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5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11/03/1444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11/03/1444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11/03/1444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11/03/1444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11/03/1444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11/03/1444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11/03/1444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88"/>
          </a:xfrm>
        </p:spPr>
        <p:txBody>
          <a:bodyPr rtlCol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u="sng" dirty="0" smtClean="0">
                <a:solidFill>
                  <a:srgbClr val="FF0000"/>
                </a:solidFill>
              </a:rPr>
              <a:t/>
            </a:r>
            <a:br>
              <a:rPr lang="en-US" b="1" u="sng" dirty="0" smtClean="0">
                <a:solidFill>
                  <a:srgbClr val="FF0000"/>
                </a:solidFill>
              </a:rPr>
            </a:br>
            <a:r>
              <a:rPr lang="en-US" b="1" u="sng" dirty="0" smtClean="0">
                <a:solidFill>
                  <a:srgbClr val="FF0000"/>
                </a:solidFill>
              </a:rPr>
              <a:t>Regulation of Enzyme Activity </a:t>
            </a:r>
            <a:r>
              <a:rPr lang="en-US" dirty="0" smtClean="0"/>
              <a:t/>
            </a:r>
            <a:br>
              <a:rPr lang="en-US" dirty="0" smtClean="0"/>
            </a:br>
            <a:endParaRPr lang="ar-IQ" dirty="0" smtClean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929312"/>
          </a:xfrm>
        </p:spPr>
        <p:txBody>
          <a:bodyPr rtlCol="1">
            <a:normAutofit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FF0000"/>
                </a:solidFill>
                <a:cs typeface="+mn-cs"/>
              </a:rPr>
              <a:t>1-regulation of enzyme quantity: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cs typeface="+mn-cs"/>
              </a:rPr>
              <a:t>The amount of enzyme may be  increased by increasing the rate of synthesis. Decreased by decreasing the rate of degradation.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FF0000"/>
                </a:solidFill>
                <a:cs typeface="+mn-cs"/>
              </a:rPr>
              <a:t>A- Regulation by induction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cs typeface="+mn-cs"/>
              </a:rPr>
              <a:t> Induction of synthesis of a particular enzyme.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cs typeface="+mn-cs"/>
              </a:rPr>
              <a:t> The </a:t>
            </a:r>
            <a:r>
              <a:rPr lang="en-US" dirty="0" err="1" smtClean="0">
                <a:cs typeface="+mn-cs"/>
              </a:rPr>
              <a:t>effector</a:t>
            </a:r>
            <a:r>
              <a:rPr lang="en-US" dirty="0" smtClean="0">
                <a:cs typeface="+mn-cs"/>
              </a:rPr>
              <a:t> is called inducer (substrate, Hormone).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FF0000"/>
                </a:solidFill>
                <a:cs typeface="+mn-cs"/>
              </a:rPr>
              <a:t>B-Regulation by repression: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cs typeface="+mn-cs"/>
              </a:rPr>
              <a:t> Number of enzyme molecules decreased by repression.  The </a:t>
            </a:r>
            <a:r>
              <a:rPr lang="en-US" dirty="0" err="1" smtClean="0">
                <a:cs typeface="+mn-cs"/>
              </a:rPr>
              <a:t>effector</a:t>
            </a:r>
            <a:r>
              <a:rPr lang="en-US" dirty="0" smtClean="0">
                <a:cs typeface="+mn-cs"/>
              </a:rPr>
              <a:t> is called repressor.</a:t>
            </a:r>
            <a:endParaRPr lang="ar-IQ" dirty="0" smtClean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6072188"/>
          </a:xfrm>
        </p:spPr>
        <p:txBody>
          <a:bodyPr rtlCol="1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600" b="1" dirty="0" smtClean="0">
                <a:solidFill>
                  <a:srgbClr val="FF0000"/>
                </a:solidFill>
                <a:cs typeface="+mn-cs"/>
              </a:rPr>
              <a:t>3-Feedback inhibition: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cs typeface="+mn-cs"/>
              </a:rPr>
              <a:t>The end product of metabolic pathway results in </a:t>
            </a:r>
            <a:r>
              <a:rPr lang="en-US" dirty="0" err="1" smtClean="0">
                <a:cs typeface="+mn-cs"/>
              </a:rPr>
              <a:t>allosteric</a:t>
            </a:r>
            <a:r>
              <a:rPr lang="en-US" dirty="0" smtClean="0">
                <a:cs typeface="+mn-cs"/>
              </a:rPr>
              <a:t> inhibition of the first enzyme in the pathway.</a:t>
            </a:r>
          </a:p>
          <a:p>
            <a:pPr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b="1" u="sng" dirty="0" smtClean="0">
                <a:solidFill>
                  <a:srgbClr val="00B050"/>
                </a:solidFill>
              </a:rPr>
              <a:t>Example :</a:t>
            </a:r>
          </a:p>
          <a:p>
            <a:pPr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/>
              <a:t> For a biosynthetic pathway from   </a:t>
            </a:r>
            <a:r>
              <a:rPr lang="en-US" sz="3600" b="1" dirty="0" smtClean="0">
                <a:solidFill>
                  <a:srgbClr val="00B050"/>
                </a:solidFill>
              </a:rPr>
              <a:t> A     </a:t>
            </a:r>
            <a:r>
              <a:rPr lang="en-US" dirty="0" smtClean="0"/>
              <a:t>to      </a:t>
            </a:r>
            <a:r>
              <a:rPr lang="en-US" b="1" dirty="0" smtClean="0">
                <a:solidFill>
                  <a:srgbClr val="00B050"/>
                </a:solidFill>
              </a:rPr>
              <a:t> D</a:t>
            </a:r>
          </a:p>
          <a:p>
            <a:pPr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/>
              <a:t>            </a:t>
            </a:r>
            <a:r>
              <a:rPr lang="en-US" dirty="0" err="1" smtClean="0"/>
              <a:t>Enz</a:t>
            </a:r>
            <a:r>
              <a:rPr lang="en-US" dirty="0" smtClean="0"/>
              <a:t> 1               </a:t>
            </a:r>
            <a:r>
              <a:rPr lang="en-US" dirty="0" err="1" smtClean="0"/>
              <a:t>Enz</a:t>
            </a:r>
            <a:r>
              <a:rPr lang="en-US" dirty="0" smtClean="0"/>
              <a:t> 2                   </a:t>
            </a:r>
            <a:r>
              <a:rPr lang="en-US" dirty="0" err="1" smtClean="0"/>
              <a:t>Enz</a:t>
            </a:r>
            <a:r>
              <a:rPr lang="en-US" dirty="0" smtClean="0"/>
              <a:t> 3 </a:t>
            </a:r>
          </a:p>
          <a:p>
            <a:pPr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/>
              <a:t>    </a:t>
            </a:r>
            <a:r>
              <a:rPr lang="en-US" sz="3600" b="1" dirty="0" smtClean="0"/>
              <a:t>A                 B                     C                   D</a:t>
            </a:r>
            <a:endParaRPr lang="en-US" b="1" dirty="0" smtClean="0"/>
          </a:p>
          <a:p>
            <a:pPr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600" dirty="0" smtClean="0"/>
              <a:t>High concentration of   </a:t>
            </a:r>
            <a:r>
              <a:rPr lang="en-US" sz="3600" b="1" dirty="0" smtClean="0">
                <a:solidFill>
                  <a:srgbClr val="00B050"/>
                </a:solidFill>
              </a:rPr>
              <a:t>D</a:t>
            </a:r>
            <a:r>
              <a:rPr lang="en-US" sz="3600" dirty="0" smtClean="0"/>
              <a:t> typically inhibit  </a:t>
            </a:r>
            <a:r>
              <a:rPr lang="en-US" sz="3600" b="1" dirty="0" smtClean="0">
                <a:solidFill>
                  <a:srgbClr val="00B050"/>
                </a:solidFill>
              </a:rPr>
              <a:t>Enzyme 1</a:t>
            </a:r>
            <a:r>
              <a:rPr lang="en-US" sz="3600" dirty="0" smtClean="0"/>
              <a:t>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5" name="سهم إلى اليمين 4"/>
          <p:cNvSpPr/>
          <p:nvPr/>
        </p:nvSpPr>
        <p:spPr>
          <a:xfrm flipV="1">
            <a:off x="1500188" y="5286375"/>
            <a:ext cx="78581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IQ"/>
          </a:p>
        </p:txBody>
      </p:sp>
      <p:sp>
        <p:nvSpPr>
          <p:cNvPr id="6" name="سهم إلى اليمين 5"/>
          <p:cNvSpPr/>
          <p:nvPr/>
        </p:nvSpPr>
        <p:spPr>
          <a:xfrm>
            <a:off x="3571875" y="5286375"/>
            <a:ext cx="1000125" cy="460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IQ"/>
          </a:p>
        </p:txBody>
      </p:sp>
      <p:sp>
        <p:nvSpPr>
          <p:cNvPr id="7" name="سهم إلى اليمين 6"/>
          <p:cNvSpPr/>
          <p:nvPr/>
        </p:nvSpPr>
        <p:spPr>
          <a:xfrm>
            <a:off x="5715000" y="5286375"/>
            <a:ext cx="1000125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IQ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 rtlCol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i="1" u="sng" dirty="0" smtClean="0">
                <a:solidFill>
                  <a:srgbClr val="C00000"/>
                </a:solidFill>
              </a:rPr>
              <a:t/>
            </a:r>
            <a:br>
              <a:rPr lang="en-US" b="1" i="1" u="sng" dirty="0" smtClean="0">
                <a:solidFill>
                  <a:srgbClr val="C00000"/>
                </a:solidFill>
              </a:rPr>
            </a:br>
            <a:r>
              <a:rPr lang="en-US" b="1" i="1" u="sng" dirty="0" smtClean="0">
                <a:solidFill>
                  <a:srgbClr val="C00000"/>
                </a:solidFill>
              </a:rPr>
              <a:t>4-Zymogens ( </a:t>
            </a:r>
            <a:r>
              <a:rPr lang="en-US" b="1" i="1" u="sng" dirty="0" err="1" smtClean="0">
                <a:solidFill>
                  <a:srgbClr val="C00000"/>
                </a:solidFill>
              </a:rPr>
              <a:t>Proenzymes</a:t>
            </a:r>
            <a:r>
              <a:rPr lang="en-US" b="1" i="1" u="sng" dirty="0" smtClean="0">
                <a:solidFill>
                  <a:srgbClr val="C00000"/>
                </a:solidFill>
              </a:rPr>
              <a:t>) :</a:t>
            </a:r>
            <a:br>
              <a:rPr lang="en-US" b="1" i="1" u="sng" dirty="0" smtClean="0">
                <a:solidFill>
                  <a:srgbClr val="C00000"/>
                </a:solidFill>
              </a:rPr>
            </a:br>
            <a:endParaRPr lang="ar-IQ" dirty="0" smtClean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313" y="1143000"/>
            <a:ext cx="8715375" cy="4983163"/>
          </a:xfrm>
        </p:spPr>
        <p:txBody>
          <a:bodyPr rtlCol="1">
            <a:normAutofit fontScale="55000" lnSpcReduction="2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500" dirty="0" smtClean="0"/>
              <a:t>Are enzymes which are synthesized initially in an inactive form, and then activated at physiologically appropriate time and place.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500" dirty="0" smtClean="0"/>
              <a:t>The classical examples are the digestive enzymes: Pepsin , </a:t>
            </a:r>
            <a:r>
              <a:rPr lang="en-US" sz="4500" dirty="0" err="1" smtClean="0"/>
              <a:t>Trypsin</a:t>
            </a:r>
            <a:r>
              <a:rPr lang="en-US" sz="4500" dirty="0" smtClean="0"/>
              <a:t> and </a:t>
            </a:r>
            <a:r>
              <a:rPr lang="en-US" sz="4500" dirty="0" err="1" smtClean="0"/>
              <a:t>Chymotrypsin</a:t>
            </a:r>
            <a:r>
              <a:rPr lang="en-US" sz="4500" dirty="0" smtClean="0"/>
              <a:t> which are secreted in an inactive forms 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 </a:t>
            </a:r>
            <a:r>
              <a:rPr lang="en-US" sz="5100" b="1" u="sng" dirty="0" smtClean="0">
                <a:solidFill>
                  <a:srgbClr val="FF0000"/>
                </a:solidFill>
              </a:rPr>
              <a:t>Modes of activation :-</a:t>
            </a:r>
            <a:r>
              <a:rPr lang="en-US" sz="5100" b="1" dirty="0" smtClean="0">
                <a:solidFill>
                  <a:srgbClr val="FF0000"/>
                </a:solidFill>
              </a:rPr>
              <a:t>  </a:t>
            </a:r>
            <a:r>
              <a:rPr lang="en-US" sz="4400" b="1" dirty="0" smtClean="0">
                <a:solidFill>
                  <a:srgbClr val="FF0000"/>
                </a:solidFill>
              </a:rPr>
              <a:t>Could be</a:t>
            </a:r>
            <a:endParaRPr lang="en-US" sz="5100" dirty="0" smtClean="0">
              <a:solidFill>
                <a:srgbClr val="FF000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5100" dirty="0" err="1" smtClean="0">
                <a:solidFill>
                  <a:srgbClr val="00B0F0"/>
                </a:solidFill>
              </a:rPr>
              <a:t>Exocatalysis</a:t>
            </a:r>
            <a:r>
              <a:rPr lang="en-US" sz="5100" dirty="0" smtClean="0">
                <a:solidFill>
                  <a:srgbClr val="00B0F0"/>
                </a:solidFill>
              </a:rPr>
              <a:t> :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5100" dirty="0" smtClean="0">
                <a:solidFill>
                  <a:srgbClr val="00B0F0"/>
                </a:solidFill>
              </a:rPr>
              <a:t>     </a:t>
            </a:r>
            <a:r>
              <a:rPr lang="en-US" sz="5100" dirty="0" smtClean="0"/>
              <a:t>when a </a:t>
            </a:r>
            <a:r>
              <a:rPr lang="en-US" sz="5100" dirty="0" err="1" smtClean="0"/>
              <a:t>zymogen</a:t>
            </a:r>
            <a:r>
              <a:rPr lang="en-US" sz="5100" dirty="0" smtClean="0"/>
              <a:t> is activated by another substance.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5100" dirty="0" smtClean="0">
              <a:solidFill>
                <a:srgbClr val="00B0F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5100" dirty="0" smtClean="0">
                <a:solidFill>
                  <a:srgbClr val="00B0F0"/>
                </a:solidFill>
              </a:rPr>
              <a:t>Autocatalysis:</a:t>
            </a:r>
            <a:r>
              <a:rPr lang="en-US" sz="5100" dirty="0" smtClean="0">
                <a:solidFill>
                  <a:srgbClr val="92D050"/>
                </a:solidFill>
              </a:rPr>
              <a:t>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5100" dirty="0" smtClean="0">
                <a:solidFill>
                  <a:srgbClr val="92D050"/>
                </a:solidFill>
              </a:rPr>
              <a:t>     </a:t>
            </a:r>
            <a:r>
              <a:rPr lang="en-US" sz="5100" dirty="0" smtClean="0"/>
              <a:t>when a </a:t>
            </a:r>
            <a:r>
              <a:rPr lang="en-US" sz="5100" dirty="0" err="1" smtClean="0"/>
              <a:t>zymogen</a:t>
            </a:r>
            <a:r>
              <a:rPr lang="en-US" sz="5100" dirty="0" smtClean="0"/>
              <a:t> is activated by it's already activated precursors.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ar-IQ" dirty="0" smtClean="0"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 lnSpcReduction="10000"/>
          </a:bodyPr>
          <a:lstStyle/>
          <a:p>
            <a:pPr algn="l">
              <a:buFont typeface="Wingdings" panose="05000000000000000000" pitchFamily="2" charset="2"/>
              <a:buNone/>
              <a:defRPr/>
            </a:pPr>
            <a:r>
              <a:rPr lang="en-US" b="1" u="sng" dirty="0">
                <a:solidFill>
                  <a:srgbClr val="FF0000"/>
                </a:solidFill>
              </a:rPr>
              <a:t>Examples: </a:t>
            </a:r>
          </a:p>
          <a:p>
            <a:pPr algn="l">
              <a:buFont typeface="Wingdings" panose="05000000000000000000" pitchFamily="2" charset="2"/>
              <a:buNone/>
              <a:defRPr/>
            </a:pPr>
            <a:r>
              <a:rPr lang="en-US" dirty="0"/>
              <a:t>                           </a:t>
            </a:r>
            <a:r>
              <a:rPr lang="en-US" b="1" dirty="0"/>
              <a:t>1) HCL “ </a:t>
            </a:r>
            <a:r>
              <a:rPr lang="en-US" b="1" dirty="0" err="1"/>
              <a:t>exocatalysis</a:t>
            </a:r>
            <a:r>
              <a:rPr lang="en-US" b="1" dirty="0"/>
              <a:t>”</a:t>
            </a:r>
          </a:p>
          <a:p>
            <a:pPr algn="l">
              <a:buFont typeface="Wingdings" panose="05000000000000000000" pitchFamily="2" charset="2"/>
              <a:buNone/>
              <a:defRPr/>
            </a:pPr>
            <a:r>
              <a:rPr lang="en-US" b="1" dirty="0"/>
              <a:t>   Pepsinogen                                                   pepsin</a:t>
            </a:r>
          </a:p>
          <a:p>
            <a:pPr algn="l">
              <a:buFont typeface="Wingdings" panose="05000000000000000000" pitchFamily="2" charset="2"/>
              <a:buNone/>
              <a:defRPr/>
            </a:pPr>
            <a:r>
              <a:rPr lang="en-US" b="1" dirty="0"/>
              <a:t>                         2) Pepsin “ autocatalysis”           </a:t>
            </a:r>
          </a:p>
          <a:p>
            <a:pPr algn="l">
              <a:buFont typeface="Wingdings" panose="05000000000000000000" pitchFamily="2" charset="2"/>
              <a:buNone/>
              <a:defRPr/>
            </a:pPr>
            <a:r>
              <a:rPr lang="en-US" b="1" dirty="0"/>
              <a:t> </a:t>
            </a:r>
          </a:p>
          <a:p>
            <a:pPr algn="l">
              <a:buFont typeface="Wingdings" panose="05000000000000000000" pitchFamily="2" charset="2"/>
              <a:buNone/>
              <a:defRPr/>
            </a:pPr>
            <a:r>
              <a:rPr lang="en-US" b="1" dirty="0"/>
              <a:t>                                  1) </a:t>
            </a:r>
            <a:r>
              <a:rPr lang="en-US" b="1" dirty="0" err="1"/>
              <a:t>Enterokinase</a:t>
            </a:r>
            <a:r>
              <a:rPr lang="en-US" b="1" dirty="0"/>
              <a:t> “ </a:t>
            </a:r>
            <a:r>
              <a:rPr lang="en-US" b="1" dirty="0" err="1"/>
              <a:t>exocatalysis</a:t>
            </a:r>
            <a:r>
              <a:rPr lang="en-US" b="1" dirty="0"/>
              <a:t>”</a:t>
            </a:r>
          </a:p>
          <a:p>
            <a:pPr algn="l">
              <a:buFont typeface="Wingdings" panose="05000000000000000000" pitchFamily="2" charset="2"/>
              <a:buNone/>
              <a:defRPr/>
            </a:pPr>
            <a:r>
              <a:rPr lang="en-US" b="1" dirty="0"/>
              <a:t> </a:t>
            </a:r>
            <a:r>
              <a:rPr lang="en-US" b="1" dirty="0" smtClean="0"/>
              <a:t> Trypsinogen                                               Trypsin</a:t>
            </a:r>
            <a:endParaRPr lang="en-US" b="1" dirty="0"/>
          </a:p>
          <a:p>
            <a:pPr algn="l">
              <a:buFont typeface="Wingdings" panose="05000000000000000000" pitchFamily="2" charset="2"/>
              <a:buNone/>
              <a:defRPr/>
            </a:pPr>
            <a:r>
              <a:rPr lang="en-US" b="1" dirty="0"/>
              <a:t>                                      2) Trypsin </a:t>
            </a:r>
            <a:r>
              <a:rPr lang="en-US" b="1" dirty="0" smtClean="0"/>
              <a:t>    “ </a:t>
            </a:r>
            <a:r>
              <a:rPr lang="en-US" b="1" dirty="0" err="1"/>
              <a:t>exocatalysis</a:t>
            </a:r>
            <a:r>
              <a:rPr lang="en-US" b="1" dirty="0"/>
              <a:t>”      </a:t>
            </a:r>
          </a:p>
          <a:p>
            <a:pPr algn="l">
              <a:buFont typeface="Wingdings" panose="05000000000000000000" pitchFamily="2" charset="2"/>
              <a:buNone/>
              <a:defRPr/>
            </a:pPr>
            <a:r>
              <a:rPr lang="en-US" b="1" dirty="0"/>
              <a:t> </a:t>
            </a:r>
          </a:p>
          <a:p>
            <a:pPr algn="l">
              <a:buFont typeface="Wingdings" panose="05000000000000000000" pitchFamily="2" charset="2"/>
              <a:buNone/>
              <a:defRPr/>
            </a:pPr>
            <a:r>
              <a:rPr lang="en-US" b="1" dirty="0"/>
              <a:t>                                     </a:t>
            </a:r>
            <a:r>
              <a:rPr lang="en-US" b="1" dirty="0" smtClean="0"/>
              <a:t>Trypsin        </a:t>
            </a:r>
            <a:r>
              <a:rPr lang="en-US" b="1" dirty="0"/>
              <a:t>“ </a:t>
            </a:r>
            <a:r>
              <a:rPr lang="en-US" b="1" dirty="0" err="1"/>
              <a:t>exocatalysis</a:t>
            </a:r>
            <a:r>
              <a:rPr lang="en-US" b="1" dirty="0"/>
              <a:t>”</a:t>
            </a:r>
          </a:p>
          <a:p>
            <a:pPr algn="l">
              <a:buFont typeface="Wingdings" panose="05000000000000000000" pitchFamily="2" charset="2"/>
              <a:buNone/>
              <a:defRPr/>
            </a:pPr>
            <a:r>
              <a:rPr lang="ar-IQ" b="1" dirty="0" smtClean="0"/>
              <a:t> </a:t>
            </a:r>
            <a:r>
              <a:rPr lang="en-US" b="1" dirty="0" smtClean="0"/>
              <a:t> </a:t>
            </a:r>
            <a:r>
              <a:rPr lang="en-US" b="1" dirty="0" err="1" smtClean="0"/>
              <a:t>Chymotrypsinogen</a:t>
            </a:r>
            <a:r>
              <a:rPr lang="en-US" b="1" dirty="0" smtClean="0"/>
              <a:t>                            Chymotrypsin</a:t>
            </a:r>
            <a:endParaRPr lang="ar-IQ" b="1" dirty="0"/>
          </a:p>
        </p:txBody>
      </p:sp>
      <p:sp>
        <p:nvSpPr>
          <p:cNvPr id="4" name="سهم مسنن إلى اليمين 3"/>
          <p:cNvSpPr/>
          <p:nvPr/>
        </p:nvSpPr>
        <p:spPr>
          <a:xfrm>
            <a:off x="3131840" y="1196752"/>
            <a:ext cx="3672408" cy="14401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6" name="سهم مسنن إلى اليمين 5"/>
          <p:cNvSpPr/>
          <p:nvPr/>
        </p:nvSpPr>
        <p:spPr>
          <a:xfrm flipV="1">
            <a:off x="3131840" y="3384781"/>
            <a:ext cx="3312368" cy="23245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7" name="سهم إلى اليمين 6"/>
          <p:cNvSpPr/>
          <p:nvPr/>
        </p:nvSpPr>
        <p:spPr>
          <a:xfrm>
            <a:off x="3851920" y="5517232"/>
            <a:ext cx="2016224" cy="1440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38097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88"/>
          </a:xfrm>
        </p:spPr>
        <p:txBody>
          <a:bodyPr/>
          <a:lstStyle/>
          <a:p>
            <a:pPr eaLnBrk="1" hangingPunct="1"/>
            <a:r>
              <a:rPr lang="en-US" b="1" i="1" u="sng" smtClean="0">
                <a:solidFill>
                  <a:srgbClr val="0070C0"/>
                </a:solidFill>
              </a:rPr>
              <a:t> </a:t>
            </a:r>
            <a:r>
              <a:rPr lang="en-US" b="1" i="1" u="sng" smtClean="0">
                <a:solidFill>
                  <a:srgbClr val="FF0000"/>
                </a:solidFill>
              </a:rPr>
              <a:t>5-</a:t>
            </a:r>
            <a:r>
              <a:rPr lang="en-US" b="1" i="1" u="sng" smtClean="0">
                <a:solidFill>
                  <a:srgbClr val="C00000"/>
                </a:solidFill>
              </a:rPr>
              <a:t>Covalent Modification :-</a:t>
            </a:r>
            <a:endParaRPr lang="ar-IQ" smtClean="0"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28688"/>
            <a:ext cx="8686800" cy="5197475"/>
          </a:xfrm>
        </p:spPr>
        <p:txBody>
          <a:bodyPr rtlCol="1">
            <a:normAutofit fontScale="92500"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This is done by reversible covalent insertion of a small group  ( ex. </a:t>
            </a:r>
            <a:r>
              <a:rPr lang="en-US" b="1" dirty="0" smtClean="0"/>
              <a:t>phosphate</a:t>
            </a:r>
            <a:r>
              <a:rPr lang="en-US" dirty="0" smtClean="0"/>
              <a:t>) on certain amino acid residue of an enzyme  ( ex. </a:t>
            </a:r>
            <a:r>
              <a:rPr lang="en-US" b="1" dirty="0" smtClean="0"/>
              <a:t>serine, </a:t>
            </a:r>
            <a:r>
              <a:rPr lang="en-US" b="1" dirty="0" err="1" smtClean="0"/>
              <a:t>threonine</a:t>
            </a:r>
            <a:r>
              <a:rPr lang="en-US" b="1" dirty="0" smtClean="0"/>
              <a:t>, tyrosine, </a:t>
            </a:r>
            <a:r>
              <a:rPr lang="en-US" b="1" dirty="0" err="1" smtClean="0"/>
              <a:t>histidine</a:t>
            </a:r>
            <a:r>
              <a:rPr lang="en-US" dirty="0" smtClean="0"/>
              <a:t>) resulting in modulation of their activity.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Enzymes undergo covalent modification are called </a:t>
            </a:r>
            <a:r>
              <a:rPr lang="en-US" b="1" dirty="0" err="1" smtClean="0">
                <a:solidFill>
                  <a:srgbClr val="C00000"/>
                </a:solidFill>
              </a:rPr>
              <a:t>Interconvertable</a:t>
            </a:r>
            <a:r>
              <a:rPr lang="en-US" b="1" dirty="0" smtClean="0">
                <a:solidFill>
                  <a:srgbClr val="C00000"/>
                </a:solidFill>
              </a:rPr>
              <a:t> enzymes </a:t>
            </a:r>
            <a:r>
              <a:rPr lang="en-US" dirty="0" smtClean="0"/>
              <a:t>existing in 2 states of activity: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</a:t>
            </a:r>
            <a:r>
              <a:rPr lang="en-US" b="1" i="1" u="sng" dirty="0" smtClean="0">
                <a:solidFill>
                  <a:srgbClr val="7030A0"/>
                </a:solidFill>
              </a:rPr>
              <a:t>one of high catalytic activity</a:t>
            </a:r>
            <a:r>
              <a:rPr lang="en-US" b="1" dirty="0" smtClean="0">
                <a:solidFill>
                  <a:srgbClr val="7030A0"/>
                </a:solidFill>
              </a:rPr>
              <a:t>  </a:t>
            </a:r>
            <a:r>
              <a:rPr lang="en-US" sz="3600" b="1" dirty="0" smtClean="0">
                <a:solidFill>
                  <a:srgbClr val="7030A0"/>
                </a:solidFill>
              </a:rPr>
              <a:t>and the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b="1" i="1" u="sng" dirty="0" smtClean="0">
                <a:solidFill>
                  <a:srgbClr val="7030A0"/>
                </a:solidFill>
              </a:rPr>
              <a:t>other of low catalytic activity</a:t>
            </a:r>
            <a:r>
              <a:rPr lang="en-US" sz="3600" b="1" dirty="0" smtClean="0">
                <a:solidFill>
                  <a:srgbClr val="7030A0"/>
                </a:solidFill>
              </a:rPr>
              <a:t>.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ar-IQ" dirty="0" smtClean="0"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ISOENZYMES</a:t>
            </a:r>
            <a:endParaRPr lang="ar-IQ" smtClean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572125"/>
          </a:xfrm>
        </p:spPr>
        <p:txBody>
          <a:bodyPr/>
          <a:lstStyle/>
          <a:p>
            <a:pPr algn="l" eaLnBrk="1" hangingPunct="1">
              <a:buFont typeface="Arial" pitchFamily="34" charset="0"/>
              <a:buNone/>
              <a:defRPr/>
            </a:pPr>
            <a:r>
              <a:rPr lang="en-US" b="1" dirty="0" smtClean="0"/>
              <a:t>Definition:</a:t>
            </a:r>
            <a:endParaRPr lang="en-US" dirty="0" smtClean="0">
              <a:cs typeface="+mj-cs"/>
            </a:endParaRPr>
          </a:p>
          <a:p>
            <a:pPr algn="l" eaLnBrk="1" hangingPunct="1">
              <a:buFont typeface="Arial" pitchFamily="34" charset="0"/>
              <a:buNone/>
              <a:defRPr/>
            </a:pPr>
            <a:r>
              <a:rPr lang="en-US" dirty="0" smtClean="0">
                <a:cs typeface="+mj-cs"/>
              </a:rPr>
              <a:t>- The multiple forms of an enzyme catalyzing the same reaction are </a:t>
            </a:r>
            <a:r>
              <a:rPr lang="en-US" dirty="0" err="1" smtClean="0">
                <a:cs typeface="+mj-cs"/>
              </a:rPr>
              <a:t>isoenzymes</a:t>
            </a:r>
            <a:r>
              <a:rPr lang="en-US" dirty="0" smtClean="0">
                <a:cs typeface="+mj-cs"/>
              </a:rPr>
              <a:t> .</a:t>
            </a:r>
          </a:p>
          <a:p>
            <a:pPr algn="l" eaLnBrk="1" hangingPunct="1">
              <a:buFont typeface="Arial" pitchFamily="34" charset="0"/>
              <a:buNone/>
              <a:defRPr/>
            </a:pPr>
            <a:r>
              <a:rPr lang="en-US" dirty="0" smtClean="0">
                <a:cs typeface="+mj-cs"/>
              </a:rPr>
              <a:t>-</a:t>
            </a:r>
            <a:r>
              <a:rPr lang="en-US" dirty="0" err="1" smtClean="0">
                <a:cs typeface="+mj-cs"/>
              </a:rPr>
              <a:t>Isoenzymes</a:t>
            </a:r>
            <a:r>
              <a:rPr lang="en-US" dirty="0" smtClean="0">
                <a:cs typeface="+mj-cs"/>
              </a:rPr>
              <a:t> may be present in different tissues of the same organism, in different cell types or </a:t>
            </a:r>
            <a:r>
              <a:rPr lang="en-US" dirty="0" err="1" smtClean="0">
                <a:cs typeface="+mj-cs"/>
              </a:rPr>
              <a:t>subcellular</a:t>
            </a:r>
            <a:r>
              <a:rPr lang="en-US" dirty="0" smtClean="0">
                <a:cs typeface="+mj-cs"/>
              </a:rPr>
              <a:t> compartments.</a:t>
            </a:r>
          </a:p>
          <a:p>
            <a:pPr algn="l" eaLnBrk="1" hangingPunct="1">
              <a:buFont typeface="Arial" pitchFamily="34" charset="0"/>
              <a:buNone/>
              <a:defRPr/>
            </a:pPr>
            <a:r>
              <a:rPr lang="en-US" dirty="0" smtClean="0">
                <a:cs typeface="+mj-cs"/>
              </a:rPr>
              <a:t> Besides the source, they also differ from each other with respect to their structure, </a:t>
            </a:r>
            <a:r>
              <a:rPr lang="en-US" dirty="0" err="1" smtClean="0">
                <a:cs typeface="+mj-cs"/>
              </a:rPr>
              <a:t>electrophoretic</a:t>
            </a:r>
            <a:r>
              <a:rPr lang="en-US" dirty="0" smtClean="0">
                <a:cs typeface="+mj-cs"/>
              </a:rPr>
              <a:t> mobility and immunological properties.</a:t>
            </a:r>
            <a:endParaRPr lang="ar-IQ" dirty="0"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2800" b="1" u="sng" smtClean="0"/>
          </a:p>
          <a:p>
            <a:pPr algn="l">
              <a:buFont typeface="Wingdings" pitchFamily="2" charset="2"/>
              <a:buNone/>
            </a:pPr>
            <a:r>
              <a:rPr lang="en-US" b="1" u="sng" smtClean="0">
                <a:solidFill>
                  <a:srgbClr val="FF0000"/>
                </a:solidFill>
              </a:rPr>
              <a:t>Lactate dehydrogenase (LDH) :</a:t>
            </a:r>
            <a:endParaRPr lang="en-US" smtClean="0">
              <a:solidFill>
                <a:srgbClr val="FF0000"/>
              </a:solidFill>
            </a:endParaRPr>
          </a:p>
          <a:p>
            <a:pPr algn="l">
              <a:buFont typeface="Wingdings" pitchFamily="2" charset="2"/>
              <a:buNone/>
            </a:pPr>
            <a:r>
              <a:rPr lang="en-US" sz="2800" smtClean="0"/>
              <a:t>There are </a:t>
            </a:r>
            <a:r>
              <a:rPr lang="en-US" sz="2800" b="1" smtClean="0">
                <a:solidFill>
                  <a:srgbClr val="FF0000"/>
                </a:solidFill>
              </a:rPr>
              <a:t>5 isozymes of LDH ( 1- 5 )</a:t>
            </a:r>
            <a:r>
              <a:rPr lang="en-US" sz="2800" smtClean="0"/>
              <a:t>, separated by electrophoresis, all catalyses the same reaction: </a:t>
            </a:r>
          </a:p>
          <a:p>
            <a:pPr algn="l">
              <a:buFont typeface="Wingdings" pitchFamily="2" charset="2"/>
              <a:buNone/>
            </a:pPr>
            <a:r>
              <a:rPr lang="en-US" sz="2800" smtClean="0">
                <a:solidFill>
                  <a:srgbClr val="92D050"/>
                </a:solidFill>
              </a:rPr>
              <a:t>                                       </a:t>
            </a:r>
            <a:r>
              <a:rPr lang="en-US" sz="2800" b="1" smtClean="0">
                <a:solidFill>
                  <a:srgbClr val="92D050"/>
                </a:solidFill>
              </a:rPr>
              <a:t>LDH</a:t>
            </a:r>
          </a:p>
          <a:p>
            <a:pPr algn="l">
              <a:buFont typeface="Wingdings" pitchFamily="2" charset="2"/>
              <a:buNone/>
            </a:pPr>
            <a:r>
              <a:rPr lang="en-US" sz="2800" smtClean="0">
                <a:solidFill>
                  <a:srgbClr val="92D050"/>
                </a:solidFill>
              </a:rPr>
              <a:t> Lactate + NAD</a:t>
            </a:r>
            <a:r>
              <a:rPr lang="en-US" sz="2800" baseline="30000" smtClean="0">
                <a:solidFill>
                  <a:srgbClr val="92D050"/>
                </a:solidFill>
              </a:rPr>
              <a:t>+ </a:t>
            </a:r>
            <a:r>
              <a:rPr lang="en-US" sz="2800" smtClean="0">
                <a:solidFill>
                  <a:srgbClr val="92D050"/>
                </a:solidFill>
              </a:rPr>
              <a:t>                                   pyruvate + NADH + H</a:t>
            </a:r>
            <a:r>
              <a:rPr lang="en-US" sz="2800" baseline="30000" smtClean="0">
                <a:solidFill>
                  <a:srgbClr val="92D050"/>
                </a:solidFill>
              </a:rPr>
              <a:t>+</a:t>
            </a:r>
            <a:endParaRPr lang="en-US" sz="2800" smtClean="0">
              <a:solidFill>
                <a:srgbClr val="92D050"/>
              </a:solidFill>
            </a:endParaRPr>
          </a:p>
          <a:p>
            <a:pPr algn="l">
              <a:buFont typeface="Wingdings" pitchFamily="2" charset="2"/>
              <a:buNone/>
            </a:pPr>
            <a:r>
              <a:rPr lang="en-US" sz="2800" smtClean="0"/>
              <a:t> </a:t>
            </a:r>
          </a:p>
          <a:p>
            <a:pPr algn="l">
              <a:buFont typeface="Wingdings" pitchFamily="2" charset="2"/>
              <a:buNone/>
            </a:pPr>
            <a:endParaRPr lang="en-US" sz="2800" smtClean="0"/>
          </a:p>
          <a:p>
            <a:pPr algn="l">
              <a:buFont typeface="Wingdings" pitchFamily="2" charset="2"/>
              <a:buNone/>
            </a:pPr>
            <a:r>
              <a:rPr lang="en-US" sz="2400" smtClean="0"/>
              <a:t>Each isozyme consists of 4 polypeptide chains: </a:t>
            </a:r>
            <a:r>
              <a:rPr lang="en-US" sz="2400" b="1" smtClean="0">
                <a:solidFill>
                  <a:srgbClr val="FF0000"/>
                </a:solidFill>
              </a:rPr>
              <a:t>H </a:t>
            </a:r>
            <a:r>
              <a:rPr lang="en-US" sz="2400" smtClean="0">
                <a:solidFill>
                  <a:srgbClr val="FF0000"/>
                </a:solidFill>
              </a:rPr>
              <a:t>and/or</a:t>
            </a:r>
            <a:r>
              <a:rPr lang="en-US" sz="2400" b="1" smtClean="0">
                <a:solidFill>
                  <a:srgbClr val="FF0000"/>
                </a:solidFill>
              </a:rPr>
              <a:t> M 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endParaRPr lang="ar-IQ" smtClean="0"/>
          </a:p>
        </p:txBody>
      </p:sp>
      <p:sp>
        <p:nvSpPr>
          <p:cNvPr id="96259" name="سهم إلى اليمين 3"/>
          <p:cNvSpPr>
            <a:spLocks noChangeArrowheads="1"/>
          </p:cNvSpPr>
          <p:nvPr/>
        </p:nvSpPr>
        <p:spPr bwMode="auto">
          <a:xfrm flipV="1">
            <a:off x="2714625" y="2714625"/>
            <a:ext cx="1857375" cy="214313"/>
          </a:xfrm>
          <a:prstGeom prst="rightArrow">
            <a:avLst>
              <a:gd name="adj1" fmla="val 50000"/>
              <a:gd name="adj2" fmla="val 4999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en-US" sz="2800" b="1" i="1" dirty="0" smtClean="0">
                <a:solidFill>
                  <a:srgbClr val="FF0000"/>
                </a:solidFill>
              </a:rPr>
              <a:t>LDH  ISOZYMES</a:t>
            </a:r>
            <a:endParaRPr lang="en-US" sz="1800" b="1" i="1" dirty="0" smtClean="0">
              <a:solidFill>
                <a:srgbClr val="FF0000"/>
              </a:solidFill>
            </a:endParaRPr>
          </a:p>
          <a:p>
            <a:pPr algn="l">
              <a:buFont typeface="Wingdings" pitchFamily="2" charset="2"/>
              <a:buNone/>
              <a:defRPr/>
            </a:pPr>
            <a:endParaRPr lang="en-US" sz="1600" i="1" u="sng" dirty="0" smtClean="0"/>
          </a:p>
          <a:p>
            <a:pPr algn="l">
              <a:buFont typeface="Wingdings" pitchFamily="2" charset="2"/>
              <a:buNone/>
              <a:defRPr/>
            </a:pPr>
            <a:r>
              <a:rPr lang="en-US" sz="2000" i="1" u="sng" dirty="0" err="1" smtClean="0">
                <a:solidFill>
                  <a:srgbClr val="FF0000"/>
                </a:solidFill>
              </a:rPr>
              <a:t>I</a:t>
            </a:r>
            <a:r>
              <a:rPr lang="en-US" sz="1800" b="1" i="1" u="sng" dirty="0" err="1" smtClean="0">
                <a:solidFill>
                  <a:srgbClr val="FF0000"/>
                </a:solidFill>
                <a:cs typeface="+mj-cs"/>
              </a:rPr>
              <a:t>sozyme</a:t>
            </a:r>
            <a:r>
              <a:rPr lang="en-US" sz="1800" b="1" i="1" u="sng" dirty="0" smtClean="0">
                <a:solidFill>
                  <a:srgbClr val="FF0000"/>
                </a:solidFill>
                <a:cs typeface="+mj-cs"/>
              </a:rPr>
              <a:t> No.     Subunits          Organ                           Clinical Significance</a:t>
            </a:r>
          </a:p>
          <a:p>
            <a:pPr algn="l">
              <a:buFont typeface="Wingdings" pitchFamily="2" charset="2"/>
              <a:buNone/>
              <a:defRPr/>
            </a:pPr>
            <a:endParaRPr lang="en-US" sz="1800" b="1" dirty="0" smtClean="0">
              <a:solidFill>
                <a:srgbClr val="FF0000"/>
              </a:solidFill>
              <a:cs typeface="+mj-cs"/>
            </a:endParaRPr>
          </a:p>
          <a:p>
            <a:pPr algn="l">
              <a:buFont typeface="Wingdings" pitchFamily="2" charset="2"/>
              <a:buNone/>
              <a:defRPr/>
            </a:pPr>
            <a:endParaRPr lang="en-US" sz="1800" b="1" dirty="0" smtClean="0">
              <a:solidFill>
                <a:srgbClr val="FF0000"/>
              </a:solidFill>
              <a:cs typeface="+mj-cs"/>
            </a:endParaRPr>
          </a:p>
          <a:p>
            <a:pPr algn="l">
              <a:buFont typeface="Wingdings" pitchFamily="2" charset="2"/>
              <a:buNone/>
              <a:defRPr/>
            </a:pPr>
            <a:r>
              <a:rPr lang="en-US" sz="1800" b="1" dirty="0" smtClean="0">
                <a:cs typeface="+mj-cs"/>
              </a:rPr>
              <a:t>1                       HHHH            Heart                                   Myocardial Infarction</a:t>
            </a:r>
          </a:p>
          <a:p>
            <a:pPr algn="l">
              <a:buFont typeface="Wingdings" pitchFamily="2" charset="2"/>
              <a:buNone/>
              <a:defRPr/>
            </a:pPr>
            <a:endParaRPr lang="en-US" sz="1800" b="1" dirty="0" smtClean="0">
              <a:cs typeface="+mj-cs"/>
            </a:endParaRPr>
          </a:p>
          <a:p>
            <a:pPr algn="l">
              <a:buFont typeface="Wingdings" pitchFamily="2" charset="2"/>
              <a:buNone/>
              <a:defRPr/>
            </a:pPr>
            <a:r>
              <a:rPr lang="en-US" sz="1800" b="1" dirty="0" smtClean="0">
                <a:cs typeface="+mj-cs"/>
              </a:rPr>
              <a:t>2                       HHHM      Heart, Kidney RBCs                     Myocardial Infarction</a:t>
            </a:r>
          </a:p>
          <a:p>
            <a:pPr algn="l">
              <a:buFont typeface="Wingdings" pitchFamily="2" charset="2"/>
              <a:buNone/>
              <a:defRPr/>
            </a:pPr>
            <a:r>
              <a:rPr lang="en-US" sz="1800" b="1" dirty="0" smtClean="0">
                <a:cs typeface="+mj-cs"/>
              </a:rPr>
              <a:t>                                                                                        Renal cortex infarction, </a:t>
            </a:r>
            <a:r>
              <a:rPr lang="en-US" sz="1800" b="1" dirty="0" err="1" smtClean="0">
                <a:cs typeface="+mj-cs"/>
              </a:rPr>
              <a:t>Haemolytic</a:t>
            </a:r>
            <a:r>
              <a:rPr lang="en-US" sz="1800" b="1" dirty="0" smtClean="0">
                <a:cs typeface="+mj-cs"/>
              </a:rPr>
              <a:t> </a:t>
            </a:r>
            <a:r>
              <a:rPr lang="en-US" sz="1800" b="1" dirty="0" err="1" smtClean="0">
                <a:cs typeface="+mj-cs"/>
              </a:rPr>
              <a:t>anaemia</a:t>
            </a:r>
            <a:r>
              <a:rPr lang="en-US" sz="1800" b="1" dirty="0" smtClean="0">
                <a:cs typeface="+mj-cs"/>
              </a:rPr>
              <a:t>,</a:t>
            </a:r>
          </a:p>
          <a:p>
            <a:pPr algn="l">
              <a:buFont typeface="Wingdings" pitchFamily="2" charset="2"/>
              <a:buNone/>
              <a:defRPr/>
            </a:pPr>
            <a:endParaRPr lang="en-US" sz="1800" b="1" dirty="0" smtClean="0">
              <a:cs typeface="+mj-cs"/>
            </a:endParaRPr>
          </a:p>
          <a:p>
            <a:pPr algn="l">
              <a:buFont typeface="Wingdings" pitchFamily="2" charset="2"/>
              <a:buNone/>
              <a:defRPr/>
            </a:pPr>
            <a:r>
              <a:rPr lang="en-US" sz="1800" b="1" dirty="0" smtClean="0">
                <a:cs typeface="+mj-cs"/>
              </a:rPr>
              <a:t>3                      HHMM       Widely distributed                                 Little significance</a:t>
            </a:r>
          </a:p>
          <a:p>
            <a:pPr algn="l">
              <a:buFont typeface="Wingdings" pitchFamily="2" charset="2"/>
              <a:buNone/>
              <a:defRPr/>
            </a:pPr>
            <a:endParaRPr lang="en-US" sz="1800" b="1" dirty="0" smtClean="0">
              <a:cs typeface="+mj-cs"/>
            </a:endParaRPr>
          </a:p>
          <a:p>
            <a:pPr algn="l">
              <a:buFont typeface="Wingdings" pitchFamily="2" charset="2"/>
              <a:buNone/>
              <a:defRPr/>
            </a:pPr>
            <a:r>
              <a:rPr lang="en-US" sz="1800" b="1" dirty="0" smtClean="0">
                <a:cs typeface="+mj-cs"/>
              </a:rPr>
              <a:t>4                      HMMM       Widely distributed                                Little significance</a:t>
            </a:r>
          </a:p>
          <a:p>
            <a:pPr algn="l">
              <a:buFont typeface="Wingdings" pitchFamily="2" charset="2"/>
              <a:buNone/>
              <a:defRPr/>
            </a:pPr>
            <a:endParaRPr lang="en-US" sz="1800" b="1" dirty="0" smtClean="0">
              <a:cs typeface="+mj-cs"/>
            </a:endParaRPr>
          </a:p>
          <a:p>
            <a:pPr algn="l">
              <a:buFont typeface="Wingdings" pitchFamily="2" charset="2"/>
              <a:buNone/>
              <a:defRPr/>
            </a:pPr>
            <a:r>
              <a:rPr lang="en-US" sz="1800" b="1" dirty="0" smtClean="0">
                <a:cs typeface="+mj-cs"/>
              </a:rPr>
              <a:t>5                     MMMM    Liver, skeletal muscle                  Acute hepatitis, Acute  muscle injury, </a:t>
            </a:r>
          </a:p>
          <a:p>
            <a:pPr algn="l">
              <a:buFont typeface="Wingdings" pitchFamily="2" charset="2"/>
              <a:buNone/>
              <a:defRPr/>
            </a:pPr>
            <a:r>
              <a:rPr lang="en-US" sz="1800" b="1" dirty="0" smtClean="0">
                <a:cs typeface="+mj-cs"/>
              </a:rPr>
              <a:t>                                                                                                            Muscle diseases    </a:t>
            </a:r>
          </a:p>
          <a:p>
            <a:pPr algn="l">
              <a:buFont typeface="Wingdings" pitchFamily="2" charset="2"/>
              <a:buNone/>
              <a:defRPr/>
            </a:pPr>
            <a:r>
              <a:rPr lang="en-US" sz="1800" b="1" dirty="0" smtClean="0">
                <a:cs typeface="+mj-cs"/>
              </a:rPr>
              <a:t> </a:t>
            </a:r>
            <a:r>
              <a:rPr lang="en-US" sz="1600" b="1" dirty="0" smtClean="0"/>
              <a:t>                                    </a:t>
            </a:r>
          </a:p>
          <a:p>
            <a:pPr algn="l">
              <a:buFont typeface="Wingdings" pitchFamily="2" charset="2"/>
              <a:buNone/>
              <a:defRPr/>
            </a:pPr>
            <a:r>
              <a:rPr lang="en-US" sz="1200" b="1" dirty="0" smtClean="0"/>
              <a:t>                  </a:t>
            </a:r>
          </a:p>
          <a:p>
            <a:pPr>
              <a:defRPr/>
            </a:pPr>
            <a:endParaRPr lang="ar-IQ" sz="36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001125" cy="6858000"/>
          </a:xfrm>
        </p:spPr>
        <p:txBody>
          <a:bodyPr/>
          <a:lstStyle/>
          <a:p>
            <a:pPr algn="l">
              <a:buFont typeface="Wingdings" pitchFamily="2" charset="2"/>
              <a:buNone/>
            </a:pPr>
            <a:r>
              <a:rPr lang="en-US" sz="2800" b="1" smtClean="0">
                <a:solidFill>
                  <a:srgbClr val="FF0000"/>
                </a:solidFill>
              </a:rPr>
              <a:t>Creatine Phosphokinase (CPK)</a:t>
            </a:r>
          </a:p>
          <a:p>
            <a:pPr algn="l">
              <a:buFont typeface="Wingdings" pitchFamily="2" charset="2"/>
              <a:buNone/>
            </a:pPr>
            <a:r>
              <a:rPr lang="en-US" sz="2800" b="1" smtClean="0">
                <a:solidFill>
                  <a:srgbClr val="FF0000"/>
                </a:solidFill>
              </a:rPr>
              <a:t>	</a:t>
            </a:r>
            <a:r>
              <a:rPr lang="en-US" sz="2800" b="1" u="sng" smtClean="0">
                <a:solidFill>
                  <a:srgbClr val="FF0000"/>
                </a:solidFill>
              </a:rPr>
              <a:t>( Creatine Kinase) ( CK) </a:t>
            </a:r>
          </a:p>
          <a:p>
            <a:pPr algn="l">
              <a:buFont typeface="Wingdings" pitchFamily="2" charset="2"/>
              <a:buNone/>
            </a:pPr>
            <a:r>
              <a:rPr lang="en-US" sz="2800" b="1" smtClean="0">
                <a:solidFill>
                  <a:srgbClr val="92D050"/>
                </a:solidFill>
              </a:rPr>
              <a:t> </a:t>
            </a:r>
            <a:endParaRPr lang="en-US" sz="2400" b="1" smtClean="0">
              <a:solidFill>
                <a:srgbClr val="92D050"/>
              </a:solidFill>
            </a:endParaRPr>
          </a:p>
          <a:p>
            <a:pPr algn="l">
              <a:buFont typeface="Wingdings" pitchFamily="2" charset="2"/>
              <a:buNone/>
            </a:pPr>
            <a:r>
              <a:rPr lang="en-US" sz="2400" smtClean="0"/>
              <a:t> There are </a:t>
            </a:r>
            <a:r>
              <a:rPr lang="en-US" sz="2400" b="1" smtClean="0">
                <a:solidFill>
                  <a:srgbClr val="92D050"/>
                </a:solidFill>
              </a:rPr>
              <a:t>3 CK isozymes ( CPK 1 – 3 ) </a:t>
            </a:r>
            <a:r>
              <a:rPr lang="en-US" sz="2400" smtClean="0"/>
              <a:t>separated by electrophoresis, all catalyzes the same reaction:- </a:t>
            </a:r>
          </a:p>
          <a:p>
            <a:pPr algn="l">
              <a:buFont typeface="Wingdings" pitchFamily="2" charset="2"/>
              <a:buNone/>
            </a:pPr>
            <a:r>
              <a:rPr lang="en-US" sz="2400" smtClean="0"/>
              <a:t>	</a:t>
            </a:r>
          </a:p>
          <a:p>
            <a:pPr algn="l">
              <a:buFont typeface="Wingdings" pitchFamily="2" charset="2"/>
              <a:buNone/>
            </a:pPr>
            <a:r>
              <a:rPr lang="en-US" sz="2400" smtClean="0"/>
              <a:t>                                      CPK</a:t>
            </a:r>
          </a:p>
          <a:p>
            <a:pPr algn="l">
              <a:buFont typeface="Wingdings" pitchFamily="2" charset="2"/>
              <a:buNone/>
            </a:pPr>
            <a:r>
              <a:rPr lang="en-US" sz="2400" smtClean="0"/>
              <a:t>   Creatine +  ATP                                phosphocreatine + ADP</a:t>
            </a:r>
          </a:p>
          <a:p>
            <a:pPr algn="l">
              <a:buFont typeface="Wingdings" pitchFamily="2" charset="2"/>
              <a:buNone/>
            </a:pPr>
            <a:r>
              <a:rPr lang="en-US" sz="2400" smtClean="0"/>
              <a:t>                                         Mg</a:t>
            </a:r>
            <a:r>
              <a:rPr lang="en-US" sz="2400" baseline="30000" smtClean="0"/>
              <a:t>2+</a:t>
            </a:r>
            <a:endParaRPr lang="en-US" sz="2400" smtClean="0"/>
          </a:p>
          <a:p>
            <a:pPr algn="l">
              <a:buFont typeface="Wingdings" pitchFamily="2" charset="2"/>
              <a:buNone/>
            </a:pPr>
            <a:r>
              <a:rPr lang="en-US" sz="2400" smtClean="0"/>
              <a:t> </a:t>
            </a:r>
          </a:p>
          <a:p>
            <a:pPr algn="l">
              <a:buFont typeface="Wingdings" pitchFamily="2" charset="2"/>
              <a:buNone/>
            </a:pPr>
            <a:r>
              <a:rPr lang="en-US" sz="2400" smtClean="0"/>
              <a:t> </a:t>
            </a:r>
          </a:p>
          <a:p>
            <a:pPr algn="l">
              <a:buFont typeface="Wingdings" pitchFamily="2" charset="2"/>
              <a:buNone/>
            </a:pPr>
            <a:r>
              <a:rPr lang="en-US" sz="2400" smtClean="0"/>
              <a:t>Each isozyme consists of 2 polypeptide chains : </a:t>
            </a:r>
            <a:r>
              <a:rPr lang="en-US" sz="2800" b="1" smtClean="0">
                <a:solidFill>
                  <a:srgbClr val="92D050"/>
                </a:solidFill>
              </a:rPr>
              <a:t>B </a:t>
            </a:r>
            <a:r>
              <a:rPr lang="en-US" sz="2800" smtClean="0">
                <a:solidFill>
                  <a:srgbClr val="FF0000"/>
                </a:solidFill>
              </a:rPr>
              <a:t>and/or</a:t>
            </a:r>
            <a:r>
              <a:rPr lang="en-US" sz="2800" b="1" smtClean="0">
                <a:solidFill>
                  <a:srgbClr val="FF0000"/>
                </a:solidFill>
              </a:rPr>
              <a:t> </a:t>
            </a:r>
            <a:r>
              <a:rPr lang="en-US" sz="2800" b="1" smtClean="0">
                <a:solidFill>
                  <a:srgbClr val="92D050"/>
                </a:solidFill>
              </a:rPr>
              <a:t>M </a:t>
            </a:r>
            <a:endParaRPr lang="en-US" sz="2400" b="1" smtClean="0">
              <a:solidFill>
                <a:srgbClr val="92D050"/>
              </a:solidFill>
            </a:endParaRPr>
          </a:p>
          <a:p>
            <a:pPr algn="l">
              <a:buFont typeface="Arial" pitchFamily="34" charset="0"/>
              <a:buNone/>
            </a:pPr>
            <a:endParaRPr lang="ar-IQ" smtClean="0"/>
          </a:p>
        </p:txBody>
      </p:sp>
      <p:sp>
        <p:nvSpPr>
          <p:cNvPr id="98307" name="سهم إلى اليمين 3"/>
          <p:cNvSpPr>
            <a:spLocks noChangeArrowheads="1"/>
          </p:cNvSpPr>
          <p:nvPr/>
        </p:nvSpPr>
        <p:spPr bwMode="auto">
          <a:xfrm flipV="1">
            <a:off x="2428875" y="3357563"/>
            <a:ext cx="1500188" cy="214312"/>
          </a:xfrm>
          <a:prstGeom prst="right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عنصر نائب للمحتوى 2"/>
          <p:cNvSpPr>
            <a:spLocks noGrp="1"/>
          </p:cNvSpPr>
          <p:nvPr>
            <p:ph idx="1"/>
          </p:nvPr>
        </p:nvSpPr>
        <p:spPr>
          <a:xfrm>
            <a:off x="0" y="500063"/>
            <a:ext cx="9144000" cy="6357937"/>
          </a:xfrm>
        </p:spPr>
        <p:txBody>
          <a:bodyPr>
            <a:normAutofit lnSpcReduction="10000"/>
          </a:bodyPr>
          <a:lstStyle/>
          <a:p>
            <a:pPr algn="l">
              <a:buFont typeface="Wingdings" pitchFamily="2" charset="2"/>
              <a:buNone/>
            </a:pPr>
            <a:r>
              <a:rPr lang="en-US" b="1" i="1" smtClean="0">
                <a:solidFill>
                  <a:srgbClr val="FF0000"/>
                </a:solidFill>
              </a:rPr>
              <a:t>CPK  ISOZYMES</a:t>
            </a:r>
            <a:endParaRPr lang="en-US" sz="2400" b="1" i="1" smtClean="0">
              <a:solidFill>
                <a:srgbClr val="FF0000"/>
              </a:solidFill>
            </a:endParaRPr>
          </a:p>
          <a:p>
            <a:pPr algn="l">
              <a:buFont typeface="Wingdings" pitchFamily="2" charset="2"/>
              <a:buNone/>
            </a:pPr>
            <a:endParaRPr lang="en-US" sz="2400" i="1" u="sng" smtClean="0">
              <a:solidFill>
                <a:srgbClr val="002060"/>
              </a:solidFill>
            </a:endParaRPr>
          </a:p>
          <a:p>
            <a:pPr algn="l">
              <a:buFont typeface="Wingdings" pitchFamily="2" charset="2"/>
              <a:buNone/>
            </a:pPr>
            <a:r>
              <a:rPr lang="en-US" sz="2800" b="1" i="1" u="sng" smtClean="0">
                <a:solidFill>
                  <a:srgbClr val="002060"/>
                </a:solidFill>
              </a:rPr>
              <a:t>Is</a:t>
            </a:r>
            <a:r>
              <a:rPr lang="en-US" sz="2000" b="1" i="1" u="sng" smtClean="0">
                <a:solidFill>
                  <a:srgbClr val="002060"/>
                </a:solidFill>
              </a:rPr>
              <a:t>ozyme No.     Subunits             Organ                      Clinical Significance</a:t>
            </a:r>
          </a:p>
          <a:p>
            <a:pPr algn="l">
              <a:buFont typeface="Wingdings" pitchFamily="2" charset="2"/>
              <a:buNone/>
            </a:pPr>
            <a:endParaRPr lang="en-US" sz="2000" b="1" smtClean="0">
              <a:solidFill>
                <a:srgbClr val="002060"/>
              </a:solidFill>
            </a:endParaRPr>
          </a:p>
          <a:p>
            <a:pPr algn="l">
              <a:buFont typeface="Wingdings" pitchFamily="2" charset="2"/>
              <a:buNone/>
            </a:pPr>
            <a:endParaRPr lang="en-US" sz="2000" b="1" smtClean="0">
              <a:solidFill>
                <a:srgbClr val="002060"/>
              </a:solidFill>
            </a:endParaRPr>
          </a:p>
          <a:p>
            <a:pPr algn="l">
              <a:buFont typeface="Wingdings" pitchFamily="2" charset="2"/>
              <a:buNone/>
            </a:pPr>
            <a:r>
              <a:rPr lang="en-US" sz="2800" b="1" smtClean="0">
                <a:solidFill>
                  <a:srgbClr val="002060"/>
                </a:solidFill>
              </a:rPr>
              <a:t>1  </a:t>
            </a:r>
            <a:r>
              <a:rPr lang="en-US" sz="2000" b="1" smtClean="0">
                <a:solidFill>
                  <a:srgbClr val="002060"/>
                </a:solidFill>
              </a:rPr>
              <a:t>                     BB                Brain                                   Brain disease,                                                                                                                                   Severe shock</a:t>
            </a:r>
          </a:p>
          <a:p>
            <a:pPr algn="l">
              <a:buFont typeface="Wingdings" pitchFamily="2" charset="2"/>
              <a:buNone/>
            </a:pPr>
            <a:endParaRPr lang="en-US" sz="2000" b="1" smtClean="0">
              <a:solidFill>
                <a:srgbClr val="002060"/>
              </a:solidFill>
            </a:endParaRPr>
          </a:p>
          <a:p>
            <a:pPr algn="l">
              <a:buFont typeface="Wingdings" pitchFamily="2" charset="2"/>
              <a:buNone/>
            </a:pPr>
            <a:r>
              <a:rPr lang="en-US" sz="2800" b="1" smtClean="0">
                <a:solidFill>
                  <a:srgbClr val="002060"/>
                </a:solidFill>
              </a:rPr>
              <a:t>2 </a:t>
            </a:r>
            <a:r>
              <a:rPr lang="en-US" sz="2000" b="1" smtClean="0">
                <a:solidFill>
                  <a:srgbClr val="002060"/>
                </a:solidFill>
              </a:rPr>
              <a:t>                      MB               Heart                                     Myocardial    Infarction</a:t>
            </a:r>
          </a:p>
          <a:p>
            <a:pPr algn="l">
              <a:buFont typeface="Wingdings" pitchFamily="2" charset="2"/>
              <a:buNone/>
            </a:pPr>
            <a:r>
              <a:rPr lang="en-US" sz="2000" b="1" smtClean="0">
                <a:solidFill>
                  <a:srgbClr val="002060"/>
                </a:solidFill>
              </a:rPr>
              <a:t>                                                                                                   </a:t>
            </a:r>
          </a:p>
          <a:p>
            <a:pPr algn="l">
              <a:buFont typeface="Wingdings" pitchFamily="2" charset="2"/>
              <a:buNone/>
            </a:pPr>
            <a:endParaRPr lang="en-US" sz="2000" b="1" smtClean="0">
              <a:solidFill>
                <a:srgbClr val="002060"/>
              </a:solidFill>
            </a:endParaRPr>
          </a:p>
          <a:p>
            <a:pPr algn="l">
              <a:buFont typeface="Wingdings" pitchFamily="2" charset="2"/>
              <a:buNone/>
            </a:pPr>
            <a:r>
              <a:rPr lang="en-US" sz="2800" b="1" smtClean="0">
                <a:solidFill>
                  <a:srgbClr val="002060"/>
                </a:solidFill>
              </a:rPr>
              <a:t>3</a:t>
            </a:r>
            <a:r>
              <a:rPr lang="en-US" sz="2000" b="1" smtClean="0">
                <a:solidFill>
                  <a:srgbClr val="002060"/>
                </a:solidFill>
              </a:rPr>
              <a:t>                      MM       Skeletal muscle                 Acute  muscle injury,   Muscle disease,   </a:t>
            </a:r>
          </a:p>
          <a:p>
            <a:pPr algn="l">
              <a:buFont typeface="Wingdings" pitchFamily="2" charset="2"/>
              <a:buNone/>
            </a:pPr>
            <a:r>
              <a:rPr lang="en-US" sz="1800" b="1" smtClean="0">
                <a:solidFill>
                  <a:srgbClr val="002060"/>
                </a:solidFill>
              </a:rPr>
              <a:t>                                                                                                                                     </a:t>
            </a:r>
            <a:r>
              <a:rPr lang="en-US" sz="1600" b="1" smtClean="0">
                <a:solidFill>
                  <a:srgbClr val="92D050"/>
                </a:solidFill>
              </a:rPr>
              <a:t>         </a:t>
            </a:r>
          </a:p>
          <a:p>
            <a:pPr>
              <a:buFont typeface="Wingdings" pitchFamily="2" charset="2"/>
              <a:buNone/>
            </a:pPr>
            <a:endParaRPr lang="en-US" sz="1200" b="1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200" b="1" smtClean="0">
                <a:solidFill>
                  <a:srgbClr val="92D050"/>
                </a:solidFill>
              </a:rPr>
              <a:t>         </a:t>
            </a:r>
          </a:p>
          <a:p>
            <a:pPr>
              <a:buFont typeface="Wingdings" pitchFamily="2" charset="2"/>
              <a:buNone/>
            </a:pPr>
            <a:r>
              <a:rPr lang="en-US" sz="1200" b="1" smtClean="0">
                <a:solidFill>
                  <a:srgbClr val="92D050"/>
                </a:solidFill>
              </a:rPr>
              <a:t>         </a:t>
            </a:r>
          </a:p>
          <a:p>
            <a:endParaRPr lang="ar-IQ" sz="3600" b="1" smtClean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 rtlCol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b="1" i="1" dirty="0" smtClean="0">
                <a:solidFill>
                  <a:srgbClr val="FF0000"/>
                </a:solidFill>
              </a:rPr>
              <a:t>2- </a:t>
            </a:r>
            <a:r>
              <a:rPr lang="en-US" sz="6000" b="1" i="1" dirty="0" err="1" smtClean="0">
                <a:solidFill>
                  <a:srgbClr val="FF0000"/>
                </a:solidFill>
              </a:rPr>
              <a:t>Allosteric</a:t>
            </a:r>
            <a:r>
              <a:rPr lang="en-US" sz="6000" b="1" i="1" dirty="0" smtClean="0">
                <a:solidFill>
                  <a:srgbClr val="FF0000"/>
                </a:solidFill>
              </a:rPr>
              <a:t> Regulation</a:t>
            </a:r>
            <a:endParaRPr lang="en-US" b="1" i="1" dirty="0" smtClean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500687"/>
          </a:xfrm>
        </p:spPr>
        <p:txBody>
          <a:bodyPr rtlCol="1">
            <a:normAutofit fontScale="92500" lnSpcReduction="20000"/>
          </a:bodyPr>
          <a:lstStyle/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err="1" smtClean="0">
                <a:cs typeface="+mj-cs"/>
              </a:rPr>
              <a:t>Allosteric</a:t>
            </a:r>
            <a:r>
              <a:rPr lang="en-US" dirty="0" smtClean="0">
                <a:cs typeface="+mj-cs"/>
              </a:rPr>
              <a:t> Enzymes are regulated by molecules called </a:t>
            </a:r>
            <a:r>
              <a:rPr lang="en-US" dirty="0" err="1" smtClean="0">
                <a:cs typeface="+mj-cs"/>
              </a:rPr>
              <a:t>allosteric</a:t>
            </a:r>
            <a:r>
              <a:rPr lang="en-US" dirty="0" smtClean="0">
                <a:cs typeface="+mj-cs"/>
              </a:rPr>
              <a:t> effectors (also modifiers) that bind </a:t>
            </a:r>
            <a:r>
              <a:rPr lang="en-US" dirty="0" err="1" smtClean="0">
                <a:cs typeface="+mj-cs"/>
              </a:rPr>
              <a:t>noncovalently</a:t>
            </a:r>
            <a:r>
              <a:rPr lang="en-US" dirty="0" smtClean="0">
                <a:cs typeface="+mj-cs"/>
              </a:rPr>
              <a:t> at a site ( </a:t>
            </a:r>
            <a:r>
              <a:rPr lang="en-US" dirty="0" err="1" smtClean="0">
                <a:cs typeface="+mj-cs"/>
              </a:rPr>
              <a:t>allosteric</a:t>
            </a:r>
            <a:r>
              <a:rPr lang="en-US" dirty="0" smtClean="0">
                <a:cs typeface="+mj-cs"/>
              </a:rPr>
              <a:t> site ) other than the active site.</a:t>
            </a: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cs typeface="+mj-cs"/>
              </a:rPr>
              <a:t> These enzymes are composed of multiple subunits, and the regulatory site that binds the </a:t>
            </a:r>
            <a:r>
              <a:rPr lang="en-US" dirty="0" err="1" smtClean="0">
                <a:cs typeface="+mj-cs"/>
              </a:rPr>
              <a:t>effector</a:t>
            </a:r>
            <a:r>
              <a:rPr lang="en-US" dirty="0" smtClean="0">
                <a:cs typeface="+mj-cs"/>
              </a:rPr>
              <a:t> may be located on a subunit that is not itself catalytic.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92D050"/>
                </a:solidFill>
              </a:rPr>
              <a:t>   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ar-IQ" dirty="0" smtClean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 rtlCol="1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The presence of an </a:t>
            </a:r>
            <a:r>
              <a:rPr lang="en-US" dirty="0" err="1" smtClean="0"/>
              <a:t>allosteric</a:t>
            </a:r>
            <a:r>
              <a:rPr lang="en-US" dirty="0" smtClean="0"/>
              <a:t> </a:t>
            </a:r>
            <a:r>
              <a:rPr lang="en-US" dirty="0" err="1" smtClean="0"/>
              <a:t>effector</a:t>
            </a:r>
            <a:r>
              <a:rPr lang="en-US" dirty="0" smtClean="0"/>
              <a:t> can alter the affinity of the enzyme for its substrate, or modify the maximal catalytic activity of the enzyme, or both.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 smtClean="0">
              <a:solidFill>
                <a:srgbClr val="92D05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Effectors</a:t>
            </a:r>
            <a:r>
              <a:rPr lang="en-US" dirty="0" smtClean="0"/>
              <a:t> that inhibit enzyme activity are termed negative effectors, whereas those that   increase enzyme activity are called positive effectors.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ar-IQ" dirty="0" smtClean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b="1" u="sng" smtClean="0">
              <a:solidFill>
                <a:srgbClr val="92D050"/>
              </a:solidFill>
            </a:endParaRPr>
          </a:p>
          <a:p>
            <a:pPr algn="l">
              <a:buFont typeface="Wingdings" pitchFamily="2" charset="2"/>
              <a:buNone/>
            </a:pPr>
            <a:r>
              <a:rPr lang="en-US" b="1" u="sng" smtClean="0">
                <a:solidFill>
                  <a:srgbClr val="92D050"/>
                </a:solidFill>
              </a:rPr>
              <a:t>Allosteric effectors could be:</a:t>
            </a:r>
          </a:p>
          <a:p>
            <a:pPr algn="l">
              <a:buFont typeface="Wingdings" pitchFamily="2" charset="2"/>
              <a:buNone/>
            </a:pPr>
            <a:r>
              <a:rPr lang="en-US" sz="2800" b="1" u="sng" smtClean="0">
                <a:solidFill>
                  <a:srgbClr val="FF0000"/>
                </a:solidFill>
              </a:rPr>
              <a:t>1. Homotropic effectors: </a:t>
            </a:r>
            <a:r>
              <a:rPr lang="en-US" sz="2800" smtClean="0"/>
              <a:t>When the substrate itself serves as an allosteric effector, the effect is said to be homotropic. Most often, an allosteric substrate functions as a positive effector. </a:t>
            </a:r>
            <a:endParaRPr lang="en-US" smtClean="0">
              <a:solidFill>
                <a:srgbClr val="FFFF00"/>
              </a:solidFill>
            </a:endParaRPr>
          </a:p>
          <a:p>
            <a:pPr algn="l">
              <a:buFont typeface="Wingdings" pitchFamily="2" charset="2"/>
              <a:buNone/>
            </a:pPr>
            <a:r>
              <a:rPr lang="en-US" b="1" smtClean="0">
                <a:solidFill>
                  <a:srgbClr val="FF0000"/>
                </a:solidFill>
              </a:rPr>
              <a:t>2. Heterotropic effectors:</a:t>
            </a:r>
            <a:r>
              <a:rPr lang="en-US" b="1" smtClean="0">
                <a:solidFill>
                  <a:srgbClr val="FFFF00"/>
                </a:solidFill>
              </a:rPr>
              <a:t> </a:t>
            </a:r>
            <a:r>
              <a:rPr lang="en-US" sz="2800" smtClean="0"/>
              <a:t>The allosteric effector may be different from the substrate. Heterotropic effectors are commonly encountered,for example, the glycolytic enzyme phosphfructokinase  allosterically inhibited by citrate, which is not a substrate for the enzyme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rtlCol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cs typeface="+mj-cs"/>
              </a:rPr>
              <a:t>MODEL OF ALLOSTERIC REGULATION</a:t>
            </a:r>
            <a:endParaRPr lang="ar-IQ" dirty="0" smtClean="0">
              <a:solidFill>
                <a:srgbClr val="FF0000"/>
              </a:solidFill>
              <a:cs typeface="+mj-cs"/>
            </a:endParaRPr>
          </a:p>
        </p:txBody>
      </p:sp>
      <p:sp>
        <p:nvSpPr>
          <p:cNvPr id="8704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13" cy="4525963"/>
          </a:xfrm>
        </p:spPr>
        <p:txBody>
          <a:bodyPr/>
          <a:lstStyle/>
          <a:p>
            <a:pPr algn="l" eaLnBrk="1" hangingPunct="1">
              <a:buFont typeface="Arial" pitchFamily="34" charset="0"/>
              <a:buNone/>
            </a:pPr>
            <a:r>
              <a:rPr lang="en-US" smtClean="0"/>
              <a:t>Two main model have been proposed to describe the mechnastic basis of enzyme allostery:</a:t>
            </a:r>
          </a:p>
          <a:p>
            <a:pPr algn="l" eaLnBrk="1" hangingPunct="1">
              <a:buFont typeface="Arial" pitchFamily="34" charset="0"/>
              <a:buNone/>
            </a:pPr>
            <a:r>
              <a:rPr lang="en-US" b="1" i="1" smtClean="0">
                <a:solidFill>
                  <a:srgbClr val="FF0000"/>
                </a:solidFill>
              </a:rPr>
              <a:t>1-Concerted model :</a:t>
            </a:r>
          </a:p>
          <a:p>
            <a:pPr algn="l" eaLnBrk="1" hangingPunct="1">
              <a:buFont typeface="Arial" pitchFamily="34" charset="0"/>
              <a:buNone/>
            </a:pPr>
            <a:r>
              <a:rPr lang="en-US" b="1" i="1" smtClean="0">
                <a:solidFill>
                  <a:srgbClr val="FF0000"/>
                </a:solidFill>
              </a:rPr>
              <a:t>2-Sequential model:</a:t>
            </a:r>
            <a:endParaRPr lang="ar-IQ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/>
            <a:r>
              <a:rPr lang="en-US" b="1" i="1" dirty="0" smtClean="0">
                <a:solidFill>
                  <a:srgbClr val="C00000"/>
                </a:solidFill>
              </a:rPr>
              <a:t>Concerted ( Symmetry ) Model</a:t>
            </a:r>
            <a:endParaRPr lang="ar-IQ" dirty="0" smtClean="0"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71563"/>
            <a:ext cx="8472488" cy="5572125"/>
          </a:xfrm>
        </p:spPr>
        <p:txBody>
          <a:bodyPr rtlCol="1">
            <a:normAutofit fontScale="85000"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For an enzyme consists of 2 identical subunits each with one active site.  The subunits present in 2 conformations either  </a:t>
            </a:r>
            <a:r>
              <a:rPr lang="en-US" b="1" dirty="0" smtClean="0">
                <a:solidFill>
                  <a:srgbClr val="C00000"/>
                </a:solidFill>
              </a:rPr>
              <a:t>T ( low affinity ) or R ( high affinity )</a:t>
            </a:r>
            <a:r>
              <a:rPr lang="en-US" dirty="0" smtClean="0"/>
              <a:t>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An  important assumption of the concerted model is that both subunits must be in the same conformational state: the binding of the first substrate molecule to one subunit increases the tendency of all subunits to undergo transition to the high affinity form through an </a:t>
            </a:r>
            <a:r>
              <a:rPr lang="en-US" b="1" i="1" dirty="0" smtClean="0">
                <a:solidFill>
                  <a:srgbClr val="C00000"/>
                </a:solidFill>
              </a:rPr>
              <a:t>all- or non – effect</a:t>
            </a:r>
            <a:r>
              <a:rPr lang="en-US" dirty="0" smtClean="0"/>
              <a:t>. 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All subunits being either in the low affinity or high affinity forms. </a:t>
            </a:r>
            <a:r>
              <a:rPr lang="en-US" i="1" dirty="0" smtClean="0">
                <a:solidFill>
                  <a:srgbClr val="7030A0"/>
                </a:solidFill>
              </a:rPr>
              <a:t>Therefore , in the concerted model, TT , RR conformations are allowed , but TR conformation is </a:t>
            </a:r>
            <a:r>
              <a:rPr lang="en-US" i="1" u="sng" dirty="0" smtClean="0">
                <a:solidFill>
                  <a:srgbClr val="7030A0"/>
                </a:solidFill>
              </a:rPr>
              <a:t>not</a:t>
            </a:r>
            <a:r>
              <a:rPr lang="en-US" i="1" dirty="0" smtClean="0">
                <a:solidFill>
                  <a:srgbClr val="7030A0"/>
                </a:solidFill>
              </a:rPr>
              <a:t> permitted.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 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ar-IQ" dirty="0" smtClean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عنصر نائب للمحتوى 5" descr="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357188"/>
            <a:ext cx="8572500" cy="6286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rtlCol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</a:rPr>
              <a:t>2. Sequential Model</a:t>
            </a:r>
            <a:br>
              <a:rPr lang="en-US" b="1" dirty="0" smtClean="0">
                <a:solidFill>
                  <a:srgbClr val="C00000"/>
                </a:solidFill>
              </a:rPr>
            </a:br>
            <a:endParaRPr lang="ar-IQ" dirty="0" smtClean="0">
              <a:cs typeface="+mj-cs"/>
            </a:endParaRPr>
          </a:p>
        </p:txBody>
      </p:sp>
      <p:sp>
        <p:nvSpPr>
          <p:cNvPr id="90115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eaLnBrk="1" hangingPunct="1">
              <a:buFont typeface="Arial" pitchFamily="34" charset="0"/>
              <a:buNone/>
            </a:pPr>
            <a:r>
              <a:rPr lang="en-US" smtClean="0"/>
              <a:t>It postulates that the subunits undergo individual sequential changes in conformation.  The binding of the S molecule change the shape of the subunit to which is bound, However, the conformational state of the other subunit  is </a:t>
            </a:r>
            <a:r>
              <a:rPr lang="en-US" b="1" i="1" u="sng" smtClean="0">
                <a:solidFill>
                  <a:srgbClr val="C00000"/>
                </a:solidFill>
              </a:rPr>
              <a:t>not necessarily altered</a:t>
            </a:r>
            <a:r>
              <a:rPr lang="en-US" smtClean="0"/>
              <a:t>. </a:t>
            </a:r>
            <a:r>
              <a:rPr lang="en-US" i="1" smtClean="0">
                <a:solidFill>
                  <a:srgbClr val="7030A0"/>
                </a:solidFill>
              </a:rPr>
              <a:t>Thus, TR conformation is allowed in addition to TT and RR conformations. </a:t>
            </a:r>
          </a:p>
          <a:p>
            <a:pPr algn="l" eaLnBrk="1" hangingPunct="1"/>
            <a:endParaRPr lang="ar-IQ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عنصر نائب للمحتوى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214313"/>
            <a:ext cx="8715375" cy="63579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854</Words>
  <Application>Microsoft Office PowerPoint</Application>
  <PresentationFormat>عرض على الشاشة (4:3)</PresentationFormat>
  <Paragraphs>121</Paragraphs>
  <Slides>18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سمة Office</vt:lpstr>
      <vt:lpstr> Regulation of Enzyme Activity  </vt:lpstr>
      <vt:lpstr>2- Allosteric Regulation</vt:lpstr>
      <vt:lpstr>عرض تقديمي في PowerPoint</vt:lpstr>
      <vt:lpstr>عرض تقديمي في PowerPoint</vt:lpstr>
      <vt:lpstr>MODEL OF ALLOSTERIC REGULATION</vt:lpstr>
      <vt:lpstr>Concerted ( Symmetry ) Model</vt:lpstr>
      <vt:lpstr>عرض تقديمي في PowerPoint</vt:lpstr>
      <vt:lpstr>2. Sequential Model </vt:lpstr>
      <vt:lpstr>عرض تقديمي في PowerPoint</vt:lpstr>
      <vt:lpstr>عرض تقديمي في PowerPoint</vt:lpstr>
      <vt:lpstr> 4-Zymogens ( Proenzymes) : </vt:lpstr>
      <vt:lpstr>عرض تقديمي في PowerPoint</vt:lpstr>
      <vt:lpstr> 5-Covalent Modification :-</vt:lpstr>
      <vt:lpstr>ISOENZYMES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Regulation of Enzyme Activity  </dc:title>
  <dc:creator>hp</dc:creator>
  <cp:lastModifiedBy>DR.Ahmed Saker 2O14</cp:lastModifiedBy>
  <cp:revision>5</cp:revision>
  <dcterms:created xsi:type="dcterms:W3CDTF">2019-03-03T18:03:03Z</dcterms:created>
  <dcterms:modified xsi:type="dcterms:W3CDTF">2022-10-06T17:21:16Z</dcterms:modified>
</cp:coreProperties>
</file>