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3" roundtripDataSignature="AMtx7mhBFH+R+Zm/G/hONmRF7/ssVW9I8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customschemas.google.com/relationships/presentationmetadata" Target="metadata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8801630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7888218d5aa60f3a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7888218d5aa60f3a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107526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7888218d5aa60f3a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7888218d5aa60f3a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565152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7888218d5aa60f3a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7888218d5aa60f3a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890752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1a010ec060eecc16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1a010ec060eecc16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38851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310837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1a010ec060eecc16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1a010ec060eecc16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61221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1a010ec060eecc16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1a010ec060eecc16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5864472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a010ec060eecc16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a010ec060eecc16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6475813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1a010ec060eecc16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1a010ec060eecc16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535931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1a010ec060eecc16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1a010ec060eecc16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687527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a010ec060eecc16_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1a010ec060eecc16_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684144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589613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463997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639731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1a010ec060eecc16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1a010ec060eecc16_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980255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1a010ec060eecc16_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1a010ec060eecc16_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72444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21373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>
                <a:solidFill>
                  <a:schemeClr val="lt1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2" name="Google Shape;32;p1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3" name="Google Shape;33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0" name="Google Shape;40;p1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2" name="Google Shape;42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779C7"/>
            </a:gs>
            <a:gs pos="100000">
              <a:srgbClr val="002763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7888218d5aa60f3a_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 dirty="0"/>
              <a:t> Bial's &amp; Seliwanoff’s </a:t>
            </a:r>
            <a:r>
              <a:rPr lang="en-US" dirty="0" smtClean="0"/>
              <a:t>Tests</a:t>
            </a:r>
            <a:endParaRPr dirty="0"/>
          </a:p>
        </p:txBody>
      </p:sp>
      <p:sp>
        <p:nvSpPr>
          <p:cNvPr id="85" name="Google Shape;85;g7888218d5aa60f3a_0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Ass.lec:Dhuha fadhil</a:t>
            </a:r>
            <a:endParaRPr/>
          </a:p>
          <a:p>
            <a:pPr marL="0" lvl="0" indent="0" algn="ctr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MSc. Clinical chemistry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7888218d5aa60f3a_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200" dirty="0"/>
              <a:t>Objectives of Seliwanoff’s test</a:t>
            </a:r>
            <a:endParaRPr dirty="0"/>
          </a:p>
        </p:txBody>
      </p:sp>
      <p:sp>
        <p:nvSpPr>
          <p:cNvPr id="140" name="Google Shape;140;g7888218d5aa60f3a_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lnSpc>
                <a:spcPct val="15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To determine the presence of ketohexoses within the sample.</a:t>
            </a:r>
            <a:endParaRPr dirty="0"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To differentiate between ketoses and aldose.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7888218d5aa60f3a_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342900" lvl="0" indent="-342900" algn="l" rtl="0">
              <a:spcBef>
                <a:spcPts val="795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4300" b="1"/>
              <a:t>principle</a:t>
            </a:r>
            <a:endParaRPr/>
          </a:p>
        </p:txBody>
      </p:sp>
      <p:sp>
        <p:nvSpPr>
          <p:cNvPr id="146" name="Google Shape;146;g7888218d5aa60f3a_10"/>
          <p:cNvSpPr txBox="1">
            <a:spLocks noGrp="1"/>
          </p:cNvSpPr>
          <p:nvPr>
            <p:ph type="body" idx="1"/>
          </p:nvPr>
        </p:nvSpPr>
        <p:spPr>
          <a:xfrm>
            <a:off x="457200" y="1119117"/>
            <a:ext cx="8229600" cy="5020831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342900" lvl="0" indent="-342900" algn="l" rtl="0">
              <a:spcBef>
                <a:spcPts val="592"/>
              </a:spcBef>
              <a:spcAft>
                <a:spcPts val="0"/>
              </a:spcAft>
              <a:buSzPct val="100000"/>
              <a:buChar char="•"/>
            </a:pPr>
            <a:r>
              <a:rPr lang="en-US" dirty="0"/>
              <a:t>Test uses </a:t>
            </a:r>
            <a:r>
              <a:rPr lang="en-US" dirty="0" err="1"/>
              <a:t>HCl</a:t>
            </a:r>
            <a:r>
              <a:rPr lang="en-US" dirty="0"/>
              <a:t> as dehydrating agent and </a:t>
            </a:r>
            <a:r>
              <a:rPr lang="en-US" dirty="0" err="1"/>
              <a:t>resoncinol</a:t>
            </a:r>
            <a:r>
              <a:rPr lang="en-US" dirty="0"/>
              <a:t> as condensation agent(</a:t>
            </a:r>
            <a:r>
              <a:rPr lang="en-US" dirty="0">
                <a:solidFill>
                  <a:srgbClr val="FFD966"/>
                </a:solidFill>
              </a:rPr>
              <a:t>Reagent</a:t>
            </a:r>
            <a:r>
              <a:rPr lang="en-US" dirty="0"/>
              <a:t>). The test reagent dehydrates ketohexoses to form 5-hydroxymethylfurfural.</a:t>
            </a:r>
            <a:endParaRPr dirty="0"/>
          </a:p>
          <a:p>
            <a:pPr marL="342900" lvl="0" indent="-342900" algn="l" rtl="0">
              <a:spcBef>
                <a:spcPts val="592"/>
              </a:spcBef>
              <a:spcAft>
                <a:spcPts val="0"/>
              </a:spcAft>
              <a:buSzPct val="100000"/>
              <a:buChar char="•"/>
            </a:pPr>
            <a:r>
              <a:rPr lang="en-US" dirty="0"/>
              <a:t> 5-hydroxymethylfurfural further condenses with resorcinol present in the test reagent to produce </a:t>
            </a:r>
            <a:r>
              <a:rPr lang="en-US" dirty="0">
                <a:solidFill>
                  <a:srgbClr val="E36C09"/>
                </a:solidFill>
              </a:rPr>
              <a:t>a cherry red </a:t>
            </a:r>
            <a:r>
              <a:rPr lang="en-US" dirty="0"/>
              <a:t>product within two minutes.</a:t>
            </a:r>
            <a:endParaRPr dirty="0"/>
          </a:p>
          <a:p>
            <a:pPr marL="342900" lvl="0" indent="-342900" algn="l" rtl="0">
              <a:spcBef>
                <a:spcPts val="592"/>
              </a:spcBef>
              <a:spcAft>
                <a:spcPts val="0"/>
              </a:spcAft>
              <a:buSzPct val="100000"/>
              <a:buChar char="•"/>
            </a:pPr>
            <a:r>
              <a:rPr lang="en-US" dirty="0" err="1"/>
              <a:t>Aldohexoses</a:t>
            </a:r>
            <a:r>
              <a:rPr lang="en-US" dirty="0"/>
              <a:t> react to form the same product, but do so more slowly giving   A faint pink to yellow </a:t>
            </a:r>
            <a:r>
              <a:rPr lang="en-US" dirty="0" err="1"/>
              <a:t>yellow</a:t>
            </a:r>
            <a:r>
              <a:rPr lang="en-US" dirty="0"/>
              <a:t> color complex 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627" y="313899"/>
            <a:ext cx="8038531" cy="600501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8"/>
          <p:cNvSpPr txBox="1">
            <a:spLocks noGrp="1"/>
          </p:cNvSpPr>
          <p:nvPr>
            <p:ph type="body" idx="1"/>
          </p:nvPr>
        </p:nvSpPr>
        <p:spPr>
          <a:xfrm>
            <a:off x="457200" y="228600"/>
            <a:ext cx="8229600" cy="6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342900" lvl="0" indent="-342900" algn="l" rtl="0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dirty="0" smtClean="0"/>
              <a:t>On dehydration </a:t>
            </a:r>
            <a:r>
              <a:rPr lang="en-US" dirty="0"/>
              <a:t>both </a:t>
            </a:r>
            <a:r>
              <a:rPr lang="en-US" dirty="0" err="1"/>
              <a:t>ketohexoes</a:t>
            </a:r>
            <a:r>
              <a:rPr lang="en-US" dirty="0"/>
              <a:t> and </a:t>
            </a:r>
            <a:r>
              <a:rPr lang="en-US" dirty="0" err="1"/>
              <a:t>aldohexoes</a:t>
            </a:r>
            <a:r>
              <a:rPr lang="en-US" dirty="0"/>
              <a:t> give </a:t>
            </a:r>
            <a:r>
              <a:rPr lang="en-US" dirty="0" err="1"/>
              <a:t>hydroxymethyl</a:t>
            </a:r>
            <a:r>
              <a:rPr lang="en-US" dirty="0"/>
              <a:t> furfural but the relative amount of this product is vary according weather one works with aldoses or ketoses.</a:t>
            </a:r>
            <a:endParaRPr dirty="0"/>
          </a:p>
          <a:p>
            <a:pPr marL="342900" lvl="0" indent="-342900" algn="l" rtl="0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dirty="0" err="1"/>
              <a:t>Aldohexoes</a:t>
            </a:r>
            <a:r>
              <a:rPr lang="en-US" dirty="0"/>
              <a:t> </a:t>
            </a:r>
            <a:r>
              <a:rPr lang="en-US" dirty="0" err="1" smtClean="0"/>
              <a:t>yeilding</a:t>
            </a:r>
            <a:r>
              <a:rPr lang="en-US" dirty="0" smtClean="0"/>
              <a:t> </a:t>
            </a:r>
            <a:r>
              <a:rPr lang="en-US" dirty="0"/>
              <a:t>only small amount of the </a:t>
            </a:r>
            <a:r>
              <a:rPr lang="en-US" dirty="0" err="1"/>
              <a:t>hydroxymethyl</a:t>
            </a:r>
            <a:r>
              <a:rPr lang="en-US" dirty="0"/>
              <a:t> furfural which </a:t>
            </a:r>
            <a:r>
              <a:rPr lang="en-US" dirty="0" err="1"/>
              <a:t>resposible</a:t>
            </a:r>
            <a:r>
              <a:rPr lang="en-US" dirty="0"/>
              <a:t> for no significant change in the color or appearance of only light pink to yellow color which develop in longer time.</a:t>
            </a:r>
            <a:endParaRPr dirty="0"/>
          </a:p>
          <a:p>
            <a: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dirty="0"/>
          </a:p>
          <a:p>
            <a: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dirty="0"/>
          </a:p>
          <a:p>
            <a: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1a010ec060eecc16_46"/>
          <p:cNvSpPr txBox="1">
            <a:spLocks noGrp="1"/>
          </p:cNvSpPr>
          <p:nvPr>
            <p:ph type="title"/>
          </p:nvPr>
        </p:nvSpPr>
        <p:spPr>
          <a:xfrm>
            <a:off x="1792288" y="4531058"/>
            <a:ext cx="5486400" cy="42308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Figure: Seliwanoff’s test with fructose as an example.</a:t>
            </a:r>
            <a:endParaRPr dirty="0"/>
          </a:p>
        </p:txBody>
      </p:sp>
      <p:pic>
        <p:nvPicPr>
          <p:cNvPr id="2" name="Picture Placeholder 1"/>
          <p:cNvPicPr>
            <a:picLocks noGrp="1" noChangeAspect="1"/>
          </p:cNvPicPr>
          <p:nvPr>
            <p:ph type="pic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4149" y="5145204"/>
            <a:ext cx="7915702" cy="1501255"/>
          </a:xfrm>
          <a:prstGeom prst="rect">
            <a:avLst/>
          </a:prstGeom>
        </p:spPr>
      </p:pic>
      <p:sp>
        <p:nvSpPr>
          <p:cNvPr id="162" name="Google Shape;162;g1a010ec060eecc16_46"/>
          <p:cNvSpPr txBox="1">
            <a:spLocks noGrp="1"/>
          </p:cNvSpPr>
          <p:nvPr>
            <p:ph type="body" idx="1"/>
          </p:nvPr>
        </p:nvSpPr>
        <p:spPr>
          <a:xfrm>
            <a:off x="1774209" y="5145205"/>
            <a:ext cx="5504479" cy="152854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28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163" name="Google Shape;163;g1a010ec060eecc16_4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59559" y="353493"/>
            <a:ext cx="7888405" cy="4114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1a010ec060eecc16_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200"/>
              <a:t>Procedure</a:t>
            </a:r>
            <a:endParaRPr/>
          </a:p>
        </p:txBody>
      </p:sp>
      <p:sp>
        <p:nvSpPr>
          <p:cNvPr id="169" name="Google Shape;169;g1a010ec060eecc16_11"/>
          <p:cNvSpPr txBox="1">
            <a:spLocks noGrp="1"/>
          </p:cNvSpPr>
          <p:nvPr>
            <p:ph type="body" idx="1"/>
          </p:nvPr>
        </p:nvSpPr>
        <p:spPr>
          <a:xfrm>
            <a:off x="457200" y="1160060"/>
            <a:ext cx="8229600" cy="496624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Take two clean, dry test tubes and add 1 ml of the test sample in one test tube and 1 ml of distilled water in another as blank.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Add 2 ml of </a:t>
            </a:r>
            <a:r>
              <a:rPr lang="en-US" dirty="0" err="1"/>
              <a:t>Seliwanoffs</a:t>
            </a:r>
            <a:r>
              <a:rPr lang="en-US" dirty="0"/>
              <a:t>’ reagent to both the test tubes.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Keep both the test tubes in a water bath for 1-2 min.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Observe the formation of color and note it down.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1a010ec060eecc16_3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Result and Interpretation of Seliwanoff’s test</a:t>
            </a:r>
            <a:endParaRPr dirty="0"/>
          </a:p>
        </p:txBody>
      </p:sp>
      <p:sp>
        <p:nvSpPr>
          <p:cNvPr id="175" name="Google Shape;175;g1a010ec060eecc16_3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</p:sp>
      <p:sp>
        <p:nvSpPr>
          <p:cNvPr id="176" name="Google Shape;176;g1a010ec060eecc16_36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280"/>
              </a:spcBef>
              <a:spcAft>
                <a:spcPts val="0"/>
              </a:spcAft>
              <a:buNone/>
            </a:pPr>
            <a:r>
              <a:rPr lang="en-US"/>
              <a:t>appearance of the color after a prolonged period of time indicates a negative result which means that the test sample doesn’t have ketoses.</a:t>
            </a:r>
            <a:endParaRPr/>
          </a:p>
        </p:txBody>
      </p:sp>
      <p:pic>
        <p:nvPicPr>
          <p:cNvPr id="177" name="Google Shape;177;g1a010ec060eecc16_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92300" y="612775"/>
            <a:ext cx="5486400" cy="4114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1a010ec060eecc16_6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3200" dirty="0"/>
              <a:t>Limitations of Seliwanoff’s test</a:t>
            </a:r>
            <a:endParaRPr dirty="0"/>
          </a:p>
        </p:txBody>
      </p:sp>
      <p:sp>
        <p:nvSpPr>
          <p:cNvPr id="183" name="Google Shape;183;g1a010ec060eecc16_60"/>
          <p:cNvSpPr txBox="1">
            <a:spLocks noGrp="1"/>
          </p:cNvSpPr>
          <p:nvPr>
            <p:ph type="body" idx="1"/>
          </p:nvPr>
        </p:nvSpPr>
        <p:spPr>
          <a:xfrm>
            <a:off x="457200" y="1323833"/>
            <a:ext cx="8229600" cy="480246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457200" lvl="0" indent="-334327" algn="l" rtl="0">
              <a:spcBef>
                <a:spcPts val="360"/>
              </a:spcBef>
              <a:spcAft>
                <a:spcPts val="0"/>
              </a:spcAft>
              <a:buSzPct val="56250"/>
              <a:buAutoNum type="arabicPeriod"/>
            </a:pPr>
            <a:r>
              <a:rPr lang="en-US" dirty="0"/>
              <a:t>The high concentration of glucose or other sugar may interfere by producing similar colored compounds with Seliwanoff’s reagent.</a:t>
            </a:r>
            <a:endParaRPr dirty="0"/>
          </a:p>
          <a:p>
            <a:pPr marL="457200" lvl="0" indent="-334327" algn="l" rtl="0">
              <a:spcBef>
                <a:spcPts val="0"/>
              </a:spcBef>
              <a:spcAft>
                <a:spcPts val="0"/>
              </a:spcAft>
              <a:buSzPct val="56250"/>
              <a:buAutoNum type="arabicPeriod"/>
            </a:pPr>
            <a:r>
              <a:rPr lang="en-US" dirty="0"/>
              <a:t>Prolonged boiling can transform glucose to fructose by the catalytic action of acid and form cherry red-complex giving a false-positive result.</a:t>
            </a:r>
            <a:endParaRPr dirty="0"/>
          </a:p>
          <a:p>
            <a:pPr marL="457200" lvl="0" indent="-334327" algn="l" rtl="0">
              <a:spcBef>
                <a:spcPts val="0"/>
              </a:spcBef>
              <a:spcAft>
                <a:spcPts val="0"/>
              </a:spcAft>
              <a:buSzPct val="56250"/>
              <a:buAutoNum type="arabicPeriod"/>
            </a:pPr>
            <a:r>
              <a:rPr lang="en-US" dirty="0"/>
              <a:t>This test is a generalized test and doesn’t distinguish between specific ketoses, and a separate test is required for the particular ketose sugar identification.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1a010ec060eecc16_6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3500" b="1" dirty="0"/>
              <a:t>Bial’s test </a:t>
            </a:r>
            <a:r>
              <a:rPr lang="en-US" sz="3900" b="1" dirty="0"/>
              <a:t>(</a:t>
            </a:r>
            <a:r>
              <a:rPr lang="en-US" sz="3900" b="1" dirty="0" err="1"/>
              <a:t>Orcinol</a:t>
            </a:r>
            <a:r>
              <a:rPr lang="en-US" sz="3900" b="1" dirty="0"/>
              <a:t>) </a:t>
            </a:r>
            <a:endParaRPr sz="3900" dirty="0"/>
          </a:p>
        </p:txBody>
      </p:sp>
      <p:sp>
        <p:nvSpPr>
          <p:cNvPr id="91" name="Google Shape;91;g1a010ec060eecc16_6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Bial’s test is a chemical test performed to detect the presence of </a:t>
            </a:r>
            <a:r>
              <a:rPr lang="en-US" dirty="0" err="1"/>
              <a:t>pentoses</a:t>
            </a:r>
            <a:r>
              <a:rPr lang="en-US" dirty="0"/>
              <a:t> </a:t>
            </a:r>
            <a:endParaRPr dirty="0"/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b="1" u="sng" dirty="0"/>
              <a:t>Objective</a:t>
            </a:r>
            <a:endParaRPr dirty="0"/>
          </a:p>
          <a:p>
            <a:pPr marL="457200" lvl="0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To distinguish between the </a:t>
            </a:r>
            <a:r>
              <a:rPr lang="en-US" dirty="0" err="1"/>
              <a:t>pentoses</a:t>
            </a:r>
            <a:r>
              <a:rPr lang="en-US" dirty="0"/>
              <a:t> and hexoses.</a:t>
            </a:r>
            <a:endParaRPr dirty="0"/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b="1" u="sng" dirty="0"/>
              <a:t>Reagent </a:t>
            </a:r>
            <a:endParaRPr dirty="0"/>
          </a:p>
          <a:p>
            <a:pPr marL="457200" lvl="0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Bial's reagent consist of a solution of </a:t>
            </a:r>
            <a:r>
              <a:rPr lang="en-US" dirty="0" err="1"/>
              <a:t>orcinol</a:t>
            </a:r>
            <a:r>
              <a:rPr lang="en-US" dirty="0"/>
              <a:t>, </a:t>
            </a:r>
            <a:r>
              <a:rPr lang="en-US" dirty="0" err="1"/>
              <a:t>HCl</a:t>
            </a:r>
            <a:r>
              <a:rPr lang="en-US" dirty="0"/>
              <a:t> and ferric chloride) 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1a010ec060eecc16_7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Principle</a:t>
            </a:r>
            <a:endParaRPr/>
          </a:p>
        </p:txBody>
      </p:sp>
      <p:sp>
        <p:nvSpPr>
          <p:cNvPr id="97" name="Google Shape;97;g1a010ec060eecc16_79"/>
          <p:cNvSpPr txBox="1">
            <a:spLocks noGrp="1"/>
          </p:cNvSpPr>
          <p:nvPr>
            <p:ph type="body" idx="1"/>
          </p:nvPr>
        </p:nvSpPr>
        <p:spPr>
          <a:xfrm>
            <a:off x="457200" y="1241946"/>
            <a:ext cx="8229600" cy="5172502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</a:pPr>
            <a:r>
              <a:rPr lang="en-US" dirty="0" err="1"/>
              <a:t>pentoses</a:t>
            </a:r>
            <a:r>
              <a:rPr lang="en-US" dirty="0"/>
              <a:t> are dehydrated by concentrated acid to yield furfural, which in turn condense with </a:t>
            </a:r>
            <a:r>
              <a:rPr lang="en-US" dirty="0" err="1"/>
              <a:t>orcinol</a:t>
            </a:r>
            <a:r>
              <a:rPr lang="en-US" dirty="0"/>
              <a:t> to form a </a:t>
            </a:r>
            <a:r>
              <a:rPr lang="en-US" b="1" dirty="0">
                <a:solidFill>
                  <a:schemeClr val="accent5"/>
                </a:solidFill>
              </a:rPr>
              <a:t>blue</a:t>
            </a:r>
            <a:r>
              <a:rPr lang="en-US" b="1" dirty="0"/>
              <a:t>-</a:t>
            </a:r>
            <a:r>
              <a:rPr lang="en-US" b="1" dirty="0">
                <a:solidFill>
                  <a:srgbClr val="6AA84F"/>
                </a:solidFill>
              </a:rPr>
              <a:t>green</a:t>
            </a:r>
            <a:r>
              <a:rPr lang="en-US" b="1" dirty="0"/>
              <a:t> </a:t>
            </a:r>
            <a:r>
              <a:rPr lang="en-US" dirty="0"/>
              <a:t>precipitate. 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In the presence of hexoses, </a:t>
            </a:r>
            <a:r>
              <a:rPr lang="en-US" dirty="0" err="1"/>
              <a:t>hydroxyfurfural</a:t>
            </a:r>
            <a:r>
              <a:rPr lang="en-US" dirty="0"/>
              <a:t> is formed instead of furfural which upon condensation with </a:t>
            </a:r>
            <a:r>
              <a:rPr lang="en-US" dirty="0" err="1"/>
              <a:t>orcinol</a:t>
            </a:r>
            <a:r>
              <a:rPr lang="en-US" dirty="0"/>
              <a:t> forms a muddy </a:t>
            </a:r>
            <a:r>
              <a:rPr lang="en-US" b="1" dirty="0">
                <a:solidFill>
                  <a:srgbClr val="FF9900"/>
                </a:solidFill>
              </a:rPr>
              <a:t>brown</a:t>
            </a:r>
            <a:r>
              <a:rPr lang="en-US" b="1" dirty="0"/>
              <a:t> </a:t>
            </a:r>
            <a:r>
              <a:rPr lang="en-US" dirty="0"/>
              <a:t>colored precipitate. 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The intensity of the precipitation is directly proportional to the concentration of the </a:t>
            </a:r>
            <a:r>
              <a:rPr lang="en-US" dirty="0" err="1"/>
              <a:t>pentoses</a:t>
            </a:r>
            <a:r>
              <a:rPr lang="en-US" dirty="0"/>
              <a:t> in the sample. 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5"/>
          <p:cNvSpPr txBox="1">
            <a:spLocks noGrp="1"/>
          </p:cNvSpPr>
          <p:nvPr>
            <p:ph type="body" idx="1"/>
          </p:nvPr>
        </p:nvSpPr>
        <p:spPr>
          <a:xfrm>
            <a:off x="457200" y="228600"/>
            <a:ext cx="8229600" cy="64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dirty="0" err="1"/>
              <a:t>bial’s</a:t>
            </a:r>
            <a:r>
              <a:rPr lang="en-US" dirty="0"/>
              <a:t> test is a sensitive and specific test for </a:t>
            </a:r>
            <a:r>
              <a:rPr lang="en-US" dirty="0" err="1"/>
              <a:t>pentoses</a:t>
            </a:r>
            <a:r>
              <a:rPr lang="en-US" dirty="0"/>
              <a:t> sugars(ribose, ribulose, xylose, and arabinose)and other biochemical molecules containing these </a:t>
            </a:r>
            <a:r>
              <a:rPr lang="en-US" dirty="0" err="1"/>
              <a:t>pentoses</a:t>
            </a:r>
            <a:r>
              <a:rPr lang="en-US" dirty="0"/>
              <a:t>(</a:t>
            </a:r>
            <a:r>
              <a:rPr lang="en-US" dirty="0">
                <a:solidFill>
                  <a:srgbClr val="FFFF00"/>
                </a:solidFill>
              </a:rPr>
              <a:t>what are they?</a:t>
            </a:r>
            <a:r>
              <a:rPr lang="en-US" dirty="0"/>
              <a:t>)</a:t>
            </a:r>
            <a:endParaRPr dirty="0"/>
          </a:p>
          <a:p>
            <a:pPr marL="342900" lvl="0" indent="-342900" algn="l" rtl="0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dirty="0" err="1"/>
              <a:t>Pentoses</a:t>
            </a:r>
            <a:r>
              <a:rPr lang="en-US" dirty="0"/>
              <a:t> give blue-green color complex within short time, some hexoses in prolonged heating yield </a:t>
            </a:r>
            <a:r>
              <a:rPr lang="en-US" dirty="0" err="1"/>
              <a:t>hydroxymethylfurfural</a:t>
            </a:r>
            <a:r>
              <a:rPr lang="en-US" dirty="0"/>
              <a:t> which react with </a:t>
            </a:r>
            <a:r>
              <a:rPr lang="en-US" dirty="0" err="1"/>
              <a:t>orcinol</a:t>
            </a:r>
            <a:r>
              <a:rPr lang="en-US" dirty="0"/>
              <a:t> to give muddy brown color complex.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US" b="1" dirty="0"/>
              <a:t>The reaction</a:t>
            </a:r>
            <a:endParaRPr b="1" dirty="0"/>
          </a:p>
        </p:txBody>
      </p:sp>
      <p:pic>
        <p:nvPicPr>
          <p:cNvPr id="108" name="Google Shape;108;p3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457200" y="1447801"/>
            <a:ext cx="8305799" cy="5105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Procedure </a:t>
            </a:r>
            <a:br>
              <a:rPr lang="en-US" b="1" dirty="0"/>
            </a:br>
            <a:endParaRPr b="1" dirty="0"/>
          </a:p>
        </p:txBody>
      </p:sp>
      <p:sp>
        <p:nvSpPr>
          <p:cNvPr id="114" name="Google Shape;114;p4"/>
          <p:cNvSpPr txBox="1">
            <a:spLocks noGrp="1"/>
          </p:cNvSpPr>
          <p:nvPr>
            <p:ph type="body" idx="1"/>
          </p:nvPr>
        </p:nvSpPr>
        <p:spPr>
          <a:xfrm>
            <a:off x="457200" y="1066800"/>
            <a:ext cx="8229600" cy="579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dirty="0"/>
              <a:t>1) to 2 ml of Bial’s reagent add (5drops) of test solution(ribose or fructose) and warm gently in a hot water bath for 1-2 minutes. </a:t>
            </a:r>
            <a:endParaRPr dirty="0"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dirty="0"/>
              <a:t>2) a bluish – green color indicates a positive result (</a:t>
            </a:r>
            <a:r>
              <a:rPr lang="en-US" dirty="0" err="1"/>
              <a:t>pentoses</a:t>
            </a:r>
            <a:r>
              <a:rPr lang="en-US" dirty="0"/>
              <a:t>). Prolonged heating form muddy brown products indicates (hexoses).</a:t>
            </a:r>
            <a:endParaRPr dirty="0"/>
          </a:p>
          <a:p>
            <a:pPr marL="342900" lvl="0" indent="-342900" algn="l" rtl="0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Char char="•"/>
            </a:pPr>
            <a:r>
              <a:rPr lang="en-US" sz="3600" b="1" i="1" dirty="0"/>
              <a:t>NOTE:-</a:t>
            </a:r>
            <a:endParaRPr dirty="0"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dirty="0"/>
              <a:t>The dehydration agent is    HCL.</a:t>
            </a:r>
            <a:endParaRPr dirty="0"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dirty="0"/>
              <a:t>The condensation agent is  </a:t>
            </a:r>
            <a:r>
              <a:rPr lang="en-US" dirty="0" err="1"/>
              <a:t>orcinol</a:t>
            </a:r>
            <a:r>
              <a:rPr lang="en-US" dirty="0"/>
              <a:t> and ferric chloride.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1a010ec060eecc16_72"/>
          <p:cNvSpPr txBox="1">
            <a:spLocks noGrp="1"/>
          </p:cNvSpPr>
          <p:nvPr>
            <p:ph type="title"/>
          </p:nvPr>
        </p:nvSpPr>
        <p:spPr>
          <a:xfrm>
            <a:off x="203303" y="4919125"/>
            <a:ext cx="7075500" cy="448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Result interpretation</a:t>
            </a:r>
            <a:endParaRPr/>
          </a:p>
        </p:txBody>
      </p:sp>
      <p:sp>
        <p:nvSpPr>
          <p:cNvPr id="120" name="Google Shape;120;g1a010ec060eecc16_72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</p:sp>
      <p:sp>
        <p:nvSpPr>
          <p:cNvPr id="121" name="Google Shape;121;g1a010ec060eecc16_72"/>
          <p:cNvSpPr txBox="1">
            <a:spLocks noGrp="1"/>
          </p:cNvSpPr>
          <p:nvPr>
            <p:ph type="body" idx="1"/>
          </p:nvPr>
        </p:nvSpPr>
        <p:spPr>
          <a:xfrm>
            <a:off x="203300" y="5367300"/>
            <a:ext cx="8424300" cy="127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280"/>
              </a:spcBef>
              <a:spcAft>
                <a:spcPts val="0"/>
              </a:spcAft>
              <a:buNone/>
            </a:pPr>
            <a:r>
              <a:rPr lang="en-US" dirty="0"/>
              <a:t>Positive Bial’s test: formation of blue color ( </a:t>
            </a:r>
            <a:r>
              <a:rPr lang="en-US" dirty="0" err="1"/>
              <a:t>eg</a:t>
            </a:r>
            <a:r>
              <a:rPr lang="en-US" dirty="0"/>
              <a:t>. Ribose sugar)</a:t>
            </a:r>
            <a:endParaRPr dirty="0"/>
          </a:p>
          <a:p>
            <a:pPr marL="0" lvl="0" indent="0" algn="l" rtl="0">
              <a:spcBef>
                <a:spcPts val="280"/>
              </a:spcBef>
              <a:spcAft>
                <a:spcPts val="0"/>
              </a:spcAft>
              <a:buNone/>
            </a:pPr>
            <a:r>
              <a:rPr lang="en-US" dirty="0"/>
              <a:t>Negative Bial’s test: formation of any other color indicates negative test. Hexose sugar ( glucose, fructose) generally gives green, red or brown color product.</a:t>
            </a:r>
            <a:endParaRPr dirty="0"/>
          </a:p>
        </p:txBody>
      </p:sp>
      <p:pic>
        <p:nvPicPr>
          <p:cNvPr id="122" name="Google Shape;122;g1a010ec060eecc16_72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414851" y="612775"/>
            <a:ext cx="8424300" cy="4114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1a010ec060eecc16_8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Uses of Bial’s Test</a:t>
            </a:r>
            <a:endParaRPr dirty="0"/>
          </a:p>
        </p:txBody>
      </p:sp>
      <p:sp>
        <p:nvSpPr>
          <p:cNvPr id="128" name="Google Shape;128;g1a010ec060eecc16_8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628650" lvl="0" indent="-514350" algn="l" rtl="0">
              <a:lnSpc>
                <a:spcPct val="15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+mj-lt"/>
              <a:buAutoNum type="arabicPeriod"/>
            </a:pPr>
            <a:r>
              <a:rPr lang="en-US" dirty="0"/>
              <a:t>This test is used to detect the presence of pentose in a given sample </a:t>
            </a:r>
            <a:endParaRPr dirty="0"/>
          </a:p>
          <a:p>
            <a:pPr marL="628650" lvl="0" indent="-514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Font typeface="+mj-lt"/>
              <a:buAutoNum type="arabicPeriod"/>
            </a:pPr>
            <a:r>
              <a:rPr lang="en-US" dirty="0"/>
              <a:t>This test can additionally be used for the quantification of RNA in a sample.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7"/>
          <p:cNvSpPr txBox="1">
            <a:spLocks noGrp="1"/>
          </p:cNvSpPr>
          <p:nvPr>
            <p:ph type="title"/>
          </p:nvPr>
        </p:nvSpPr>
        <p:spPr>
          <a:xfrm>
            <a:off x="685800" y="152400"/>
            <a:ext cx="80010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US" b="1" dirty="0"/>
              <a:t>Seliwanoff's  (resorcinol) Test</a:t>
            </a:r>
            <a:endParaRPr dirty="0"/>
          </a:p>
        </p:txBody>
      </p:sp>
      <p:sp>
        <p:nvSpPr>
          <p:cNvPr id="134" name="Google Shape;134;p7"/>
          <p:cNvSpPr txBox="1">
            <a:spLocks noGrp="1"/>
          </p:cNvSpPr>
          <p:nvPr>
            <p:ph type="body" idx="1"/>
          </p:nvPr>
        </p:nvSpPr>
        <p:spPr>
          <a:xfrm>
            <a:off x="457200" y="1143000"/>
            <a:ext cx="8229600" cy="54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used to distinguish between aldoses (like glucose, galactose  and mannose) and ketoses ( fructose &amp; sucrose).</a:t>
            </a:r>
            <a:endParaRPr dirty="0"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This test is based on the idea that in the presence of heat, ketoses become more quickly dried than aldoses.</a:t>
            </a:r>
            <a:endParaRPr dirty="0"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Therefore this test is timed color reaction specific for ketohexoses.</a:t>
            </a:r>
            <a:endParaRPr dirty="0"/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706</Words>
  <Application>Microsoft Office PowerPoint</Application>
  <PresentationFormat>On-screen Show (4:3)</PresentationFormat>
  <Paragraphs>54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 Bial's &amp; Seliwanoff’s Tests</vt:lpstr>
      <vt:lpstr>Bial’s test (Orcinol) </vt:lpstr>
      <vt:lpstr>Principle</vt:lpstr>
      <vt:lpstr>PowerPoint Presentation</vt:lpstr>
      <vt:lpstr>The reaction</vt:lpstr>
      <vt:lpstr> Procedure  </vt:lpstr>
      <vt:lpstr>Result interpretation</vt:lpstr>
      <vt:lpstr>Uses of Bial’s Test</vt:lpstr>
      <vt:lpstr>Seliwanoff's  (resorcinol) Test</vt:lpstr>
      <vt:lpstr>Objectives of Seliwanoff’s test</vt:lpstr>
      <vt:lpstr>principle</vt:lpstr>
      <vt:lpstr>PowerPoint Presentation</vt:lpstr>
      <vt:lpstr>PowerPoint Presentation</vt:lpstr>
      <vt:lpstr>Figure: Seliwanoff’s test with fructose as an example.</vt:lpstr>
      <vt:lpstr>Procedure</vt:lpstr>
      <vt:lpstr>Result and Interpretation of Seliwanoff’s test</vt:lpstr>
      <vt:lpstr>Limitations of Seliwanoff’s test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Bial's &amp; Seliwanoff’s Tests</dc:title>
  <dc:creator>lnteL</dc:creator>
  <cp:lastModifiedBy>dhuha F. taaban</cp:lastModifiedBy>
  <cp:revision>3</cp:revision>
  <dcterms:created xsi:type="dcterms:W3CDTF">2006-08-16T00:00:00Z</dcterms:created>
  <dcterms:modified xsi:type="dcterms:W3CDTF">2022-10-26T21:52:46Z</dcterms:modified>
</cp:coreProperties>
</file>