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4" r:id="rId1"/>
    <p:sldMasterId id="2147483843" r:id="rId2"/>
    <p:sldMasterId id="2147483846" r:id="rId3"/>
  </p:sldMasterIdLst>
  <p:notesMasterIdLst>
    <p:notesMasterId r:id="rId40"/>
  </p:notesMasterIdLst>
  <p:sldIdLst>
    <p:sldId id="278" r:id="rId4"/>
    <p:sldId id="282" r:id="rId5"/>
    <p:sldId id="317" r:id="rId6"/>
    <p:sldId id="318" r:id="rId7"/>
    <p:sldId id="257" r:id="rId8"/>
    <p:sldId id="280" r:id="rId9"/>
    <p:sldId id="25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 id="333" r:id="rId25"/>
    <p:sldId id="334"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5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3603" autoAdjust="0"/>
    <p:restoredTop sz="94660"/>
  </p:normalViewPr>
  <p:slideViewPr>
    <p:cSldViewPr>
      <p:cViewPr varScale="1">
        <p:scale>
          <a:sx n="71" d="100"/>
          <a:sy n="71" d="100"/>
        </p:scale>
        <p:origin x="132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smtClean="0"/>
            </a:lvl1pPr>
          </a:lstStyle>
          <a:p>
            <a:pPr>
              <a:defRPr/>
            </a:pPr>
            <a:fld id="{9CDAA39C-B9B4-4BCA-8531-FB6C135DC50F}" type="datetimeFigureOut">
              <a:rPr lang="ar-JO"/>
              <a:pPr>
                <a:defRPr/>
              </a:pPr>
              <a:t>13/07/1444</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JO"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smtClean="0"/>
            </a:lvl1pPr>
          </a:lstStyle>
          <a:p>
            <a:pPr>
              <a:defRPr/>
            </a:pPr>
            <a:fld id="{E889C0B1-7207-4B66-AA42-3D665262AE0E}" type="slidenum">
              <a:rPr lang="ar-JO"/>
              <a:pPr>
                <a:defRPr/>
              </a:pPr>
              <a:t>‹#›</a:t>
            </a:fld>
            <a:endParaRPr lang="ar-JO"/>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mn-cs"/>
      </a:defRPr>
    </a:lvl1pPr>
    <a:lvl2pPr marL="457200" algn="r" rtl="1" fontAlgn="base">
      <a:spcBef>
        <a:spcPct val="30000"/>
      </a:spcBef>
      <a:spcAft>
        <a:spcPct val="0"/>
      </a:spcAft>
      <a:defRPr sz="1200" kern="1200">
        <a:solidFill>
          <a:schemeClr val="tx1"/>
        </a:solidFill>
        <a:latin typeface="+mn-lt"/>
        <a:ea typeface="+mn-ea"/>
        <a:cs typeface="+mn-cs"/>
      </a:defRPr>
    </a:lvl2pPr>
    <a:lvl3pPr marL="914400" algn="r" rtl="1" fontAlgn="base">
      <a:spcBef>
        <a:spcPct val="30000"/>
      </a:spcBef>
      <a:spcAft>
        <a:spcPct val="0"/>
      </a:spcAft>
      <a:defRPr sz="1200" kern="1200">
        <a:solidFill>
          <a:schemeClr val="tx1"/>
        </a:solidFill>
        <a:latin typeface="+mn-lt"/>
        <a:ea typeface="+mn-ea"/>
        <a:cs typeface="+mn-cs"/>
      </a:defRPr>
    </a:lvl3pPr>
    <a:lvl4pPr marL="1371600" algn="r" rtl="1" fontAlgn="base">
      <a:spcBef>
        <a:spcPct val="30000"/>
      </a:spcBef>
      <a:spcAft>
        <a:spcPct val="0"/>
      </a:spcAft>
      <a:defRPr sz="1200" kern="1200">
        <a:solidFill>
          <a:schemeClr val="tx1"/>
        </a:solidFill>
        <a:latin typeface="+mn-lt"/>
        <a:ea typeface="+mn-ea"/>
        <a:cs typeface="+mn-cs"/>
      </a:defRPr>
    </a:lvl4pPr>
    <a:lvl5pPr marL="1828800" algn="r" rtl="1" fontAlgn="base">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ADD5139-DB8C-434A-AC24-17E7F1066386}" type="slidenum">
              <a:rPr lang="en-US"/>
              <a:pPr/>
              <a:t>13</a:t>
            </a:fld>
            <a:endParaRPr lang="en-US"/>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a:lstStyle/>
          <a:p>
            <a:pPr>
              <a:spcBef>
                <a:spcPct val="0"/>
              </a:spcBef>
            </a:pPr>
            <a:endParaRPr lang="ar-IQ"/>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5A364B6-AF43-4231-8DFA-8DE573E43D1E}" type="slidenum">
              <a:rPr lang="en-US"/>
              <a:pPr/>
              <a:t>14</a:t>
            </a:fld>
            <a:endParaRPr lang="en-US"/>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a:lstStyle/>
          <a:p>
            <a:pPr>
              <a:spcBef>
                <a:spcPct val="0"/>
              </a:spcBef>
            </a:pPr>
            <a:endParaRPr lang="ar-IQ"/>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F3A62CC-7A3D-4688-AEC1-14D93767DB28}" type="slidenum">
              <a:rPr lang="en-US"/>
              <a:pPr/>
              <a:t>17</a:t>
            </a:fld>
            <a:endParaRPr lang="en-US"/>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a:lstStyle/>
          <a:p>
            <a:pPr>
              <a:spcBef>
                <a:spcPct val="0"/>
              </a:spcBef>
            </a:pPr>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38"/>
          <p:cNvGrpSpPr>
            <a:grpSpLocks/>
          </p:cNvGrpSpPr>
          <p:nvPr/>
        </p:nvGrpSpPr>
        <p:grpSpPr bwMode="auto">
          <a:xfrm>
            <a:off x="685800" y="0"/>
            <a:ext cx="8001000" cy="7950200"/>
            <a:chOff x="685798" y="0"/>
            <a:chExt cx="8001004" cy="7950200"/>
          </a:xfrm>
        </p:grpSpPr>
        <p:sp>
          <p:nvSpPr>
            <p:cNvPr id="5" name="Pie 4"/>
            <p:cNvSpPr/>
            <p:nvPr/>
          </p:nvSpPr>
          <p:spPr>
            <a:xfrm flipH="1" flipV="1">
              <a:off x="1257298" y="5778500"/>
              <a:ext cx="2171701"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grpSp>
          <p:nvGrpSpPr>
            <p:cNvPr id="6" name="Group 52"/>
            <p:cNvGrpSpPr>
              <a:grpSpLocks/>
            </p:cNvGrpSpPr>
            <p:nvPr/>
          </p:nvGrpSpPr>
          <p:grpSpPr bwMode="auto">
            <a:xfrm>
              <a:off x="685798" y="0"/>
              <a:ext cx="8001004" cy="6856413"/>
              <a:chOff x="685798" y="0"/>
              <a:chExt cx="8001004" cy="6856413"/>
            </a:xfrm>
          </p:grpSpPr>
          <p:sp>
            <p:nvSpPr>
              <p:cNvPr id="7" name="Freeform 6"/>
              <p:cNvSpPr/>
              <p:nvPr/>
            </p:nvSpPr>
            <p:spPr>
              <a:xfrm>
                <a:off x="685798" y="5880100"/>
                <a:ext cx="1143001" cy="9763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 name="Oval 7"/>
              <p:cNvSpPr/>
              <p:nvPr/>
            </p:nvSpPr>
            <p:spPr>
              <a:xfrm>
                <a:off x="2590799"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 name="Oval 8"/>
              <p:cNvSpPr/>
              <p:nvPr/>
            </p:nvSpPr>
            <p:spPr>
              <a:xfrm>
                <a:off x="838198"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2362199"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1676398"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2" name="Oval 11"/>
              <p:cNvSpPr/>
              <p:nvPr/>
            </p:nvSpPr>
            <p:spPr>
              <a:xfrm>
                <a:off x="1981199"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3" name="Oval 12"/>
              <p:cNvSpPr/>
              <p:nvPr/>
            </p:nvSpPr>
            <p:spPr>
              <a:xfrm>
                <a:off x="1943099"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4" name="Oval 13"/>
              <p:cNvSpPr/>
              <p:nvPr/>
            </p:nvSpPr>
            <p:spPr>
              <a:xfrm>
                <a:off x="2362199"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5" name="Oval 14"/>
              <p:cNvSpPr/>
              <p:nvPr/>
            </p:nvSpPr>
            <p:spPr>
              <a:xfrm>
                <a:off x="3009899"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6" name="Oval 15"/>
              <p:cNvSpPr/>
              <p:nvPr/>
            </p:nvSpPr>
            <p:spPr>
              <a:xfrm>
                <a:off x="2971799"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7" name="Oval 16"/>
              <p:cNvSpPr/>
              <p:nvPr/>
            </p:nvSpPr>
            <p:spPr>
              <a:xfrm>
                <a:off x="3314699"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8" name="Oval 17"/>
              <p:cNvSpPr/>
              <p:nvPr/>
            </p:nvSpPr>
            <p:spPr>
              <a:xfrm>
                <a:off x="3619499"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9" name="Oval 18"/>
              <p:cNvSpPr/>
              <p:nvPr/>
            </p:nvSpPr>
            <p:spPr>
              <a:xfrm>
                <a:off x="1384298"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0" name="Oval 19"/>
              <p:cNvSpPr/>
              <p:nvPr/>
            </p:nvSpPr>
            <p:spPr>
              <a:xfrm>
                <a:off x="3505199"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1" name="Oval 20"/>
              <p:cNvSpPr/>
              <p:nvPr/>
            </p:nvSpPr>
            <p:spPr>
              <a:xfrm>
                <a:off x="1295398"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2" name="Oval 21"/>
              <p:cNvSpPr/>
              <p:nvPr/>
            </p:nvSpPr>
            <p:spPr>
              <a:xfrm>
                <a:off x="1447798"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3" name="Oval 22"/>
              <p:cNvSpPr/>
              <p:nvPr/>
            </p:nvSpPr>
            <p:spPr>
              <a:xfrm>
                <a:off x="1600198"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4" name="Oval 23"/>
              <p:cNvSpPr/>
              <p:nvPr/>
            </p:nvSpPr>
            <p:spPr>
              <a:xfrm>
                <a:off x="3352799"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5" name="Freeform 24"/>
              <p:cNvSpPr/>
              <p:nvPr/>
            </p:nvSpPr>
            <p:spPr>
              <a:xfrm flipV="1">
                <a:off x="5486400" y="0"/>
                <a:ext cx="1143001" cy="9763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6" name="Oval 25"/>
              <p:cNvSpPr/>
              <p:nvPr/>
            </p:nvSpPr>
            <p:spPr>
              <a:xfrm flipV="1">
                <a:off x="7391401" y="760413"/>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7" name="Oval 26"/>
              <p:cNvSpPr/>
              <p:nvPr/>
            </p:nvSpPr>
            <p:spPr>
              <a:xfrm flipV="1">
                <a:off x="5638800" y="60801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8" name="Oval 27"/>
              <p:cNvSpPr/>
              <p:nvPr/>
            </p:nvSpPr>
            <p:spPr>
              <a:xfrm flipV="1">
                <a:off x="7162801" y="150813"/>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9" name="Oval 28"/>
              <p:cNvSpPr/>
              <p:nvPr/>
            </p:nvSpPr>
            <p:spPr>
              <a:xfrm flipV="1">
                <a:off x="6477001" y="77311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30" name="Oval 29"/>
              <p:cNvSpPr/>
              <p:nvPr/>
            </p:nvSpPr>
            <p:spPr>
              <a:xfrm flipV="1">
                <a:off x="6781801" y="1166813"/>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1" name="Oval 30"/>
              <p:cNvSpPr/>
              <p:nvPr/>
            </p:nvSpPr>
            <p:spPr>
              <a:xfrm flipV="1">
                <a:off x="6743701" y="862013"/>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2" name="Oval 31"/>
              <p:cNvSpPr/>
              <p:nvPr/>
            </p:nvSpPr>
            <p:spPr>
              <a:xfrm flipV="1">
                <a:off x="7162801" y="1065213"/>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33" name="Oval 32"/>
              <p:cNvSpPr/>
              <p:nvPr/>
            </p:nvSpPr>
            <p:spPr>
              <a:xfrm flipV="1">
                <a:off x="7810502" y="2081213"/>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4" name="Oval 33"/>
              <p:cNvSpPr/>
              <p:nvPr/>
            </p:nvSpPr>
            <p:spPr>
              <a:xfrm flipV="1">
                <a:off x="7772402" y="1776413"/>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5" name="Oval 34"/>
              <p:cNvSpPr/>
              <p:nvPr/>
            </p:nvSpPr>
            <p:spPr>
              <a:xfrm flipV="1">
                <a:off x="8115302" y="1928813"/>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36" name="Oval 35"/>
              <p:cNvSpPr/>
              <p:nvPr/>
            </p:nvSpPr>
            <p:spPr>
              <a:xfrm flipV="1">
                <a:off x="8420102" y="1624013"/>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7" name="Oval 36"/>
              <p:cNvSpPr/>
              <p:nvPr/>
            </p:nvSpPr>
            <p:spPr>
              <a:xfrm flipV="1">
                <a:off x="6184901" y="124301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8" name="Oval 37"/>
              <p:cNvSpPr/>
              <p:nvPr/>
            </p:nvSpPr>
            <p:spPr>
              <a:xfrm flipV="1">
                <a:off x="8305802" y="1395413"/>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39" name="Oval 38"/>
              <p:cNvSpPr/>
              <p:nvPr/>
            </p:nvSpPr>
            <p:spPr>
              <a:xfrm flipV="1">
                <a:off x="6096001" y="1065213"/>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40" name="Oval 39"/>
              <p:cNvSpPr/>
              <p:nvPr/>
            </p:nvSpPr>
            <p:spPr>
              <a:xfrm flipV="1">
                <a:off x="6248401" y="1217613"/>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41" name="Oval 40"/>
              <p:cNvSpPr/>
              <p:nvPr/>
            </p:nvSpPr>
            <p:spPr>
              <a:xfrm flipV="1">
                <a:off x="6400801" y="124301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42" name="Oval 41"/>
              <p:cNvSpPr/>
              <p:nvPr/>
            </p:nvSpPr>
            <p:spPr>
              <a:xfrm flipV="1">
                <a:off x="8153402" y="379413"/>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grpSp>
      </p:grpSp>
      <p:sp>
        <p:nvSpPr>
          <p:cNvPr id="43" name="Oval 42"/>
          <p:cNvSpPr/>
          <p:nvPr/>
        </p:nvSpPr>
        <p:spPr>
          <a:xfrm>
            <a:off x="8636000" y="6589713"/>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44" name="Oval 43"/>
          <p:cNvSpPr/>
          <p:nvPr/>
        </p:nvSpPr>
        <p:spPr>
          <a:xfrm>
            <a:off x="8788400" y="658971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45" name="Oval 44"/>
          <p:cNvSpPr/>
          <p:nvPr/>
        </p:nvSpPr>
        <p:spPr>
          <a:xfrm>
            <a:off x="8940800" y="6589713"/>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a:t>Click to edit Master title style</a:t>
            </a:r>
            <a:endParaRPr/>
          </a:p>
        </p:txBody>
      </p:sp>
      <p:sp>
        <p:nvSpPr>
          <p:cNvPr id="3" name="Subtitle 2"/>
          <p:cNvSpPr>
            <a:spLocks noGrp="1"/>
          </p:cNvSpPr>
          <p:nvPr>
            <p:ph type="subTitle" idx="1"/>
          </p:nvPr>
        </p:nvSpPr>
        <p:spPr>
          <a:xfrm>
            <a:off x="3352800" y="2946400"/>
            <a:ext cx="4432300" cy="1752600"/>
          </a:xfrm>
        </p:spPr>
        <p:txBody>
          <a:bodyPr anchor="ct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6" name="Date Placeholder 3"/>
          <p:cNvSpPr>
            <a:spLocks noGrp="1"/>
          </p:cNvSpPr>
          <p:nvPr>
            <p:ph type="dt" sz="half" idx="10"/>
          </p:nvPr>
        </p:nvSpPr>
        <p:spPr>
          <a:xfrm>
            <a:off x="6477000" y="6521450"/>
            <a:ext cx="2133600" cy="260350"/>
          </a:xfrm>
        </p:spPr>
        <p:txBody>
          <a:bodyPr/>
          <a:lstStyle>
            <a:lvl1pPr algn="r">
              <a:defRPr/>
            </a:lvl1pPr>
          </a:lstStyle>
          <a:p>
            <a:pPr>
              <a:defRPr/>
            </a:pPr>
            <a:fld id="{33EC53FF-B555-43E2-9119-056EE6CA9ED9}" type="datetimeFigureOut">
              <a:rPr lang="ar-SA"/>
              <a:pPr>
                <a:defRPr/>
              </a:pPr>
              <a:t>13/07/1444</a:t>
            </a:fld>
            <a:endParaRPr lang="ar-SA"/>
          </a:p>
        </p:txBody>
      </p:sp>
      <p:sp>
        <p:nvSpPr>
          <p:cNvPr id="47" name="Footer Placeholder 4"/>
          <p:cNvSpPr>
            <a:spLocks noGrp="1"/>
          </p:cNvSpPr>
          <p:nvPr>
            <p:ph type="ftr" sz="quarter" idx="11"/>
          </p:nvPr>
        </p:nvSpPr>
        <p:spPr/>
        <p:txBody>
          <a:bodyPr/>
          <a:lstStyle>
            <a:lvl1pPr>
              <a:defRPr/>
            </a:lvl1pPr>
          </a:lstStyle>
          <a:p>
            <a:pPr>
              <a:defRPr/>
            </a:pPr>
            <a:endParaRPr lang="ar-SA"/>
          </a:p>
        </p:txBody>
      </p:sp>
      <p:sp>
        <p:nvSpPr>
          <p:cNvPr id="48" name="Slide Number Placeholder 5"/>
          <p:cNvSpPr>
            <a:spLocks noGrp="1"/>
          </p:cNvSpPr>
          <p:nvPr>
            <p:ph type="sldNum" sz="quarter" idx="12"/>
          </p:nvPr>
        </p:nvSpPr>
        <p:spPr>
          <a:xfrm>
            <a:off x="8534400" y="6292850"/>
            <a:ext cx="609600" cy="260350"/>
          </a:xfrm>
        </p:spPr>
        <p:txBody>
          <a:bodyPr/>
          <a:lstStyle>
            <a:lvl1pPr algn="ctr">
              <a:defRPr/>
            </a:lvl1pPr>
          </a:lstStyle>
          <a:p>
            <a:pPr>
              <a:defRPr/>
            </a:pPr>
            <a:fld id="{7EAA0F9E-3AD8-4537-BB74-016A402108FD}"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grpSp>
        <p:nvGrpSpPr>
          <p:cNvPr id="6" name="Group 21"/>
          <p:cNvGrpSpPr>
            <a:grpSpLocks/>
          </p:cNvGrpSpPr>
          <p:nvPr/>
        </p:nvGrpSpPr>
        <p:grpSpPr bwMode="auto">
          <a:xfrm>
            <a:off x="3775075" y="2133600"/>
            <a:ext cx="5368925" cy="4724400"/>
            <a:chOff x="0" y="0"/>
            <a:chExt cx="2222500" cy="1955800"/>
          </a:xfrm>
        </p:grpSpPr>
        <p:sp>
          <p:nvSpPr>
            <p:cNvPr id="7" name="Oval 6"/>
            <p:cNvSpPr/>
            <p:nvPr/>
          </p:nvSpPr>
          <p:spPr>
            <a:xfrm>
              <a:off x="686070" y="152468"/>
              <a:ext cx="914104" cy="914153"/>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 name="Oval 7"/>
            <p:cNvSpPr/>
            <p:nvPr/>
          </p:nvSpPr>
          <p:spPr>
            <a:xfrm>
              <a:off x="381150" y="1206602"/>
              <a:ext cx="456723" cy="457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Oval 8"/>
            <p:cNvSpPr/>
            <p:nvPr/>
          </p:nvSpPr>
          <p:spPr>
            <a:xfrm>
              <a:off x="686070" y="914153"/>
              <a:ext cx="355521" cy="35554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0" name="Oval 9"/>
            <p:cNvSpPr/>
            <p:nvPr/>
          </p:nvSpPr>
          <p:spPr>
            <a:xfrm>
              <a:off x="647955" y="1142855"/>
              <a:ext cx="431751" cy="431774"/>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1" name="Oval 10"/>
            <p:cNvSpPr/>
            <p:nvPr/>
          </p:nvSpPr>
          <p:spPr>
            <a:xfrm>
              <a:off x="457380" y="0"/>
              <a:ext cx="761643" cy="76168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2" name="Oval 11"/>
            <p:cNvSpPr/>
            <p:nvPr/>
          </p:nvSpPr>
          <p:spPr>
            <a:xfrm>
              <a:off x="1714519" y="0"/>
              <a:ext cx="355521" cy="35554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3" name="Oval 12"/>
            <p:cNvSpPr/>
            <p:nvPr/>
          </p:nvSpPr>
          <p:spPr>
            <a:xfrm>
              <a:off x="1676404" y="228702"/>
              <a:ext cx="431751" cy="43177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4" name="Oval 13"/>
            <p:cNvSpPr/>
            <p:nvPr/>
          </p:nvSpPr>
          <p:spPr>
            <a:xfrm>
              <a:off x="2019439" y="304937"/>
              <a:ext cx="203061" cy="20307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5" name="Oval 14"/>
            <p:cNvSpPr/>
            <p:nvPr/>
          </p:nvSpPr>
          <p:spPr>
            <a:xfrm>
              <a:off x="1028449" y="1524026"/>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6" name="Oval 15"/>
            <p:cNvSpPr/>
            <p:nvPr/>
          </p:nvSpPr>
          <p:spPr>
            <a:xfrm>
              <a:off x="88716" y="1066621"/>
              <a:ext cx="127488"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7" name="Oval 16"/>
            <p:cNvSpPr/>
            <p:nvPr/>
          </p:nvSpPr>
          <p:spPr>
            <a:xfrm>
              <a:off x="914104" y="1752728"/>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8" name="Oval 17"/>
            <p:cNvSpPr/>
            <p:nvPr/>
          </p:nvSpPr>
          <p:spPr>
            <a:xfrm>
              <a:off x="0" y="1244719"/>
              <a:ext cx="126831" cy="126838"/>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9" name="Oval 18"/>
            <p:cNvSpPr/>
            <p:nvPr/>
          </p:nvSpPr>
          <p:spPr>
            <a:xfrm>
              <a:off x="152460" y="1092251"/>
              <a:ext cx="126831" cy="126838"/>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0" name="Oval 19"/>
            <p:cNvSpPr/>
            <p:nvPr/>
          </p:nvSpPr>
          <p:spPr>
            <a:xfrm>
              <a:off x="304920" y="1066621"/>
              <a:ext cx="126831"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1" name="Date Placeholder 4"/>
          <p:cNvSpPr>
            <a:spLocks noGrp="1"/>
          </p:cNvSpPr>
          <p:nvPr>
            <p:ph type="dt" sz="half" idx="14"/>
          </p:nvPr>
        </p:nvSpPr>
        <p:spPr/>
        <p:txBody>
          <a:bodyPr/>
          <a:lstStyle>
            <a:lvl1pPr>
              <a:defRPr/>
            </a:lvl1pPr>
          </a:lstStyle>
          <a:p>
            <a:pPr>
              <a:defRPr/>
            </a:pPr>
            <a:fld id="{B9CEA15F-8E7D-41EB-9B38-BA797DEBDA87}" type="datetimeFigureOut">
              <a:rPr lang="ar-SA"/>
              <a:pPr>
                <a:defRPr/>
              </a:pPr>
              <a:t>13/07/1444</a:t>
            </a:fld>
            <a:endParaRPr lang="ar-SA"/>
          </a:p>
        </p:txBody>
      </p:sp>
      <p:sp>
        <p:nvSpPr>
          <p:cNvPr id="22" name="Footer Placeholder 5"/>
          <p:cNvSpPr>
            <a:spLocks noGrp="1"/>
          </p:cNvSpPr>
          <p:nvPr>
            <p:ph type="ftr" sz="quarter" idx="15"/>
          </p:nvPr>
        </p:nvSpPr>
        <p:spPr/>
        <p:txBody>
          <a:bodyPr/>
          <a:lstStyle>
            <a:lvl1pPr>
              <a:defRPr/>
            </a:lvl1pPr>
          </a:lstStyle>
          <a:p>
            <a:pPr>
              <a:defRPr/>
            </a:pPr>
            <a:endParaRPr lang="ar-SA"/>
          </a:p>
        </p:txBody>
      </p:sp>
      <p:sp>
        <p:nvSpPr>
          <p:cNvPr id="23" name="Slide Number Placeholder 6"/>
          <p:cNvSpPr>
            <a:spLocks noGrp="1"/>
          </p:cNvSpPr>
          <p:nvPr>
            <p:ph type="sldNum" sz="quarter" idx="16"/>
          </p:nvPr>
        </p:nvSpPr>
        <p:spPr/>
        <p:txBody>
          <a:bodyPr/>
          <a:lstStyle>
            <a:lvl1pPr>
              <a:defRPr/>
            </a:lvl1pPr>
          </a:lstStyle>
          <a:p>
            <a:pPr>
              <a:defRPr/>
            </a:pPr>
            <a:fld id="{D6274B4B-9F9B-4248-95F6-E210128520E7}"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grpSp>
        <p:nvGrpSpPr>
          <p:cNvPr id="7" name="Group 21"/>
          <p:cNvGrpSpPr>
            <a:grpSpLocks/>
          </p:cNvGrpSpPr>
          <p:nvPr/>
        </p:nvGrpSpPr>
        <p:grpSpPr bwMode="auto">
          <a:xfrm>
            <a:off x="3775075" y="2133600"/>
            <a:ext cx="5368925" cy="4724400"/>
            <a:chOff x="0" y="0"/>
            <a:chExt cx="2222500" cy="1955800"/>
          </a:xfrm>
        </p:grpSpPr>
        <p:sp>
          <p:nvSpPr>
            <p:cNvPr id="8" name="Oval 7"/>
            <p:cNvSpPr/>
            <p:nvPr/>
          </p:nvSpPr>
          <p:spPr>
            <a:xfrm>
              <a:off x="686070" y="152468"/>
              <a:ext cx="914104" cy="914153"/>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 name="Oval 8"/>
            <p:cNvSpPr/>
            <p:nvPr/>
          </p:nvSpPr>
          <p:spPr>
            <a:xfrm>
              <a:off x="381150" y="1206602"/>
              <a:ext cx="456723" cy="457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686070" y="914153"/>
              <a:ext cx="355521" cy="35554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1" name="Oval 10"/>
            <p:cNvSpPr/>
            <p:nvPr/>
          </p:nvSpPr>
          <p:spPr>
            <a:xfrm>
              <a:off x="647955" y="1142855"/>
              <a:ext cx="431751" cy="431774"/>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2" name="Oval 11"/>
            <p:cNvSpPr/>
            <p:nvPr/>
          </p:nvSpPr>
          <p:spPr>
            <a:xfrm>
              <a:off x="457380" y="0"/>
              <a:ext cx="761643" cy="76168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3" name="Oval 12"/>
            <p:cNvSpPr/>
            <p:nvPr/>
          </p:nvSpPr>
          <p:spPr>
            <a:xfrm>
              <a:off x="1714519" y="0"/>
              <a:ext cx="355521" cy="35554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4" name="Oval 13"/>
            <p:cNvSpPr/>
            <p:nvPr/>
          </p:nvSpPr>
          <p:spPr>
            <a:xfrm>
              <a:off x="1676404" y="228702"/>
              <a:ext cx="431751" cy="43177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5" name="Oval 14"/>
            <p:cNvSpPr/>
            <p:nvPr/>
          </p:nvSpPr>
          <p:spPr>
            <a:xfrm>
              <a:off x="2019439" y="304937"/>
              <a:ext cx="203061" cy="20307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6" name="Oval 15"/>
            <p:cNvSpPr/>
            <p:nvPr/>
          </p:nvSpPr>
          <p:spPr>
            <a:xfrm>
              <a:off x="1028449" y="1524026"/>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7" name="Oval 16"/>
            <p:cNvSpPr/>
            <p:nvPr/>
          </p:nvSpPr>
          <p:spPr>
            <a:xfrm>
              <a:off x="88716" y="1066621"/>
              <a:ext cx="127488"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8" name="Oval 17"/>
            <p:cNvSpPr/>
            <p:nvPr/>
          </p:nvSpPr>
          <p:spPr>
            <a:xfrm>
              <a:off x="914104" y="1752728"/>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9" name="Oval 18"/>
            <p:cNvSpPr/>
            <p:nvPr/>
          </p:nvSpPr>
          <p:spPr>
            <a:xfrm>
              <a:off x="0" y="1244719"/>
              <a:ext cx="126831" cy="126838"/>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0" name="Oval 19"/>
            <p:cNvSpPr/>
            <p:nvPr/>
          </p:nvSpPr>
          <p:spPr>
            <a:xfrm>
              <a:off x="152460" y="1092251"/>
              <a:ext cx="126831" cy="126838"/>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1" name="Oval 20"/>
            <p:cNvSpPr/>
            <p:nvPr/>
          </p:nvSpPr>
          <p:spPr>
            <a:xfrm>
              <a:off x="304920" y="1066621"/>
              <a:ext cx="126831"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5" name="Date Placeholder 4"/>
          <p:cNvSpPr>
            <a:spLocks noGrp="1"/>
          </p:cNvSpPr>
          <p:nvPr>
            <p:ph type="dt" sz="half" idx="15"/>
          </p:nvPr>
        </p:nvSpPr>
        <p:spPr/>
        <p:txBody>
          <a:bodyPr/>
          <a:lstStyle>
            <a:lvl1pPr>
              <a:defRPr/>
            </a:lvl1pPr>
          </a:lstStyle>
          <a:p>
            <a:pPr>
              <a:defRPr/>
            </a:pPr>
            <a:fld id="{ECB22073-3340-46EF-95E3-742E56B451D8}" type="datetimeFigureOut">
              <a:rPr lang="ar-SA"/>
              <a:pPr>
                <a:defRPr/>
              </a:pPr>
              <a:t>13/07/1444</a:t>
            </a:fld>
            <a:endParaRPr lang="ar-SA"/>
          </a:p>
        </p:txBody>
      </p:sp>
      <p:sp>
        <p:nvSpPr>
          <p:cNvPr id="26" name="Footer Placeholder 5"/>
          <p:cNvSpPr>
            <a:spLocks noGrp="1"/>
          </p:cNvSpPr>
          <p:nvPr>
            <p:ph type="ftr" sz="quarter" idx="16"/>
          </p:nvPr>
        </p:nvSpPr>
        <p:spPr/>
        <p:txBody>
          <a:bodyPr/>
          <a:lstStyle>
            <a:lvl1pPr>
              <a:defRPr/>
            </a:lvl1pPr>
          </a:lstStyle>
          <a:p>
            <a:pPr>
              <a:defRPr/>
            </a:pPr>
            <a:endParaRPr lang="ar-SA"/>
          </a:p>
        </p:txBody>
      </p:sp>
      <p:sp>
        <p:nvSpPr>
          <p:cNvPr id="27" name="Slide Number Placeholder 6"/>
          <p:cNvSpPr>
            <a:spLocks noGrp="1"/>
          </p:cNvSpPr>
          <p:nvPr>
            <p:ph type="sldNum" sz="quarter" idx="17"/>
          </p:nvPr>
        </p:nvSpPr>
        <p:spPr/>
        <p:txBody>
          <a:bodyPr/>
          <a:lstStyle>
            <a:lvl1pPr>
              <a:defRPr/>
            </a:lvl1pPr>
          </a:lstStyle>
          <a:p>
            <a:pPr>
              <a:defRPr/>
            </a:pPr>
            <a:fld id="{70949612-DC97-4C03-90FE-359C2FBC47B9}"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lvl1pPr>
              <a:defRPr/>
            </a:lvl1pPr>
          </a:lstStyle>
          <a:p>
            <a:pPr>
              <a:defRPr/>
            </a:pPr>
            <a:fld id="{43743508-F08E-4BB5-8946-B04B64221B10}" type="datetimeFigureOut">
              <a:rPr lang="ar-SA"/>
              <a:pPr>
                <a:defRPr/>
              </a:pPr>
              <a:t>13/07/1444</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4793B06C-3D9F-46FB-855A-B060E5DC55DA}"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lvl1pPr>
              <a:defRPr/>
            </a:lvl1pPr>
          </a:lstStyle>
          <a:p>
            <a:pPr>
              <a:defRPr/>
            </a:pPr>
            <a:fld id="{C09A3C15-A797-4461-A593-5649475AC97A}" type="datetimeFigureOut">
              <a:rPr lang="ar-SA"/>
              <a:pPr>
                <a:defRPr/>
              </a:pPr>
              <a:t>13/07/1444</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5A6C87A1-7208-4891-A8EB-FE17DF6DD1E8}" type="slidenum">
              <a:rPr lang="ar-SA"/>
              <a:pPr>
                <a:defRPr/>
              </a:pPr>
              <a:t>‹#›</a:t>
            </a:fld>
            <a:endParaRPr lang="ar-S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smtClean="0"/>
            </a:lvl1pPr>
          </a:lstStyle>
          <a:p>
            <a:pPr>
              <a:defRPr/>
            </a:pPr>
            <a:fld id="{094B4A90-7453-4814-AEAC-F021AC83E3E3}" type="datetimeFigureOut">
              <a:rPr lang="ar-SA"/>
              <a:pPr>
                <a:defRPr/>
              </a:pPr>
              <a:t>13/07/1444</a:t>
            </a:fld>
            <a:endParaRPr lang="ar-SA"/>
          </a:p>
        </p:txBody>
      </p:sp>
      <p:sp>
        <p:nvSpPr>
          <p:cNvPr id="5" name="Rectangle 5"/>
          <p:cNvSpPr>
            <a:spLocks noGrp="1" noChangeArrowheads="1"/>
          </p:cNvSpPr>
          <p:nvPr>
            <p:ph type="ftr" sz="quarter" idx="11"/>
          </p:nvPr>
        </p:nvSpPr>
        <p:spPr/>
        <p:txBody>
          <a:bodyPr/>
          <a:lstStyle>
            <a:lvl1pPr>
              <a:defRPr/>
            </a:lvl1pPr>
          </a:lstStyle>
          <a:p>
            <a:pPr>
              <a:defRPr/>
            </a:pPr>
            <a:endParaRPr lang="ar-SA"/>
          </a:p>
        </p:txBody>
      </p:sp>
      <p:sp>
        <p:nvSpPr>
          <p:cNvPr id="6" name="Rectangle 6"/>
          <p:cNvSpPr>
            <a:spLocks noGrp="1" noChangeArrowheads="1"/>
          </p:cNvSpPr>
          <p:nvPr>
            <p:ph type="sldNum" sz="quarter" idx="12"/>
          </p:nvPr>
        </p:nvSpPr>
        <p:spPr/>
        <p:txBody>
          <a:bodyPr/>
          <a:lstStyle>
            <a:lvl1pPr>
              <a:defRPr smtClean="0"/>
            </a:lvl1pPr>
          </a:lstStyle>
          <a:p>
            <a:pPr>
              <a:defRPr/>
            </a:pPr>
            <a:fld id="{3B43F9F8-6E89-469F-BA54-88A62217B355}" type="slidenum">
              <a:rPr lang="ar-SA"/>
              <a:pPr>
                <a:defRPr/>
              </a:pPr>
              <a:t>‹#›</a:t>
            </a:fld>
            <a:endParaRPr lang="ar-S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400"/>
            </a:lvl6pPr>
            <a:lvl7pPr>
              <a:defRPr sz="1400"/>
            </a:lvl7pPr>
            <a:lvl8pPr>
              <a:defRPr sz="140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447800" y="609600"/>
            <a:ext cx="6629400" cy="1143000"/>
          </a:xfrm>
        </p:spPr>
        <p:txBody>
          <a:bodyPr/>
          <a:lstStyle/>
          <a:p>
            <a:r>
              <a:rPr lang="en-US"/>
              <a:t>Click to edit Master title style</a:t>
            </a:r>
            <a:endParaRPr/>
          </a:p>
        </p:txBody>
      </p:sp>
      <p:sp>
        <p:nvSpPr>
          <p:cNvPr id="5" name="Date Placeholder 4"/>
          <p:cNvSpPr>
            <a:spLocks noGrp="1"/>
          </p:cNvSpPr>
          <p:nvPr>
            <p:ph type="dt" sz="half" idx="10"/>
          </p:nvPr>
        </p:nvSpPr>
        <p:spPr/>
        <p:txBody>
          <a:bodyPr/>
          <a:lstStyle>
            <a:lvl1pPr>
              <a:defRPr/>
            </a:lvl1pPr>
          </a:lstStyle>
          <a:p>
            <a:pPr>
              <a:defRPr/>
            </a:pPr>
            <a:fld id="{737F042D-4DA1-432D-9BA2-5AFB5142FD5B}" type="datetimeFigureOut">
              <a:rPr lang="ar-SA"/>
              <a:pPr>
                <a:defRPr/>
              </a:pPr>
              <a:t>13/07/1444</a:t>
            </a:fld>
            <a:endParaRPr lang="ar-SA"/>
          </a:p>
        </p:txBody>
      </p:sp>
      <p:sp>
        <p:nvSpPr>
          <p:cNvPr id="6" name="Footer Placeholder 5"/>
          <p:cNvSpPr>
            <a:spLocks noGrp="1"/>
          </p:cNvSpPr>
          <p:nvPr>
            <p:ph type="ftr" sz="quarter" idx="11"/>
          </p:nvPr>
        </p:nvSpPr>
        <p:spPr/>
        <p:txBody>
          <a:bodyPr/>
          <a:lstStyle>
            <a:lvl1pPr>
              <a:defRPr/>
            </a:lvl1pPr>
          </a:lstStyle>
          <a:p>
            <a:pPr>
              <a:defRPr/>
            </a:pPr>
            <a:endParaRPr lang="ar-SA"/>
          </a:p>
        </p:txBody>
      </p:sp>
      <p:sp>
        <p:nvSpPr>
          <p:cNvPr id="7" name="Slide Number Placeholder 6"/>
          <p:cNvSpPr>
            <a:spLocks noGrp="1"/>
          </p:cNvSpPr>
          <p:nvPr>
            <p:ph type="sldNum" sz="quarter" idx="12"/>
          </p:nvPr>
        </p:nvSpPr>
        <p:spPr/>
        <p:txBody>
          <a:bodyPr/>
          <a:lstStyle>
            <a:lvl1pPr>
              <a:defRPr/>
            </a:lvl1pPr>
          </a:lstStyle>
          <a:p>
            <a:pPr>
              <a:defRPr/>
            </a:pPr>
            <a:fld id="{758D8ABE-2008-41A5-81A5-E7F444B9EAC5}"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7" name="Date Placeholder 14"/>
          <p:cNvSpPr>
            <a:spLocks noGrp="1"/>
          </p:cNvSpPr>
          <p:nvPr>
            <p:ph type="dt" sz="half" idx="10"/>
          </p:nvPr>
        </p:nvSpPr>
        <p:spPr/>
        <p:txBody>
          <a:bodyPr/>
          <a:lstStyle>
            <a:lvl1pPr>
              <a:defRPr/>
            </a:lvl1pPr>
          </a:lstStyle>
          <a:p>
            <a:pPr>
              <a:defRPr/>
            </a:pPr>
            <a:fld id="{8819E714-BFF8-46EF-85B7-B6149202CFF1}" type="datetimeFigureOut">
              <a:rPr lang="ar-SA"/>
              <a:pPr>
                <a:defRPr/>
              </a:pPr>
              <a:t>13/07/1444</a:t>
            </a:fld>
            <a:endParaRPr lang="ar-SA"/>
          </a:p>
        </p:txBody>
      </p:sp>
      <p:sp>
        <p:nvSpPr>
          <p:cNvPr id="8" name="Slide Number Placeholder 15"/>
          <p:cNvSpPr>
            <a:spLocks noGrp="1"/>
          </p:cNvSpPr>
          <p:nvPr>
            <p:ph type="sldNum" sz="quarter" idx="11"/>
          </p:nvPr>
        </p:nvSpPr>
        <p:spPr/>
        <p:txBody>
          <a:bodyPr/>
          <a:lstStyle>
            <a:lvl1pPr>
              <a:defRPr/>
            </a:lvl1pPr>
          </a:lstStyle>
          <a:p>
            <a:pPr>
              <a:defRPr/>
            </a:pPr>
            <a:fld id="{9630FC78-C151-4F57-ADC0-AEB7CD10D9ED}" type="slidenum">
              <a:rPr lang="ar-SA"/>
              <a:pPr>
                <a:defRPr/>
              </a:pPr>
              <a:t>‹#›</a:t>
            </a:fld>
            <a:endParaRPr lang="ar-SA"/>
          </a:p>
        </p:txBody>
      </p:sp>
      <p:sp>
        <p:nvSpPr>
          <p:cNvPr id="10" name="Footer Placeholder 16"/>
          <p:cNvSpPr>
            <a:spLocks noGrp="1"/>
          </p:cNvSpPr>
          <p:nvPr>
            <p:ph type="ftr" sz="quarter" idx="12"/>
          </p:nvPr>
        </p:nvSpPr>
        <p:spPr/>
        <p:txBody>
          <a:bodyPr/>
          <a:lstStyle>
            <a:lvl1pPr>
              <a:defRPr/>
            </a:lvl1pPr>
          </a:lstStyle>
          <a:p>
            <a:pPr>
              <a:defRPr/>
            </a:pPr>
            <a:endParaRPr lang="ar-S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4" name="Date Placeholder 23"/>
          <p:cNvSpPr>
            <a:spLocks noGrp="1"/>
          </p:cNvSpPr>
          <p:nvPr>
            <p:ph type="dt" sz="half" idx="10"/>
          </p:nvPr>
        </p:nvSpPr>
        <p:spPr/>
        <p:txBody>
          <a:bodyPr/>
          <a:lstStyle>
            <a:lvl1pPr>
              <a:defRPr/>
            </a:lvl1pPr>
          </a:lstStyle>
          <a:p>
            <a:pPr>
              <a:defRPr/>
            </a:pPr>
            <a:fld id="{DC0C2E63-ADDC-4AF5-BDC2-561AB7AF9338}" type="datetimeFigureOut">
              <a:rPr lang="ar-SA"/>
              <a:pPr>
                <a:defRPr/>
              </a:pPr>
              <a:t>13/07/1444</a:t>
            </a:fld>
            <a:endParaRPr lang="ar-SA"/>
          </a:p>
        </p:txBody>
      </p:sp>
      <p:sp>
        <p:nvSpPr>
          <p:cNvPr id="5" name="Footer Placeholder 9"/>
          <p:cNvSpPr>
            <a:spLocks noGrp="1"/>
          </p:cNvSpPr>
          <p:nvPr>
            <p:ph type="ftr" sz="quarter" idx="11"/>
          </p:nvPr>
        </p:nvSpPr>
        <p:spPr/>
        <p:txBody>
          <a:bodyPr/>
          <a:lstStyle>
            <a:lvl1pPr>
              <a:defRPr/>
            </a:lvl1pPr>
          </a:lstStyle>
          <a:p>
            <a:pPr>
              <a:defRPr/>
            </a:pPr>
            <a:endParaRPr lang="ar-SA"/>
          </a:p>
        </p:txBody>
      </p:sp>
      <p:sp>
        <p:nvSpPr>
          <p:cNvPr id="6" name="Slide Number Placeholder 21"/>
          <p:cNvSpPr>
            <a:spLocks noGrp="1"/>
          </p:cNvSpPr>
          <p:nvPr>
            <p:ph type="sldNum" sz="quarter" idx="12"/>
          </p:nvPr>
        </p:nvSpPr>
        <p:spPr/>
        <p:txBody>
          <a:bodyPr/>
          <a:lstStyle>
            <a:lvl1pPr>
              <a:defRPr/>
            </a:lvl1pPr>
          </a:lstStyle>
          <a:p>
            <a:pPr>
              <a:defRPr/>
            </a:pPr>
            <a:fld id="{F89062CE-EEFC-41A8-B87C-200231B9A8A6}" type="slidenum">
              <a:rPr lang="ar-SA"/>
              <a:pPr>
                <a:defRPr/>
              </a:pPr>
              <a:t>‹#›</a:t>
            </a:fld>
            <a:endParaRPr lang="ar-S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AB2F71A-9EA0-4666-94CE-41314EA2F2F1}" type="datetimeFigureOut">
              <a:rPr lang="ar-SA"/>
              <a:pPr>
                <a:defRPr/>
              </a:pPr>
              <a:t>13/07/1444</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41A69DEB-F927-487D-84AC-2BB92461633D}" type="slidenum">
              <a:rPr lang="ar-SA"/>
              <a:pPr>
                <a:defRPr/>
              </a:pPr>
              <a:t>‹#›</a:t>
            </a:fld>
            <a:endParaRPr lang="ar-S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p:cNvSpPr>
            <a:spLocks noGrp="1"/>
          </p:cNvSpPr>
          <p:nvPr>
            <p:ph type="dt" sz="half" idx="10"/>
          </p:nvPr>
        </p:nvSpPr>
        <p:spPr/>
        <p:txBody>
          <a:bodyPr/>
          <a:lstStyle>
            <a:lvl1pPr>
              <a:defRPr/>
            </a:lvl1pPr>
          </a:lstStyle>
          <a:p>
            <a:pPr>
              <a:defRPr/>
            </a:pPr>
            <a:fld id="{F3F616FC-E854-499C-8E4A-D5DC93BD3D51}" type="datetimeFigureOut">
              <a:rPr lang="ar-SA"/>
              <a:pPr>
                <a:defRPr/>
              </a:pPr>
              <a:t>13/07/1444</a:t>
            </a:fld>
            <a:endParaRPr lang="ar-SA"/>
          </a:p>
        </p:txBody>
      </p:sp>
      <p:sp>
        <p:nvSpPr>
          <p:cNvPr id="6" name="Footer Placeholder 9"/>
          <p:cNvSpPr>
            <a:spLocks noGrp="1"/>
          </p:cNvSpPr>
          <p:nvPr>
            <p:ph type="ftr" sz="quarter" idx="11"/>
          </p:nvPr>
        </p:nvSpPr>
        <p:spPr/>
        <p:txBody>
          <a:bodyPr/>
          <a:lstStyle>
            <a:lvl1pPr>
              <a:defRPr/>
            </a:lvl1pPr>
          </a:lstStyle>
          <a:p>
            <a:pPr>
              <a:defRPr/>
            </a:pPr>
            <a:endParaRPr lang="ar-SA"/>
          </a:p>
        </p:txBody>
      </p:sp>
      <p:sp>
        <p:nvSpPr>
          <p:cNvPr id="7" name="Slide Number Placeholder 21"/>
          <p:cNvSpPr>
            <a:spLocks noGrp="1"/>
          </p:cNvSpPr>
          <p:nvPr>
            <p:ph type="sldNum" sz="quarter" idx="12"/>
          </p:nvPr>
        </p:nvSpPr>
        <p:spPr/>
        <p:txBody>
          <a:bodyPr/>
          <a:lstStyle>
            <a:lvl1pPr>
              <a:defRPr/>
            </a:lvl1pPr>
          </a:lstStyle>
          <a:p>
            <a:pPr>
              <a:defRPr/>
            </a:pPr>
            <a:fld id="{CEB4E1F4-9041-4AAD-91F0-8469FBBCE3EF}"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lvl1pPr>
              <a:defRPr/>
            </a:lvl1pPr>
          </a:lstStyle>
          <a:p>
            <a:pPr>
              <a:defRPr/>
            </a:pPr>
            <a:fld id="{9CE9900F-9E8D-41F7-8BD1-E538E42B1115}" type="datetimeFigureOut">
              <a:rPr lang="ar-SA"/>
              <a:pPr>
                <a:defRPr/>
              </a:pPr>
              <a:t>13/07/1444</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4A44EA48-A515-4258-AA21-5A35ADD4C523}"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9" name="Slide Number Placeholder 8"/>
          <p:cNvSpPr>
            <a:spLocks noGrp="1"/>
          </p:cNvSpPr>
          <p:nvPr>
            <p:ph type="sldNum" sz="quarter" idx="10"/>
          </p:nvPr>
        </p:nvSpPr>
        <p:spPr/>
        <p:txBody>
          <a:bodyPr/>
          <a:lstStyle>
            <a:lvl1pPr>
              <a:defRPr/>
            </a:lvl1pPr>
          </a:lstStyle>
          <a:p>
            <a:pPr>
              <a:defRPr/>
            </a:pPr>
            <a:fld id="{C32ED231-2D79-4481-A3CF-799D040C1F04}" type="slidenum">
              <a:rPr lang="ar-SA"/>
              <a:pPr>
                <a:defRPr/>
              </a:pPr>
              <a:t>‹#›</a:t>
            </a:fld>
            <a:endParaRPr lang="ar-SA"/>
          </a:p>
        </p:txBody>
      </p:sp>
      <p:sp>
        <p:nvSpPr>
          <p:cNvPr id="10" name="Footer Placeholder 7"/>
          <p:cNvSpPr>
            <a:spLocks noGrp="1"/>
          </p:cNvSpPr>
          <p:nvPr>
            <p:ph type="ftr" sz="quarter" idx="11"/>
          </p:nvPr>
        </p:nvSpPr>
        <p:spPr/>
        <p:txBody>
          <a:bodyPr/>
          <a:lstStyle>
            <a:lvl1pPr>
              <a:defRPr/>
            </a:lvl1pPr>
          </a:lstStyle>
          <a:p>
            <a:pPr>
              <a:defRPr/>
            </a:pPr>
            <a:endParaRPr lang="ar-SA"/>
          </a:p>
        </p:txBody>
      </p:sp>
      <p:sp>
        <p:nvSpPr>
          <p:cNvPr id="11" name="Date Placeholder 6"/>
          <p:cNvSpPr>
            <a:spLocks noGrp="1"/>
          </p:cNvSpPr>
          <p:nvPr>
            <p:ph type="dt" sz="half" idx="12"/>
          </p:nvPr>
        </p:nvSpPr>
        <p:spPr/>
        <p:txBody>
          <a:bodyPr/>
          <a:lstStyle>
            <a:lvl1pPr>
              <a:defRPr/>
            </a:lvl1pPr>
          </a:lstStyle>
          <a:p>
            <a:pPr>
              <a:defRPr/>
            </a:pPr>
            <a:fld id="{608ABB4C-20A0-40C9-9315-5E8B0E1171C9}" type="datetimeFigureOut">
              <a:rPr lang="ar-SA"/>
              <a:pPr>
                <a:defRPr/>
              </a:pPr>
              <a:t>13/07/1444</a:t>
            </a:fld>
            <a:endParaRPr lang="ar-S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p:cNvSpPr>
            <a:spLocks noGrp="1"/>
          </p:cNvSpPr>
          <p:nvPr>
            <p:ph type="dt" sz="half" idx="10"/>
          </p:nvPr>
        </p:nvSpPr>
        <p:spPr/>
        <p:txBody>
          <a:bodyPr/>
          <a:lstStyle>
            <a:lvl1pPr>
              <a:defRPr/>
            </a:lvl1pPr>
          </a:lstStyle>
          <a:p>
            <a:pPr>
              <a:defRPr/>
            </a:pPr>
            <a:fld id="{F4D534B0-1EDF-4E5D-BE23-DEA1C248C0EC}" type="datetimeFigureOut">
              <a:rPr lang="ar-SA"/>
              <a:pPr>
                <a:defRPr/>
              </a:pPr>
              <a:t>13/07/1444</a:t>
            </a:fld>
            <a:endParaRPr lang="ar-SA"/>
          </a:p>
        </p:txBody>
      </p:sp>
      <p:sp>
        <p:nvSpPr>
          <p:cNvPr id="4" name="Footer Placeholder 9"/>
          <p:cNvSpPr>
            <a:spLocks noGrp="1"/>
          </p:cNvSpPr>
          <p:nvPr>
            <p:ph type="ftr" sz="quarter" idx="11"/>
          </p:nvPr>
        </p:nvSpPr>
        <p:spPr/>
        <p:txBody>
          <a:bodyPr/>
          <a:lstStyle>
            <a:lvl1pPr>
              <a:defRPr/>
            </a:lvl1pPr>
          </a:lstStyle>
          <a:p>
            <a:pPr>
              <a:defRPr/>
            </a:pPr>
            <a:endParaRPr lang="ar-SA"/>
          </a:p>
        </p:txBody>
      </p:sp>
      <p:sp>
        <p:nvSpPr>
          <p:cNvPr id="5" name="Slide Number Placeholder 21"/>
          <p:cNvSpPr>
            <a:spLocks noGrp="1"/>
          </p:cNvSpPr>
          <p:nvPr>
            <p:ph type="sldNum" sz="quarter" idx="12"/>
          </p:nvPr>
        </p:nvSpPr>
        <p:spPr/>
        <p:txBody>
          <a:bodyPr/>
          <a:lstStyle>
            <a:lvl1pPr>
              <a:defRPr/>
            </a:lvl1pPr>
          </a:lstStyle>
          <a:p>
            <a:pPr>
              <a:defRPr/>
            </a:pPr>
            <a:fld id="{C0F2364B-C40F-46B2-B0D7-0E7F250D5E5B}" type="slidenum">
              <a:rPr lang="ar-SA"/>
              <a:pPr>
                <a:defRPr/>
              </a:pPr>
              <a:t>‹#›</a:t>
            </a:fld>
            <a:endParaRPr lang="ar-S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7AA53F75-82AF-49C3-A3B5-A85168F8053C}" type="datetimeFigureOut">
              <a:rPr lang="ar-SA"/>
              <a:pPr>
                <a:defRPr/>
              </a:pPr>
              <a:t>13/07/1444</a:t>
            </a:fld>
            <a:endParaRPr lang="ar-SA"/>
          </a:p>
        </p:txBody>
      </p:sp>
      <p:sp>
        <p:nvSpPr>
          <p:cNvPr id="3" name="Footer Placeholder 9"/>
          <p:cNvSpPr>
            <a:spLocks noGrp="1"/>
          </p:cNvSpPr>
          <p:nvPr>
            <p:ph type="ftr" sz="quarter" idx="11"/>
          </p:nvPr>
        </p:nvSpPr>
        <p:spPr/>
        <p:txBody>
          <a:bodyPr/>
          <a:lstStyle>
            <a:lvl1pPr>
              <a:defRPr/>
            </a:lvl1pPr>
          </a:lstStyle>
          <a:p>
            <a:pPr>
              <a:defRPr/>
            </a:pPr>
            <a:endParaRPr lang="ar-SA"/>
          </a:p>
        </p:txBody>
      </p:sp>
      <p:sp>
        <p:nvSpPr>
          <p:cNvPr id="4" name="Slide Number Placeholder 21"/>
          <p:cNvSpPr>
            <a:spLocks noGrp="1"/>
          </p:cNvSpPr>
          <p:nvPr>
            <p:ph type="sldNum" sz="quarter" idx="12"/>
          </p:nvPr>
        </p:nvSpPr>
        <p:spPr/>
        <p:txBody>
          <a:bodyPr/>
          <a:lstStyle>
            <a:lvl1pPr>
              <a:defRPr/>
            </a:lvl1pPr>
          </a:lstStyle>
          <a:p>
            <a:pPr>
              <a:defRPr/>
            </a:pPr>
            <a:fld id="{88527F6E-A05C-4E65-85C0-EE64492F1D62}" type="slidenum">
              <a:rPr lang="ar-SA"/>
              <a:pPr>
                <a:defRPr/>
              </a:pPr>
              <a:t>‹#›</a:t>
            </a:fld>
            <a:endParaRPr lang="ar-S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5" name="Date Placeholder 7"/>
          <p:cNvSpPr>
            <a:spLocks noGrp="1"/>
          </p:cNvSpPr>
          <p:nvPr>
            <p:ph type="dt" sz="half" idx="10"/>
          </p:nvPr>
        </p:nvSpPr>
        <p:spPr/>
        <p:txBody>
          <a:bodyPr/>
          <a:lstStyle>
            <a:lvl1pPr>
              <a:defRPr/>
            </a:lvl1pPr>
          </a:lstStyle>
          <a:p>
            <a:pPr>
              <a:defRPr/>
            </a:pPr>
            <a:fld id="{FEE79BEC-2899-4360-B0AA-76980B86A699}" type="datetimeFigureOut">
              <a:rPr lang="ar-SA"/>
              <a:pPr>
                <a:defRPr/>
              </a:pPr>
              <a:t>13/07/1444</a:t>
            </a:fld>
            <a:endParaRPr lang="ar-SA"/>
          </a:p>
        </p:txBody>
      </p:sp>
      <p:sp>
        <p:nvSpPr>
          <p:cNvPr id="6" name="Slide Number Placeholder 8"/>
          <p:cNvSpPr>
            <a:spLocks noGrp="1"/>
          </p:cNvSpPr>
          <p:nvPr>
            <p:ph type="sldNum" sz="quarter" idx="11"/>
          </p:nvPr>
        </p:nvSpPr>
        <p:spPr/>
        <p:txBody>
          <a:bodyPr/>
          <a:lstStyle>
            <a:lvl1pPr>
              <a:defRPr/>
            </a:lvl1pPr>
          </a:lstStyle>
          <a:p>
            <a:pPr>
              <a:defRPr/>
            </a:pPr>
            <a:fld id="{433494F4-CE23-499A-80E8-CCAF2F74BB1A}" type="slidenum">
              <a:rPr lang="ar-SA"/>
              <a:pPr>
                <a:defRPr/>
              </a:pPr>
              <a:t>‹#›</a:t>
            </a:fld>
            <a:endParaRPr lang="ar-SA"/>
          </a:p>
        </p:txBody>
      </p:sp>
      <p:sp>
        <p:nvSpPr>
          <p:cNvPr id="7" name="Footer Placeholder 9"/>
          <p:cNvSpPr>
            <a:spLocks noGrp="1"/>
          </p:cNvSpPr>
          <p:nvPr>
            <p:ph type="ftr" sz="quarter" idx="12"/>
          </p:nvPr>
        </p:nvSpPr>
        <p:spPr/>
        <p:txBody>
          <a:bodyPr/>
          <a:lstStyle>
            <a:lvl1pPr>
              <a:defRPr/>
            </a:lvl1pPr>
          </a:lstStyle>
          <a:p>
            <a:pPr>
              <a:defRPr/>
            </a:pPr>
            <a:endParaRPr lang="ar-SA"/>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7"/>
          <p:cNvSpPr>
            <a:spLocks noGrp="1"/>
          </p:cNvSpPr>
          <p:nvPr>
            <p:ph type="dt" sz="half" idx="10"/>
          </p:nvPr>
        </p:nvSpPr>
        <p:spPr/>
        <p:txBody>
          <a:bodyPr/>
          <a:lstStyle>
            <a:lvl1pPr>
              <a:defRPr/>
            </a:lvl1pPr>
          </a:lstStyle>
          <a:p>
            <a:pPr>
              <a:defRPr/>
            </a:pPr>
            <a:fld id="{F009F4A5-991D-4436-8039-F5108AB92236}" type="datetimeFigureOut">
              <a:rPr lang="ar-SA"/>
              <a:pPr>
                <a:defRPr/>
              </a:pPr>
              <a:t>13/07/1444</a:t>
            </a:fld>
            <a:endParaRPr lang="ar-SA"/>
          </a:p>
        </p:txBody>
      </p:sp>
      <p:sp>
        <p:nvSpPr>
          <p:cNvPr id="6" name="Slide Number Placeholder 8"/>
          <p:cNvSpPr>
            <a:spLocks noGrp="1"/>
          </p:cNvSpPr>
          <p:nvPr>
            <p:ph type="sldNum" sz="quarter" idx="11"/>
          </p:nvPr>
        </p:nvSpPr>
        <p:spPr/>
        <p:txBody>
          <a:bodyPr/>
          <a:lstStyle>
            <a:lvl1pPr>
              <a:defRPr/>
            </a:lvl1pPr>
          </a:lstStyle>
          <a:p>
            <a:pPr>
              <a:defRPr/>
            </a:pPr>
            <a:fld id="{E820747B-94EA-462A-9B22-1F52B4D3CFD9}" type="slidenum">
              <a:rPr lang="ar-SA"/>
              <a:pPr>
                <a:defRPr/>
              </a:pPr>
              <a:t>‹#›</a:t>
            </a:fld>
            <a:endParaRPr lang="ar-SA"/>
          </a:p>
        </p:txBody>
      </p:sp>
      <p:sp>
        <p:nvSpPr>
          <p:cNvPr id="7" name="Footer Placeholder 9"/>
          <p:cNvSpPr>
            <a:spLocks noGrp="1"/>
          </p:cNvSpPr>
          <p:nvPr>
            <p:ph type="ftr" sz="quarter" idx="12"/>
          </p:nvPr>
        </p:nvSpPr>
        <p:spPr/>
        <p:txBody>
          <a:bodyPr/>
          <a:lstStyle>
            <a:lvl1pPr>
              <a:defRPr/>
            </a:lvl1pPr>
          </a:lstStyle>
          <a:p>
            <a:pPr>
              <a:defRPr/>
            </a:pPr>
            <a:endParaRPr lang="ar-SA"/>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fld id="{9EA14567-C05F-444A-9CB0-B7FAE9D12C81}" type="datetimeFigureOut">
              <a:rPr lang="ar-SA"/>
              <a:pPr>
                <a:defRPr/>
              </a:pPr>
              <a:t>13/07/1444</a:t>
            </a:fld>
            <a:endParaRPr lang="ar-SA"/>
          </a:p>
        </p:txBody>
      </p:sp>
      <p:sp>
        <p:nvSpPr>
          <p:cNvPr id="5" name="Footer Placeholder 9"/>
          <p:cNvSpPr>
            <a:spLocks noGrp="1"/>
          </p:cNvSpPr>
          <p:nvPr>
            <p:ph type="ftr" sz="quarter" idx="11"/>
          </p:nvPr>
        </p:nvSpPr>
        <p:spPr/>
        <p:txBody>
          <a:bodyPr/>
          <a:lstStyle>
            <a:lvl1pPr>
              <a:defRPr/>
            </a:lvl1pPr>
          </a:lstStyle>
          <a:p>
            <a:pPr>
              <a:defRPr/>
            </a:pPr>
            <a:endParaRPr lang="ar-SA"/>
          </a:p>
        </p:txBody>
      </p:sp>
      <p:sp>
        <p:nvSpPr>
          <p:cNvPr id="6" name="Slide Number Placeholder 21"/>
          <p:cNvSpPr>
            <a:spLocks noGrp="1"/>
          </p:cNvSpPr>
          <p:nvPr>
            <p:ph type="sldNum" sz="quarter" idx="12"/>
          </p:nvPr>
        </p:nvSpPr>
        <p:spPr/>
        <p:txBody>
          <a:bodyPr/>
          <a:lstStyle>
            <a:lvl1pPr>
              <a:defRPr/>
            </a:lvl1pPr>
          </a:lstStyle>
          <a:p>
            <a:pPr>
              <a:defRPr/>
            </a:pPr>
            <a:fld id="{16AD9BFA-D147-4514-A700-A81E6A996585}" type="slidenum">
              <a:rPr lang="ar-SA"/>
              <a:pPr>
                <a:defRPr/>
              </a:pPr>
              <a:t>‹#›</a:t>
            </a:fld>
            <a:endParaRPr lang="ar-SA"/>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p:cNvSpPr>
            <a:spLocks noGrp="1"/>
          </p:cNvSpPr>
          <p:nvPr>
            <p:ph type="dt" sz="half" idx="10"/>
          </p:nvPr>
        </p:nvSpPr>
        <p:spPr/>
        <p:txBody>
          <a:bodyPr/>
          <a:lstStyle>
            <a:lvl1pPr>
              <a:defRPr/>
            </a:lvl1pPr>
          </a:lstStyle>
          <a:p>
            <a:pPr>
              <a:defRPr/>
            </a:pPr>
            <a:fld id="{F4468C8B-A961-4954-B47B-6FF26526AD21}" type="datetimeFigureOut">
              <a:rPr lang="ar-SA"/>
              <a:pPr>
                <a:defRPr/>
              </a:pPr>
              <a:t>13/07/1444</a:t>
            </a:fld>
            <a:endParaRPr lang="ar-SA"/>
          </a:p>
        </p:txBody>
      </p:sp>
      <p:sp>
        <p:nvSpPr>
          <p:cNvPr id="5" name="Footer Placeholder 9"/>
          <p:cNvSpPr>
            <a:spLocks noGrp="1"/>
          </p:cNvSpPr>
          <p:nvPr>
            <p:ph type="ftr" sz="quarter" idx="11"/>
          </p:nvPr>
        </p:nvSpPr>
        <p:spPr/>
        <p:txBody>
          <a:bodyPr/>
          <a:lstStyle>
            <a:lvl1pPr>
              <a:defRPr/>
            </a:lvl1pPr>
          </a:lstStyle>
          <a:p>
            <a:pPr>
              <a:defRPr/>
            </a:pPr>
            <a:endParaRPr lang="ar-SA"/>
          </a:p>
        </p:txBody>
      </p:sp>
      <p:sp>
        <p:nvSpPr>
          <p:cNvPr id="6" name="Slide Number Placeholder 21"/>
          <p:cNvSpPr>
            <a:spLocks noGrp="1"/>
          </p:cNvSpPr>
          <p:nvPr>
            <p:ph type="sldNum" sz="quarter" idx="12"/>
          </p:nvPr>
        </p:nvSpPr>
        <p:spPr/>
        <p:txBody>
          <a:bodyPr/>
          <a:lstStyle>
            <a:lvl1pPr>
              <a:defRPr/>
            </a:lvl1pPr>
          </a:lstStyle>
          <a:p>
            <a:pPr>
              <a:defRPr/>
            </a:pPr>
            <a:fld id="{6B4C7111-6D38-422D-BCA5-2ECE79213F13}"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grpSp>
        <p:nvGrpSpPr>
          <p:cNvPr id="4" name="Group 38"/>
          <p:cNvGrpSpPr>
            <a:grpSpLocks/>
          </p:cNvGrpSpPr>
          <p:nvPr/>
        </p:nvGrpSpPr>
        <p:grpSpPr bwMode="auto">
          <a:xfrm>
            <a:off x="4592638" y="2133600"/>
            <a:ext cx="3865562" cy="4171950"/>
            <a:chOff x="0" y="0"/>
            <a:chExt cx="1600200" cy="1727200"/>
          </a:xfrm>
        </p:grpSpPr>
        <p:sp>
          <p:nvSpPr>
            <p:cNvPr id="5" name="Oval 4"/>
            <p:cNvSpPr/>
            <p:nvPr/>
          </p:nvSpPr>
          <p:spPr>
            <a:xfrm>
              <a:off x="686082" y="152477"/>
              <a:ext cx="914118" cy="91420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 name="Oval 5"/>
            <p:cNvSpPr/>
            <p:nvPr/>
          </p:nvSpPr>
          <p:spPr>
            <a:xfrm>
              <a:off x="381157" y="1206674"/>
              <a:ext cx="456730" cy="4567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Oval 6"/>
            <p:cNvSpPr/>
            <p:nvPr/>
          </p:nvSpPr>
          <p:spPr>
            <a:xfrm>
              <a:off x="686082" y="914207"/>
              <a:ext cx="355527" cy="355561"/>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 name="Oval 7"/>
            <p:cNvSpPr/>
            <p:nvPr/>
          </p:nvSpPr>
          <p:spPr>
            <a:xfrm>
              <a:off x="647966" y="1142923"/>
              <a:ext cx="431758"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 name="Oval 8"/>
            <p:cNvSpPr/>
            <p:nvPr/>
          </p:nvSpPr>
          <p:spPr>
            <a:xfrm>
              <a:off x="457388" y="0"/>
              <a:ext cx="761656" cy="76173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1028465" y="1524116"/>
              <a:ext cx="203722" cy="20308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88717" y="1066684"/>
              <a:ext cx="127490" cy="12684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2" name="Oval 11"/>
            <p:cNvSpPr/>
            <p:nvPr/>
          </p:nvSpPr>
          <p:spPr>
            <a:xfrm>
              <a:off x="0" y="1244793"/>
              <a:ext cx="126833" cy="126846"/>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3" name="Oval 12"/>
            <p:cNvSpPr/>
            <p:nvPr/>
          </p:nvSpPr>
          <p:spPr>
            <a:xfrm>
              <a:off x="152463" y="1092316"/>
              <a:ext cx="126833" cy="126846"/>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4" name="Oval 13"/>
            <p:cNvSpPr/>
            <p:nvPr/>
          </p:nvSpPr>
          <p:spPr>
            <a:xfrm>
              <a:off x="304925" y="1066684"/>
              <a:ext cx="126833" cy="12684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nvGrpSpPr>
          <p:cNvPr id="15" name="Group 32"/>
          <p:cNvGrpSpPr>
            <a:grpSpLocks/>
          </p:cNvGrpSpPr>
          <p:nvPr/>
        </p:nvGrpSpPr>
        <p:grpSpPr bwMode="auto">
          <a:xfrm>
            <a:off x="609600" y="990600"/>
            <a:ext cx="1179513" cy="1357313"/>
            <a:chOff x="266700" y="914400"/>
            <a:chExt cx="1179761" cy="1356814"/>
          </a:xfrm>
        </p:grpSpPr>
        <p:sp>
          <p:nvSpPr>
            <p:cNvPr id="16" name="Oval 15"/>
            <p:cNvSpPr/>
            <p:nvPr/>
          </p:nvSpPr>
          <p:spPr>
            <a:xfrm>
              <a:off x="555686" y="1380953"/>
              <a:ext cx="890775" cy="890261"/>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7" name="Oval 16"/>
            <p:cNvSpPr/>
            <p:nvPr/>
          </p:nvSpPr>
          <p:spPr>
            <a:xfrm flipV="1">
              <a:off x="304808" y="1219088"/>
              <a:ext cx="355675" cy="35546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8" name="Oval 17"/>
            <p:cNvSpPr/>
            <p:nvPr/>
          </p:nvSpPr>
          <p:spPr>
            <a:xfrm flipV="1">
              <a:off x="266700" y="914400"/>
              <a:ext cx="431891" cy="431641"/>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9" name="Oval 18"/>
            <p:cNvSpPr/>
            <p:nvPr/>
          </p:nvSpPr>
          <p:spPr>
            <a:xfrm flipV="1">
              <a:off x="609672" y="1066744"/>
              <a:ext cx="203243" cy="20312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 name="Title 1"/>
          <p:cNvSpPr>
            <a:spLocks noGrp="1"/>
          </p:cNvSpPr>
          <p:nvPr>
            <p:ph type="title"/>
          </p:nvPr>
        </p:nvSpPr>
        <p:spPr>
          <a:xfrm>
            <a:off x="1295400" y="1143000"/>
            <a:ext cx="7086600" cy="1472184"/>
          </a:xfrm>
        </p:spPr>
        <p:txBody>
          <a:bodyPr anchorCtr="0"/>
          <a:lstStyle>
            <a:lvl1pPr algn="l">
              <a:defRPr sz="3600" b="0" cap="none" baseline="0"/>
            </a:lvl1pPr>
          </a:lstStyle>
          <a:p>
            <a:r>
              <a:rPr lang="en-US"/>
              <a:t>Click to edit Master title style</a:t>
            </a:r>
            <a:endParaRPr/>
          </a:p>
        </p:txBody>
      </p:sp>
      <p:sp>
        <p:nvSpPr>
          <p:cNvPr id="20" name="Date Placeholder 3"/>
          <p:cNvSpPr>
            <a:spLocks noGrp="1"/>
          </p:cNvSpPr>
          <p:nvPr>
            <p:ph type="dt" sz="half" idx="10"/>
          </p:nvPr>
        </p:nvSpPr>
        <p:spPr/>
        <p:txBody>
          <a:bodyPr/>
          <a:lstStyle>
            <a:lvl1pPr>
              <a:defRPr/>
            </a:lvl1pPr>
          </a:lstStyle>
          <a:p>
            <a:pPr>
              <a:defRPr/>
            </a:pPr>
            <a:fld id="{B9E50D72-C265-4E14-A71F-00B85B3AAE8E}" type="datetimeFigureOut">
              <a:rPr lang="ar-SA"/>
              <a:pPr>
                <a:defRPr/>
              </a:pPr>
              <a:t>13/07/1444</a:t>
            </a:fld>
            <a:endParaRPr lang="ar-SA"/>
          </a:p>
        </p:txBody>
      </p:sp>
      <p:sp>
        <p:nvSpPr>
          <p:cNvPr id="21" name="Footer Placeholder 4"/>
          <p:cNvSpPr>
            <a:spLocks noGrp="1"/>
          </p:cNvSpPr>
          <p:nvPr>
            <p:ph type="ftr" sz="quarter" idx="11"/>
          </p:nvPr>
        </p:nvSpPr>
        <p:spPr/>
        <p:txBody>
          <a:bodyPr/>
          <a:lstStyle>
            <a:lvl1pPr>
              <a:defRPr/>
            </a:lvl1pPr>
          </a:lstStyle>
          <a:p>
            <a:pPr>
              <a:defRPr/>
            </a:pPr>
            <a:endParaRPr lang="ar-SA"/>
          </a:p>
        </p:txBody>
      </p:sp>
      <p:sp>
        <p:nvSpPr>
          <p:cNvPr id="22" name="Slide Number Placeholder 5"/>
          <p:cNvSpPr>
            <a:spLocks noGrp="1"/>
          </p:cNvSpPr>
          <p:nvPr>
            <p:ph type="sldNum" sz="quarter" idx="12"/>
          </p:nvPr>
        </p:nvSpPr>
        <p:spPr/>
        <p:txBody>
          <a:bodyPr/>
          <a:lstStyle>
            <a:lvl1pPr>
              <a:defRPr/>
            </a:lvl1pPr>
          </a:lstStyle>
          <a:p>
            <a:pPr>
              <a:defRPr/>
            </a:pPr>
            <a:fld id="{6DA4CC06-DC61-44AE-802D-C86747ECCF68}"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400"/>
            </a:lvl6pPr>
            <a:lvl7pPr>
              <a:defRPr sz="1400"/>
            </a:lvl7pPr>
            <a:lvl8pPr>
              <a:defRPr sz="140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447800" y="609600"/>
            <a:ext cx="6629400" cy="1143000"/>
          </a:xfrm>
        </p:spPr>
        <p:txBody>
          <a:bodyPr/>
          <a:lstStyle/>
          <a:p>
            <a:r>
              <a:rPr lang="en-US"/>
              <a:t>Click to edit Master title style</a:t>
            </a:r>
            <a:endParaRPr/>
          </a:p>
        </p:txBody>
      </p:sp>
      <p:sp>
        <p:nvSpPr>
          <p:cNvPr id="5" name="Date Placeholder 4"/>
          <p:cNvSpPr>
            <a:spLocks noGrp="1"/>
          </p:cNvSpPr>
          <p:nvPr>
            <p:ph type="dt" sz="half" idx="10"/>
          </p:nvPr>
        </p:nvSpPr>
        <p:spPr/>
        <p:txBody>
          <a:bodyPr/>
          <a:lstStyle>
            <a:lvl1pPr>
              <a:defRPr/>
            </a:lvl1pPr>
          </a:lstStyle>
          <a:p>
            <a:pPr>
              <a:defRPr/>
            </a:pPr>
            <a:fld id="{5F1BA009-B67E-4C41-A8E1-51ED2E2157F8}" type="datetimeFigureOut">
              <a:rPr lang="ar-SA"/>
              <a:pPr>
                <a:defRPr/>
              </a:pPr>
              <a:t>13/07/1444</a:t>
            </a:fld>
            <a:endParaRPr lang="ar-SA"/>
          </a:p>
        </p:txBody>
      </p:sp>
      <p:sp>
        <p:nvSpPr>
          <p:cNvPr id="6" name="Footer Placeholder 5"/>
          <p:cNvSpPr>
            <a:spLocks noGrp="1"/>
          </p:cNvSpPr>
          <p:nvPr>
            <p:ph type="ftr" sz="quarter" idx="11"/>
          </p:nvPr>
        </p:nvSpPr>
        <p:spPr/>
        <p:txBody>
          <a:bodyPr/>
          <a:lstStyle>
            <a:lvl1pPr>
              <a:defRPr/>
            </a:lvl1pPr>
          </a:lstStyle>
          <a:p>
            <a:pPr>
              <a:defRPr/>
            </a:pPr>
            <a:endParaRPr lang="ar-SA"/>
          </a:p>
        </p:txBody>
      </p:sp>
      <p:sp>
        <p:nvSpPr>
          <p:cNvPr id="7" name="Slide Number Placeholder 6"/>
          <p:cNvSpPr>
            <a:spLocks noGrp="1"/>
          </p:cNvSpPr>
          <p:nvPr>
            <p:ph type="sldNum" sz="quarter" idx="12"/>
          </p:nvPr>
        </p:nvSpPr>
        <p:spPr/>
        <p:txBody>
          <a:bodyPr/>
          <a:lstStyle>
            <a:lvl1pPr>
              <a:defRPr/>
            </a:lvl1pPr>
          </a:lstStyle>
          <a:p>
            <a:pPr>
              <a:defRPr/>
            </a:pPr>
            <a:fld id="{BE133EAD-7FE3-4022-A817-5B4014EA8CEF}"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lvl1pPr>
              <a:defRPr/>
            </a:lvl1pPr>
          </a:lstStyle>
          <a:p>
            <a:pPr>
              <a:defRPr/>
            </a:pPr>
            <a:fld id="{1F320B61-D04A-437B-A52B-225B9574238C}" type="datetimeFigureOut">
              <a:rPr lang="ar-SA"/>
              <a:pPr>
                <a:defRPr/>
              </a:pPr>
              <a:t>13/07/1444</a:t>
            </a:fld>
            <a:endParaRPr lang="ar-SA"/>
          </a:p>
        </p:txBody>
      </p:sp>
      <p:sp>
        <p:nvSpPr>
          <p:cNvPr id="8" name="Footer Placeholder 7"/>
          <p:cNvSpPr>
            <a:spLocks noGrp="1"/>
          </p:cNvSpPr>
          <p:nvPr>
            <p:ph type="ftr" sz="quarter" idx="11"/>
          </p:nvPr>
        </p:nvSpPr>
        <p:spPr/>
        <p:txBody>
          <a:bodyPr/>
          <a:lstStyle>
            <a:lvl1pPr>
              <a:defRPr/>
            </a:lvl1pPr>
          </a:lstStyle>
          <a:p>
            <a:pPr>
              <a:defRPr/>
            </a:pPr>
            <a:endParaRPr lang="ar-SA"/>
          </a:p>
        </p:txBody>
      </p:sp>
      <p:sp>
        <p:nvSpPr>
          <p:cNvPr id="9" name="Slide Number Placeholder 8"/>
          <p:cNvSpPr>
            <a:spLocks noGrp="1"/>
          </p:cNvSpPr>
          <p:nvPr>
            <p:ph type="sldNum" sz="quarter" idx="12"/>
          </p:nvPr>
        </p:nvSpPr>
        <p:spPr/>
        <p:txBody>
          <a:bodyPr/>
          <a:lstStyle>
            <a:lvl1pPr>
              <a:defRPr/>
            </a:lvl1pPr>
          </a:lstStyle>
          <a:p>
            <a:pPr>
              <a:defRPr/>
            </a:pPr>
            <a:fld id="{F7572023-A69C-4B9C-A2C4-A9734F4FE15B}"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lvl1pPr>
              <a:defRPr/>
            </a:lvl1pPr>
          </a:lstStyle>
          <a:p>
            <a:pPr>
              <a:defRPr/>
            </a:pPr>
            <a:fld id="{D617DDAD-53EC-4B0A-BF49-CB55BFEF5112}" type="datetimeFigureOut">
              <a:rPr lang="ar-SA"/>
              <a:pPr>
                <a:defRPr/>
              </a:pPr>
              <a:t>13/07/1444</a:t>
            </a:fld>
            <a:endParaRPr lang="ar-SA"/>
          </a:p>
        </p:txBody>
      </p:sp>
      <p:sp>
        <p:nvSpPr>
          <p:cNvPr id="4" name="Footer Placeholder 3"/>
          <p:cNvSpPr>
            <a:spLocks noGrp="1"/>
          </p:cNvSpPr>
          <p:nvPr>
            <p:ph type="ftr" sz="quarter" idx="11"/>
          </p:nvPr>
        </p:nvSpPr>
        <p:spPr/>
        <p:txBody>
          <a:bodyPr/>
          <a:lstStyle>
            <a:lvl1pPr>
              <a:defRPr/>
            </a:lvl1pPr>
          </a:lstStyle>
          <a:p>
            <a:pPr>
              <a:defRPr/>
            </a:pPr>
            <a:endParaRPr lang="ar-SA"/>
          </a:p>
        </p:txBody>
      </p:sp>
      <p:sp>
        <p:nvSpPr>
          <p:cNvPr id="5" name="Slide Number Placeholder 4"/>
          <p:cNvSpPr>
            <a:spLocks noGrp="1"/>
          </p:cNvSpPr>
          <p:nvPr>
            <p:ph type="sldNum" sz="quarter" idx="12"/>
          </p:nvPr>
        </p:nvSpPr>
        <p:spPr/>
        <p:txBody>
          <a:bodyPr/>
          <a:lstStyle>
            <a:lvl1pPr>
              <a:defRPr/>
            </a:lvl1pPr>
          </a:lstStyle>
          <a:p>
            <a:pPr>
              <a:defRPr/>
            </a:pPr>
            <a:fld id="{2A9EF66B-CBD5-4C5D-94B7-EF875D34202D}"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576842D3-F03C-437E-A140-08CA5FE45B58}" type="datetimeFigureOut">
              <a:rPr lang="ar-SA"/>
              <a:pPr>
                <a:defRPr/>
              </a:pPr>
              <a:t>13/07/1444</a:t>
            </a:fld>
            <a:endParaRPr lang="ar-SA"/>
          </a:p>
        </p:txBody>
      </p:sp>
      <p:sp>
        <p:nvSpPr>
          <p:cNvPr id="3" name="Footer Placeholder 2"/>
          <p:cNvSpPr>
            <a:spLocks noGrp="1"/>
          </p:cNvSpPr>
          <p:nvPr>
            <p:ph type="ftr" sz="quarter" idx="11"/>
          </p:nvPr>
        </p:nvSpPr>
        <p:spPr/>
        <p:txBody>
          <a:bodyPr/>
          <a:lstStyle>
            <a:lvl1pPr>
              <a:defRPr/>
            </a:lvl1pPr>
          </a:lstStyle>
          <a:p>
            <a:pPr>
              <a:defRPr/>
            </a:pPr>
            <a:endParaRPr lang="ar-SA"/>
          </a:p>
        </p:txBody>
      </p:sp>
      <p:sp>
        <p:nvSpPr>
          <p:cNvPr id="4" name="Slide Number Placeholder 3"/>
          <p:cNvSpPr>
            <a:spLocks noGrp="1"/>
          </p:cNvSpPr>
          <p:nvPr>
            <p:ph type="sldNum" sz="quarter" idx="12"/>
          </p:nvPr>
        </p:nvSpPr>
        <p:spPr/>
        <p:txBody>
          <a:bodyPr/>
          <a:lstStyle>
            <a:lvl1pPr>
              <a:defRPr/>
            </a:lvl1pPr>
          </a:lstStyle>
          <a:p>
            <a:pPr>
              <a:defRPr/>
            </a:pPr>
            <a:fld id="{8CF7E70F-2DBD-4941-A158-0B09F181F6B3}"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grpSp>
        <p:nvGrpSpPr>
          <p:cNvPr id="5" name="Group 22"/>
          <p:cNvGrpSpPr>
            <a:grpSpLocks/>
          </p:cNvGrpSpPr>
          <p:nvPr/>
        </p:nvGrpSpPr>
        <p:grpSpPr bwMode="auto">
          <a:xfrm>
            <a:off x="4695825" y="2133600"/>
            <a:ext cx="4448175" cy="4019550"/>
            <a:chOff x="4695702" y="2133600"/>
            <a:chExt cx="4448298" cy="4018808"/>
          </a:xfrm>
        </p:grpSpPr>
        <p:sp>
          <p:nvSpPr>
            <p:cNvPr id="6" name="Oval 5"/>
            <p:cNvSpPr/>
            <p:nvPr/>
          </p:nvSpPr>
          <p:spPr>
            <a:xfrm>
              <a:off x="4695702" y="5047712"/>
              <a:ext cx="1104931" cy="1104696"/>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Oval 6"/>
            <p:cNvSpPr/>
            <p:nvPr/>
          </p:nvSpPr>
          <p:spPr>
            <a:xfrm>
              <a:off x="7065906" y="4571550"/>
              <a:ext cx="858861" cy="8586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 name="Oval 7"/>
            <p:cNvSpPr/>
            <p:nvPr/>
          </p:nvSpPr>
          <p:spPr>
            <a:xfrm>
              <a:off x="5340245" y="4895340"/>
              <a:ext cx="1043017" cy="104279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 name="Oval 8"/>
            <p:cNvSpPr/>
            <p:nvPr/>
          </p:nvSpPr>
          <p:spPr>
            <a:xfrm>
              <a:off x="6694420" y="3047831"/>
              <a:ext cx="1839963" cy="184116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7916829" y="2133600"/>
              <a:ext cx="858861" cy="8586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7824752" y="2685948"/>
              <a:ext cx="1043016" cy="104279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2" name="Oval 11"/>
            <p:cNvSpPr/>
            <p:nvPr/>
          </p:nvSpPr>
          <p:spPr>
            <a:xfrm>
              <a:off x="8653449" y="2870064"/>
              <a:ext cx="490551" cy="4904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3" name="Oval 12"/>
            <p:cNvSpPr/>
            <p:nvPr/>
          </p:nvSpPr>
          <p:spPr>
            <a:xfrm>
              <a:off x="6551541" y="5120723"/>
              <a:ext cx="307984" cy="306331"/>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4" name="Oval 13"/>
            <p:cNvSpPr/>
            <p:nvPr/>
          </p:nvSpPr>
          <p:spPr>
            <a:xfrm>
              <a:off x="6781735" y="5561967"/>
              <a:ext cx="306396" cy="307918"/>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5" name="Oval 14"/>
            <p:cNvSpPr/>
            <p:nvPr/>
          </p:nvSpPr>
          <p:spPr>
            <a:xfrm>
              <a:off x="6705533" y="5181037"/>
              <a:ext cx="306396" cy="307918"/>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6" name="Oval 15"/>
            <p:cNvSpPr/>
            <p:nvPr/>
          </p:nvSpPr>
          <p:spPr>
            <a:xfrm>
              <a:off x="7073843" y="5120723"/>
              <a:ext cx="306396" cy="306331"/>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17" name="Oval 16"/>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8" name="Oval 17"/>
          <p:cNvSpPr/>
          <p:nvPr/>
        </p:nvSpPr>
        <p:spPr>
          <a:xfrm>
            <a:off x="3319463" y="5148263"/>
            <a:ext cx="185737" cy="18573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9" name="Oval 18"/>
          <p:cNvSpPr/>
          <p:nvPr/>
        </p:nvSpPr>
        <p:spPr>
          <a:xfrm>
            <a:off x="3225800" y="5103813"/>
            <a:ext cx="185738" cy="18573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anchor="b">
            <a:noAutofit/>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tIns="91440"/>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lIns="0" rIns="0"/>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0" name="Date Placeholder 4"/>
          <p:cNvSpPr>
            <a:spLocks noGrp="1"/>
          </p:cNvSpPr>
          <p:nvPr>
            <p:ph type="dt" sz="half" idx="10"/>
          </p:nvPr>
        </p:nvSpPr>
        <p:spPr/>
        <p:txBody>
          <a:bodyPr/>
          <a:lstStyle>
            <a:lvl1pPr>
              <a:defRPr/>
            </a:lvl1pPr>
          </a:lstStyle>
          <a:p>
            <a:pPr>
              <a:defRPr/>
            </a:pPr>
            <a:fld id="{6D83F5CF-21F8-4EF9-BA75-B6EE266F4A77}" type="datetimeFigureOut">
              <a:rPr lang="ar-SA"/>
              <a:pPr>
                <a:defRPr/>
              </a:pPr>
              <a:t>13/07/1444</a:t>
            </a:fld>
            <a:endParaRPr lang="ar-SA"/>
          </a:p>
        </p:txBody>
      </p:sp>
      <p:sp>
        <p:nvSpPr>
          <p:cNvPr id="21" name="Footer Placeholder 5"/>
          <p:cNvSpPr>
            <a:spLocks noGrp="1"/>
          </p:cNvSpPr>
          <p:nvPr>
            <p:ph type="ftr" sz="quarter" idx="11"/>
          </p:nvPr>
        </p:nvSpPr>
        <p:spPr/>
        <p:txBody>
          <a:bodyPr/>
          <a:lstStyle>
            <a:lvl1pPr>
              <a:defRPr/>
            </a:lvl1pPr>
          </a:lstStyle>
          <a:p>
            <a:pPr>
              <a:defRPr/>
            </a:pPr>
            <a:endParaRPr lang="ar-SA"/>
          </a:p>
        </p:txBody>
      </p:sp>
      <p:sp>
        <p:nvSpPr>
          <p:cNvPr id="22" name="Slide Number Placeholder 6"/>
          <p:cNvSpPr>
            <a:spLocks noGrp="1"/>
          </p:cNvSpPr>
          <p:nvPr>
            <p:ph type="sldNum" sz="quarter" idx="12"/>
          </p:nvPr>
        </p:nvSpPr>
        <p:spPr/>
        <p:txBody>
          <a:bodyPr/>
          <a:lstStyle>
            <a:lvl1pPr>
              <a:defRPr/>
            </a:lvl1pPr>
          </a:lstStyle>
          <a:p>
            <a:pPr>
              <a:defRPr/>
            </a:pPr>
            <a:fld id="{F9C4EAAC-4BDE-45E4-A199-02F705E46F1F}"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38"/>
          <p:cNvGrpSpPr>
            <a:grpSpLocks/>
          </p:cNvGrpSpPr>
          <p:nvPr/>
        </p:nvGrpSpPr>
        <p:grpSpPr bwMode="auto">
          <a:xfrm>
            <a:off x="3775075" y="2133600"/>
            <a:ext cx="5368925" cy="4724400"/>
            <a:chOff x="0" y="0"/>
            <a:chExt cx="2222500" cy="1955800"/>
          </a:xfrm>
        </p:grpSpPr>
        <p:sp>
          <p:nvSpPr>
            <p:cNvPr id="6" name="Oval 5"/>
            <p:cNvSpPr/>
            <p:nvPr/>
          </p:nvSpPr>
          <p:spPr>
            <a:xfrm>
              <a:off x="686070" y="152468"/>
              <a:ext cx="914104" cy="914153"/>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7" name="Oval 6"/>
            <p:cNvSpPr/>
            <p:nvPr/>
          </p:nvSpPr>
          <p:spPr>
            <a:xfrm>
              <a:off x="381150" y="1206602"/>
              <a:ext cx="456723" cy="457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686070" y="914153"/>
              <a:ext cx="355521" cy="35554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 name="Oval 8"/>
            <p:cNvSpPr/>
            <p:nvPr/>
          </p:nvSpPr>
          <p:spPr>
            <a:xfrm>
              <a:off x="647955" y="1142855"/>
              <a:ext cx="431751" cy="431774"/>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0" name="Oval 9"/>
            <p:cNvSpPr/>
            <p:nvPr/>
          </p:nvSpPr>
          <p:spPr>
            <a:xfrm>
              <a:off x="457380" y="0"/>
              <a:ext cx="761643" cy="76168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1714519" y="0"/>
              <a:ext cx="355521" cy="35554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2" name="Oval 11"/>
            <p:cNvSpPr/>
            <p:nvPr/>
          </p:nvSpPr>
          <p:spPr>
            <a:xfrm>
              <a:off x="1676404" y="228702"/>
              <a:ext cx="431751" cy="431775"/>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3" name="Oval 12"/>
            <p:cNvSpPr/>
            <p:nvPr/>
          </p:nvSpPr>
          <p:spPr>
            <a:xfrm>
              <a:off x="2019439" y="304937"/>
              <a:ext cx="203061" cy="20307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4" name="Oval 13"/>
            <p:cNvSpPr/>
            <p:nvPr/>
          </p:nvSpPr>
          <p:spPr>
            <a:xfrm>
              <a:off x="1028449" y="1524026"/>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5" name="Oval 14"/>
            <p:cNvSpPr/>
            <p:nvPr/>
          </p:nvSpPr>
          <p:spPr>
            <a:xfrm>
              <a:off x="88716" y="1066621"/>
              <a:ext cx="127488"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6" name="Oval 15"/>
            <p:cNvSpPr/>
            <p:nvPr/>
          </p:nvSpPr>
          <p:spPr>
            <a:xfrm>
              <a:off x="914104" y="1752728"/>
              <a:ext cx="203718" cy="20307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7" name="Oval 16"/>
            <p:cNvSpPr/>
            <p:nvPr/>
          </p:nvSpPr>
          <p:spPr>
            <a:xfrm>
              <a:off x="0" y="1244719"/>
              <a:ext cx="126831" cy="126838"/>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8" name="Oval 17"/>
            <p:cNvSpPr/>
            <p:nvPr/>
          </p:nvSpPr>
          <p:spPr>
            <a:xfrm>
              <a:off x="152460" y="1092251"/>
              <a:ext cx="126831" cy="126838"/>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19" name="Oval 18"/>
            <p:cNvSpPr/>
            <p:nvPr/>
          </p:nvSpPr>
          <p:spPr>
            <a:xfrm>
              <a:off x="304920" y="1066621"/>
              <a:ext cx="126831" cy="12749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a:t>Click to edit Master title style</a:t>
            </a:r>
            <a:endParaRPr/>
          </a:p>
        </p:txBody>
      </p:sp>
      <p:sp>
        <p:nvSpPr>
          <p:cNvPr id="4" name="Text Placeholder 3"/>
          <p:cNvSpPr>
            <a:spLocks noGrp="1"/>
          </p:cNvSpPr>
          <p:nvPr>
            <p:ph type="body" sz="half" idx="2"/>
          </p:nvPr>
        </p:nvSpPr>
        <p:spPr>
          <a:xfrm>
            <a:off x="457200" y="4648200"/>
            <a:ext cx="3200400" cy="1524000"/>
          </a:xfrm>
        </p:spPr>
        <p:txBody>
          <a:bodyPr lIns="0" rIns="0"/>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20" name="Date Placeholder 4"/>
          <p:cNvSpPr>
            <a:spLocks noGrp="1"/>
          </p:cNvSpPr>
          <p:nvPr>
            <p:ph type="dt" sz="half" idx="10"/>
          </p:nvPr>
        </p:nvSpPr>
        <p:spPr/>
        <p:txBody>
          <a:bodyPr/>
          <a:lstStyle>
            <a:lvl1pPr>
              <a:defRPr/>
            </a:lvl1pPr>
          </a:lstStyle>
          <a:p>
            <a:pPr>
              <a:defRPr/>
            </a:pPr>
            <a:fld id="{796FBA8A-36AE-463A-80D6-FDB28D67C986}" type="datetimeFigureOut">
              <a:rPr lang="ar-SA"/>
              <a:pPr>
                <a:defRPr/>
              </a:pPr>
              <a:t>13/07/1444</a:t>
            </a:fld>
            <a:endParaRPr lang="ar-SA"/>
          </a:p>
        </p:txBody>
      </p:sp>
      <p:sp>
        <p:nvSpPr>
          <p:cNvPr id="21" name="Footer Placeholder 5"/>
          <p:cNvSpPr>
            <a:spLocks noGrp="1"/>
          </p:cNvSpPr>
          <p:nvPr>
            <p:ph type="ftr" sz="quarter" idx="11"/>
          </p:nvPr>
        </p:nvSpPr>
        <p:spPr/>
        <p:txBody>
          <a:bodyPr/>
          <a:lstStyle>
            <a:lvl1pPr>
              <a:defRPr/>
            </a:lvl1pPr>
          </a:lstStyle>
          <a:p>
            <a:pPr>
              <a:defRPr/>
            </a:pPr>
            <a:endParaRPr lang="ar-SA"/>
          </a:p>
        </p:txBody>
      </p:sp>
      <p:sp>
        <p:nvSpPr>
          <p:cNvPr id="22" name="Slide Number Placeholder 6"/>
          <p:cNvSpPr>
            <a:spLocks noGrp="1"/>
          </p:cNvSpPr>
          <p:nvPr>
            <p:ph type="sldNum" sz="quarter" idx="12"/>
          </p:nvPr>
        </p:nvSpPr>
        <p:spPr/>
        <p:txBody>
          <a:bodyPr/>
          <a:lstStyle>
            <a:lvl1pPr>
              <a:defRPr/>
            </a:lvl1pPr>
          </a:lstStyle>
          <a:p>
            <a:pPr>
              <a:defRPr/>
            </a:pPr>
            <a:fld id="{8FFD75D2-9289-4DE0-AD30-B1AB0C6BC7DE}"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a:t>Click to edit Master title style</a:t>
            </a:r>
            <a:endParaRPr/>
          </a:p>
        </p:txBody>
      </p:sp>
      <p:sp>
        <p:nvSpPr>
          <p:cNvPr id="3" name="Text Placeholder 2"/>
          <p:cNvSpPr>
            <a:spLocks noGrp="1"/>
          </p:cNvSpPr>
          <p:nvPr>
            <p:ph type="body" idx="1"/>
          </p:nvPr>
        </p:nvSpPr>
        <p:spPr>
          <a:xfrm>
            <a:off x="1447800" y="1901825"/>
            <a:ext cx="6629400" cy="422433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457200" y="6521450"/>
            <a:ext cx="2133600" cy="260350"/>
          </a:xfrm>
          <a:prstGeom prst="rect">
            <a:avLst/>
          </a:prstGeom>
        </p:spPr>
        <p:txBody>
          <a:bodyPr vert="horz" lIns="91440" tIns="45720" rIns="91440" bIns="45720" rtlCol="0" anchor="ctr"/>
          <a:lstStyle>
            <a:lvl1pPr algn="l">
              <a:defRPr sz="1100">
                <a:solidFill>
                  <a:schemeClr val="tx1">
                    <a:tint val="75000"/>
                  </a:schemeClr>
                </a:solidFill>
              </a:defRPr>
            </a:lvl1pPr>
          </a:lstStyle>
          <a:p>
            <a:pPr>
              <a:defRPr/>
            </a:pPr>
            <a:fld id="{B7022FA9-242D-40D6-907D-16527932CDB1}" type="datetimeFigureOut">
              <a:rPr lang="ar-SA"/>
              <a:pPr>
                <a:defRPr/>
              </a:pPr>
              <a:t>13/07/1444</a:t>
            </a:fld>
            <a:endParaRPr lang="ar-SA"/>
          </a:p>
        </p:txBody>
      </p:sp>
      <p:sp>
        <p:nvSpPr>
          <p:cNvPr id="5" name="Footer Placeholder 4"/>
          <p:cNvSpPr>
            <a:spLocks noGrp="1"/>
          </p:cNvSpPr>
          <p:nvPr>
            <p:ph type="ftr" sz="quarter" idx="3"/>
          </p:nvPr>
        </p:nvSpPr>
        <p:spPr>
          <a:xfrm>
            <a:off x="3124200" y="6521450"/>
            <a:ext cx="2895600" cy="260350"/>
          </a:xfrm>
          <a:prstGeom prst="rect">
            <a:avLst/>
          </a:prstGeom>
        </p:spPr>
        <p:txBody>
          <a:bodyPr vert="horz" lIns="91440" tIns="45720" rIns="91440" bIns="45720" rtlCol="0" anchor="ctr"/>
          <a:lstStyle>
            <a:lvl1pPr algn="ctr">
              <a:defRPr sz="1100">
                <a:solidFill>
                  <a:schemeClr val="tx1">
                    <a:tint val="75000"/>
                  </a:schemeClr>
                </a:solidFill>
              </a:defRPr>
            </a:lvl1pPr>
          </a:lstStyle>
          <a:p>
            <a:pPr>
              <a:defRPr/>
            </a:pPr>
            <a:endParaRPr lang="ar-SA"/>
          </a:p>
        </p:txBody>
      </p:sp>
      <p:sp>
        <p:nvSpPr>
          <p:cNvPr id="6" name="Slide Number Placeholder 5"/>
          <p:cNvSpPr>
            <a:spLocks noGrp="1"/>
          </p:cNvSpPr>
          <p:nvPr>
            <p:ph type="sldNum" sz="quarter" idx="4"/>
          </p:nvPr>
        </p:nvSpPr>
        <p:spPr>
          <a:xfrm>
            <a:off x="6553200" y="6521450"/>
            <a:ext cx="2133600" cy="260350"/>
          </a:xfrm>
          <a:prstGeom prst="rect">
            <a:avLst/>
          </a:prstGeom>
        </p:spPr>
        <p:txBody>
          <a:bodyPr vert="horz" lIns="91440" tIns="45720" rIns="91440" bIns="45720" rtlCol="0" anchor="ctr"/>
          <a:lstStyle>
            <a:lvl1pPr algn="r">
              <a:defRPr sz="1100">
                <a:solidFill>
                  <a:schemeClr val="tx1">
                    <a:tint val="75000"/>
                  </a:schemeClr>
                </a:solidFill>
              </a:defRPr>
            </a:lvl1pPr>
          </a:lstStyle>
          <a:p>
            <a:pPr>
              <a:defRPr/>
            </a:pPr>
            <a:fld id="{F7A77B79-0A25-4827-B8D8-9164F36FF482}" type="slidenum">
              <a:rPr lang="ar-SA"/>
              <a:pPr>
                <a:defRPr/>
              </a:pPr>
              <a:t>‹#›</a:t>
            </a:fld>
            <a:endParaRPr lang="ar-SA"/>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7" name="Oval 76"/>
          <p:cNvSpPr/>
          <p:nvPr/>
        </p:nvSpPr>
        <p:spPr>
          <a:xfrm rot="6197586" flipV="1">
            <a:off x="7932738" y="5568950"/>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0" name="Oval 79"/>
          <p:cNvSpPr/>
          <p:nvPr/>
        </p:nvSpPr>
        <p:spPr>
          <a:xfrm rot="6197586" flipV="1">
            <a:off x="8634413" y="4733925"/>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1" name="Oval 80"/>
          <p:cNvSpPr/>
          <p:nvPr/>
        </p:nvSpPr>
        <p:spPr>
          <a:xfrm rot="6197586" flipV="1">
            <a:off x="8293100" y="49530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2" name="Oval 81"/>
          <p:cNvSpPr/>
          <p:nvPr/>
        </p:nvSpPr>
        <p:spPr>
          <a:xfrm rot="6197586" flipV="1">
            <a:off x="8513763" y="4976813"/>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3" name="Oval 82"/>
          <p:cNvSpPr/>
          <p:nvPr/>
        </p:nvSpPr>
        <p:spPr>
          <a:xfrm rot="6197586" flipV="1">
            <a:off x="7856538" y="529590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4" name="Oval 83"/>
          <p:cNvSpPr/>
          <p:nvPr/>
        </p:nvSpPr>
        <p:spPr>
          <a:xfrm rot="6197586" flipV="1">
            <a:off x="200025" y="5915025"/>
            <a:ext cx="215900" cy="2159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5" name="Oval 84"/>
          <p:cNvSpPr/>
          <p:nvPr/>
        </p:nvSpPr>
        <p:spPr>
          <a:xfrm rot="6197586" flipV="1">
            <a:off x="7388225" y="5767388"/>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6" name="Oval 85"/>
          <p:cNvSpPr/>
          <p:nvPr/>
        </p:nvSpPr>
        <p:spPr>
          <a:xfrm rot="6197586" flipV="1">
            <a:off x="7412038" y="60960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87" name="Oval 86"/>
          <p:cNvSpPr/>
          <p:nvPr/>
        </p:nvSpPr>
        <p:spPr>
          <a:xfrm rot="6197586" flipV="1">
            <a:off x="7639050" y="6462713"/>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8" name="Oval 87"/>
          <p:cNvSpPr/>
          <p:nvPr/>
        </p:nvSpPr>
        <p:spPr>
          <a:xfrm rot="6197586" flipV="1">
            <a:off x="8607425" y="438467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9" name="Oval 88"/>
          <p:cNvSpPr/>
          <p:nvPr/>
        </p:nvSpPr>
        <p:spPr>
          <a:xfrm rot="6197586" flipV="1">
            <a:off x="7888288" y="6403975"/>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0" name="Oval 89"/>
          <p:cNvSpPr/>
          <p:nvPr/>
        </p:nvSpPr>
        <p:spPr>
          <a:xfrm rot="6197586" flipV="1">
            <a:off x="8801100" y="4338638"/>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1" name="Oval 90"/>
          <p:cNvSpPr/>
          <p:nvPr/>
        </p:nvSpPr>
        <p:spPr>
          <a:xfrm rot="6197586" flipV="1">
            <a:off x="8616950" y="445135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2" name="Oval 91"/>
          <p:cNvSpPr/>
          <p:nvPr/>
        </p:nvSpPr>
        <p:spPr>
          <a:xfrm rot="6197586" flipV="1">
            <a:off x="8558213" y="459422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5" name="Oval 94"/>
          <p:cNvSpPr/>
          <p:nvPr/>
        </p:nvSpPr>
        <p:spPr>
          <a:xfrm rot="6197586" flipV="1">
            <a:off x="242888" y="624205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6" name="Oval 95"/>
          <p:cNvSpPr/>
          <p:nvPr/>
        </p:nvSpPr>
        <p:spPr>
          <a:xfrm rot="6197586" flipV="1">
            <a:off x="436563" y="6196013"/>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7" name="Oval 96"/>
          <p:cNvSpPr/>
          <p:nvPr/>
        </p:nvSpPr>
        <p:spPr>
          <a:xfrm rot="6197586" flipV="1">
            <a:off x="254000" y="6308725"/>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a:p>
        </p:txBody>
      </p:sp>
      <p:sp>
        <p:nvSpPr>
          <p:cNvPr id="98" name="Oval 97"/>
          <p:cNvSpPr/>
          <p:nvPr/>
        </p:nvSpPr>
        <p:spPr>
          <a:xfrm rot="6197586" flipV="1">
            <a:off x="193675" y="6451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Tree>
  </p:cSld>
  <p:clrMap bg1="dk1" tx1="lt1" bg2="dk2" tx2="lt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77" r:id="rId13"/>
  </p:sldLayoutIdLst>
  <p:txStyles>
    <p:titleStyle>
      <a:lvl1pPr algn="l" rtl="1" eaLnBrk="0" fontAlgn="base" hangingPunct="0">
        <a:spcBef>
          <a:spcPct val="0"/>
        </a:spcBef>
        <a:spcAft>
          <a:spcPct val="0"/>
        </a:spcAft>
        <a:defRPr sz="4000" kern="1200" spc="200">
          <a:solidFill>
            <a:schemeClr val="tx1"/>
          </a:solidFill>
          <a:latin typeface="+mj-lt"/>
          <a:ea typeface="+mj-ea"/>
          <a:cs typeface="+mj-cs"/>
        </a:defRPr>
      </a:lvl1pPr>
      <a:lvl2pPr algn="l" rtl="1" eaLnBrk="0" fontAlgn="base" hangingPunct="0">
        <a:spcBef>
          <a:spcPct val="0"/>
        </a:spcBef>
        <a:spcAft>
          <a:spcPct val="0"/>
        </a:spcAft>
        <a:defRPr sz="4000">
          <a:solidFill>
            <a:schemeClr val="tx1"/>
          </a:solidFill>
          <a:latin typeface="Century" pitchFamily="18" charset="0"/>
          <a:cs typeface="Times New Roman" pitchFamily="18" charset="0"/>
        </a:defRPr>
      </a:lvl2pPr>
      <a:lvl3pPr algn="l" rtl="1" eaLnBrk="0" fontAlgn="base" hangingPunct="0">
        <a:spcBef>
          <a:spcPct val="0"/>
        </a:spcBef>
        <a:spcAft>
          <a:spcPct val="0"/>
        </a:spcAft>
        <a:defRPr sz="4000">
          <a:solidFill>
            <a:schemeClr val="tx1"/>
          </a:solidFill>
          <a:latin typeface="Century" pitchFamily="18" charset="0"/>
          <a:cs typeface="Times New Roman" pitchFamily="18" charset="0"/>
        </a:defRPr>
      </a:lvl3pPr>
      <a:lvl4pPr algn="l" rtl="1" eaLnBrk="0" fontAlgn="base" hangingPunct="0">
        <a:spcBef>
          <a:spcPct val="0"/>
        </a:spcBef>
        <a:spcAft>
          <a:spcPct val="0"/>
        </a:spcAft>
        <a:defRPr sz="4000">
          <a:solidFill>
            <a:schemeClr val="tx1"/>
          </a:solidFill>
          <a:latin typeface="Century" pitchFamily="18" charset="0"/>
          <a:cs typeface="Times New Roman" pitchFamily="18" charset="0"/>
        </a:defRPr>
      </a:lvl4pPr>
      <a:lvl5pPr algn="l" rtl="1" eaLnBrk="0" fontAlgn="base" hangingPunct="0">
        <a:spcBef>
          <a:spcPct val="0"/>
        </a:spcBef>
        <a:spcAft>
          <a:spcPct val="0"/>
        </a:spcAft>
        <a:defRPr sz="4000">
          <a:solidFill>
            <a:schemeClr val="tx1"/>
          </a:solidFill>
          <a:latin typeface="Century" pitchFamily="18" charset="0"/>
          <a:cs typeface="Times New Roman" pitchFamily="18" charset="0"/>
        </a:defRPr>
      </a:lvl5pPr>
      <a:lvl6pPr marL="457200" algn="l" rtl="1" fontAlgn="base">
        <a:spcBef>
          <a:spcPct val="0"/>
        </a:spcBef>
        <a:spcAft>
          <a:spcPct val="0"/>
        </a:spcAft>
        <a:defRPr sz="4000">
          <a:solidFill>
            <a:schemeClr val="tx1"/>
          </a:solidFill>
          <a:latin typeface="Century" pitchFamily="18" charset="0"/>
          <a:cs typeface="Times New Roman" pitchFamily="18" charset="0"/>
        </a:defRPr>
      </a:lvl6pPr>
      <a:lvl7pPr marL="914400" algn="l" rtl="1" fontAlgn="base">
        <a:spcBef>
          <a:spcPct val="0"/>
        </a:spcBef>
        <a:spcAft>
          <a:spcPct val="0"/>
        </a:spcAft>
        <a:defRPr sz="4000">
          <a:solidFill>
            <a:schemeClr val="tx1"/>
          </a:solidFill>
          <a:latin typeface="Century" pitchFamily="18" charset="0"/>
          <a:cs typeface="Times New Roman" pitchFamily="18" charset="0"/>
        </a:defRPr>
      </a:lvl7pPr>
      <a:lvl8pPr marL="1371600" algn="l" rtl="1" fontAlgn="base">
        <a:spcBef>
          <a:spcPct val="0"/>
        </a:spcBef>
        <a:spcAft>
          <a:spcPct val="0"/>
        </a:spcAft>
        <a:defRPr sz="4000">
          <a:solidFill>
            <a:schemeClr val="tx1"/>
          </a:solidFill>
          <a:latin typeface="Century" pitchFamily="18" charset="0"/>
          <a:cs typeface="Times New Roman" pitchFamily="18" charset="0"/>
        </a:defRPr>
      </a:lvl8pPr>
      <a:lvl9pPr marL="1828800" algn="l" rtl="1" fontAlgn="base">
        <a:spcBef>
          <a:spcPct val="0"/>
        </a:spcBef>
        <a:spcAft>
          <a:spcPct val="0"/>
        </a:spcAft>
        <a:defRPr sz="4000">
          <a:solidFill>
            <a:schemeClr val="tx1"/>
          </a:solidFill>
          <a:latin typeface="Century" pitchFamily="18" charset="0"/>
          <a:cs typeface="Times New Roman" pitchFamily="18" charset="0"/>
        </a:defRPr>
      </a:lvl9pPr>
    </p:titleStyle>
    <p:bodyStyle>
      <a:lvl1pPr marL="228600" indent="-228600" algn="r" rtl="1" eaLnBrk="0" fontAlgn="base" hangingPunct="0">
        <a:spcBef>
          <a:spcPts val="1800"/>
        </a:spcBef>
        <a:spcAft>
          <a:spcPct val="0"/>
        </a:spcAft>
        <a:buFont typeface="Wingdings" pitchFamily="2" charset="2"/>
        <a:buChar char=""/>
        <a:defRPr sz="32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r" rtl="1" eaLnBrk="0" fontAlgn="base" hangingPunct="0">
        <a:spcBef>
          <a:spcPts val="1000"/>
        </a:spcBef>
        <a:spcAft>
          <a:spcPct val="0"/>
        </a:spcAft>
        <a:buFont typeface="Arial" pitchFamily="34" charset="0"/>
        <a:buChar char="•"/>
        <a:defRPr sz="2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r" rtl="1" eaLnBrk="0" fontAlgn="base" hangingPunct="0">
        <a:spcBef>
          <a:spcPts val="1000"/>
        </a:spcBef>
        <a:spcAft>
          <a:spcPct val="0"/>
        </a:spcAft>
        <a:buFont typeface="Wingdings" pitchFamily="2" charset="2"/>
        <a:buChar char=""/>
        <a:defRPr sz="24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r" rtl="1" eaLnBrk="0" fontAlgn="base" hangingPunct="0">
        <a:spcBef>
          <a:spcPts val="1000"/>
        </a:spcBef>
        <a:spcAft>
          <a:spcPct val="0"/>
        </a:spcAft>
        <a:buFont typeface="Arial" pitchFamily="34" charset="0"/>
        <a:buChar char="•"/>
        <a:defRPr sz="20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r" rtl="1" eaLnBrk="0" fontAlgn="base" hangingPunct="0">
        <a:spcBef>
          <a:spcPts val="1000"/>
        </a:spcBef>
        <a:spcAft>
          <a:spcPct val="0"/>
        </a:spcAft>
        <a:buFont typeface="Wingdings" pitchFamily="2" charset="2"/>
        <a:buChar char="l"/>
        <a:defRPr sz="20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1600200" indent="-228600" algn="r" defTabSz="914400" rtl="1" eaLnBrk="1" latinLnBrk="0" hangingPunct="1">
        <a:spcBef>
          <a:spcPts val="1000"/>
        </a:spcBef>
        <a:buFont typeface="Arial" pitchFamily="34" charset="0"/>
        <a:buChar char="•"/>
        <a:defRPr sz="1800" kern="1200">
          <a:solidFill>
            <a:schemeClr val="tx1"/>
          </a:solidFill>
          <a:latin typeface="+mn-lt"/>
          <a:ea typeface="+mn-ea"/>
          <a:cs typeface="+mn-cs"/>
        </a:defRPr>
      </a:lvl6pPr>
      <a:lvl7pPr marL="1828800" indent="-228600" algn="r" defTabSz="914400" rtl="1" eaLnBrk="1" latinLnBrk="0" hangingPunct="1">
        <a:spcBef>
          <a:spcPts val="1000"/>
        </a:spcBef>
        <a:buFont typeface="Wingdings" pitchFamily="2" charset="2"/>
        <a:buChar char=""/>
        <a:defRPr sz="1800" kern="1200">
          <a:solidFill>
            <a:schemeClr val="tx1"/>
          </a:solidFill>
          <a:latin typeface="+mn-lt"/>
          <a:ea typeface="+mn-ea"/>
          <a:cs typeface="+mn-cs"/>
        </a:defRPr>
      </a:lvl7pPr>
      <a:lvl8pPr marL="2057400" indent="-228600" algn="r" defTabSz="914400" rtl="1" eaLnBrk="1" latinLnBrk="0" hangingPunct="1">
        <a:spcBef>
          <a:spcPts val="1000"/>
        </a:spcBef>
        <a:buFont typeface="Arial" pitchFamily="34" charset="0"/>
        <a:buChar char="•"/>
        <a:defRPr sz="1800" kern="1200">
          <a:solidFill>
            <a:schemeClr val="tx1"/>
          </a:solidFill>
          <a:latin typeface="+mn-lt"/>
          <a:ea typeface="+mn-ea"/>
          <a:cs typeface="+mn-cs"/>
        </a:defRPr>
      </a:lvl8pPr>
      <a:lvl9pPr marL="2286000" indent="-228600" algn="r" defTabSz="914400" rtl="1" eaLnBrk="1" latinLnBrk="0" hangingPunct="1">
        <a:spcBef>
          <a:spcPts val="1000"/>
        </a:spcBef>
        <a:buFont typeface="Wingdings" pitchFamily="2" charset="2"/>
        <a:buChar char=""/>
        <a:defRPr sz="1800" kern="1200" baseline="0">
          <a:solidFill>
            <a:schemeClr val="tx1"/>
          </a:solidFill>
          <a:latin typeface="+mn-lt"/>
          <a:ea typeface="+mn-ea"/>
          <a:cs typeface="+mn-cs"/>
        </a:defRPr>
      </a:lvl9pPr>
    </p:bodyStyle>
    <p:otherStyle>
      <a:defPPr>
        <a:defRP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a:t>انقر لتحرير نمط العنوان الرئيسي</a:t>
            </a:r>
          </a:p>
        </p:txBody>
      </p:sp>
      <p:sp>
        <p:nvSpPr>
          <p:cNvPr id="2051"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spcBef>
                <a:spcPct val="0"/>
              </a:spcBef>
              <a:buFontTx/>
              <a:buNone/>
              <a:defRPr sz="1200" b="0" smtClean="0">
                <a:latin typeface="+mn-lt"/>
              </a:defRPr>
            </a:lvl1pPr>
          </a:lstStyle>
          <a:p>
            <a:pPr>
              <a:defRPr/>
            </a:pPr>
            <a:fld id="{AE1698A3-D329-47E9-8A79-10A4F4FEFB33}" type="datetimeFigureOut">
              <a:rPr lang="ar-SA"/>
              <a:pPr>
                <a:defRPr/>
              </a:pPr>
              <a:t>13/07/1444</a:t>
            </a:fld>
            <a:endParaRPr lang="ar-SA"/>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a:spcBef>
                <a:spcPct val="0"/>
              </a:spcBef>
              <a:buFontTx/>
              <a:buNone/>
              <a:defRPr sz="1200" b="0">
                <a:latin typeface="+mn-lt"/>
              </a:defRPr>
            </a:lvl1pPr>
          </a:lstStyle>
          <a:p>
            <a:pPr>
              <a:defRPr/>
            </a:pPr>
            <a:endParaRPr lang="ar-SA"/>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0">
              <a:spcBef>
                <a:spcPct val="0"/>
              </a:spcBef>
              <a:buFontTx/>
              <a:buNone/>
              <a:defRPr sz="1200" b="0" smtClean="0">
                <a:latin typeface="+mn-lt"/>
              </a:defRPr>
            </a:lvl1pPr>
          </a:lstStyle>
          <a:p>
            <a:pPr>
              <a:defRPr/>
            </a:pPr>
            <a:fld id="{FEAE1BDE-1AEF-4520-B5EB-D8F74ED0C2BD}"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Lst>
  <p:txStyles>
    <p:titleStyle>
      <a:lvl1pPr algn="l" rtl="1" fontAlgn="base">
        <a:spcBef>
          <a:spcPct val="0"/>
        </a:spcBef>
        <a:spcAft>
          <a:spcPct val="0"/>
        </a:spcAft>
        <a:defRPr sz="3600">
          <a:solidFill>
            <a:schemeClr val="tx2"/>
          </a:solidFill>
          <a:latin typeface="+mj-lt"/>
          <a:ea typeface="+mj-ea"/>
          <a:cs typeface="+mj-cs"/>
        </a:defRPr>
      </a:lvl1pPr>
      <a:lvl2pPr algn="l" rtl="1" fontAlgn="base">
        <a:spcBef>
          <a:spcPct val="0"/>
        </a:spcBef>
        <a:spcAft>
          <a:spcPct val="0"/>
        </a:spcAft>
        <a:defRPr sz="3600">
          <a:solidFill>
            <a:schemeClr val="tx2"/>
          </a:solidFill>
          <a:latin typeface="Century Gothic" pitchFamily="34" charset="0"/>
          <a:cs typeface="Arial" pitchFamily="34" charset="0"/>
        </a:defRPr>
      </a:lvl2pPr>
      <a:lvl3pPr algn="l" rtl="1" fontAlgn="base">
        <a:spcBef>
          <a:spcPct val="0"/>
        </a:spcBef>
        <a:spcAft>
          <a:spcPct val="0"/>
        </a:spcAft>
        <a:defRPr sz="3600">
          <a:solidFill>
            <a:schemeClr val="tx2"/>
          </a:solidFill>
          <a:latin typeface="Century Gothic" pitchFamily="34" charset="0"/>
          <a:cs typeface="Arial" pitchFamily="34" charset="0"/>
        </a:defRPr>
      </a:lvl3pPr>
      <a:lvl4pPr algn="l" rtl="1" fontAlgn="base">
        <a:spcBef>
          <a:spcPct val="0"/>
        </a:spcBef>
        <a:spcAft>
          <a:spcPct val="0"/>
        </a:spcAft>
        <a:defRPr sz="3600">
          <a:solidFill>
            <a:schemeClr val="tx2"/>
          </a:solidFill>
          <a:latin typeface="Century Gothic" pitchFamily="34" charset="0"/>
          <a:cs typeface="Arial" pitchFamily="34" charset="0"/>
        </a:defRPr>
      </a:lvl4pPr>
      <a:lvl5pPr algn="l" rtl="1" fontAlgn="base">
        <a:spcBef>
          <a:spcPct val="0"/>
        </a:spcBef>
        <a:spcAft>
          <a:spcPct val="0"/>
        </a:spcAft>
        <a:defRPr sz="3600">
          <a:solidFill>
            <a:schemeClr val="tx2"/>
          </a:solidFill>
          <a:latin typeface="Century Gothic" pitchFamily="34" charset="0"/>
          <a:cs typeface="Arial" pitchFamily="34" charset="0"/>
        </a:defRPr>
      </a:lvl5pPr>
      <a:lvl6pPr marL="457200" algn="l" rtl="1" eaLnBrk="1" fontAlgn="base" hangingPunct="1">
        <a:spcBef>
          <a:spcPct val="0"/>
        </a:spcBef>
        <a:spcAft>
          <a:spcPct val="0"/>
        </a:spcAft>
        <a:defRPr sz="3600">
          <a:solidFill>
            <a:schemeClr val="tx2"/>
          </a:solidFill>
          <a:latin typeface="Century Gothic" pitchFamily="34" charset="0"/>
          <a:cs typeface="Arial" pitchFamily="34" charset="0"/>
        </a:defRPr>
      </a:lvl6pPr>
      <a:lvl7pPr marL="914400" algn="l" rtl="1" eaLnBrk="1" fontAlgn="base" hangingPunct="1">
        <a:spcBef>
          <a:spcPct val="0"/>
        </a:spcBef>
        <a:spcAft>
          <a:spcPct val="0"/>
        </a:spcAft>
        <a:defRPr sz="3600">
          <a:solidFill>
            <a:schemeClr val="tx2"/>
          </a:solidFill>
          <a:latin typeface="Century Gothic" pitchFamily="34" charset="0"/>
          <a:cs typeface="Arial" pitchFamily="34" charset="0"/>
        </a:defRPr>
      </a:lvl7pPr>
      <a:lvl8pPr marL="1371600" algn="l" rtl="1" eaLnBrk="1" fontAlgn="base" hangingPunct="1">
        <a:spcBef>
          <a:spcPct val="0"/>
        </a:spcBef>
        <a:spcAft>
          <a:spcPct val="0"/>
        </a:spcAft>
        <a:defRPr sz="3600">
          <a:solidFill>
            <a:schemeClr val="tx2"/>
          </a:solidFill>
          <a:latin typeface="Century Gothic" pitchFamily="34" charset="0"/>
          <a:cs typeface="Arial" pitchFamily="34" charset="0"/>
        </a:defRPr>
      </a:lvl8pPr>
      <a:lvl9pPr marL="1828800" algn="l" rtl="1" eaLnBrk="1" fontAlgn="base" hangingPunct="1">
        <a:spcBef>
          <a:spcPct val="0"/>
        </a:spcBef>
        <a:spcAft>
          <a:spcPct val="0"/>
        </a:spcAft>
        <a:defRPr sz="3600">
          <a:solidFill>
            <a:schemeClr val="tx2"/>
          </a:solidFill>
          <a:latin typeface="Century Gothic" pitchFamily="34" charset="0"/>
          <a:cs typeface="Arial" pitchFamily="34" charset="0"/>
        </a:defRPr>
      </a:lvl9pPr>
    </p:titleStyle>
    <p:bodyStyle>
      <a:lvl1pPr marL="342900" indent="-342900" algn="r" rtl="1" fontAlgn="base">
        <a:spcBef>
          <a:spcPct val="20000"/>
        </a:spcBef>
        <a:spcAft>
          <a:spcPct val="0"/>
        </a:spcAft>
        <a:buChar char="•"/>
        <a:defRPr sz="2800">
          <a:solidFill>
            <a:schemeClr val="tx1"/>
          </a:solidFill>
          <a:latin typeface="+mn-lt"/>
          <a:ea typeface="+mn-ea"/>
          <a:cs typeface="+mn-cs"/>
        </a:defRPr>
      </a:lvl1pPr>
      <a:lvl2pPr marL="742950" indent="-285750" algn="r" rtl="1" fontAlgn="base">
        <a:spcBef>
          <a:spcPct val="20000"/>
        </a:spcBef>
        <a:spcAft>
          <a:spcPct val="0"/>
        </a:spcAft>
        <a:buChar char="–"/>
        <a:defRPr sz="2400">
          <a:solidFill>
            <a:schemeClr val="tx1"/>
          </a:solidFill>
          <a:latin typeface="+mn-lt"/>
          <a:cs typeface="+mn-cs"/>
        </a:defRPr>
      </a:lvl2pPr>
      <a:lvl3pPr marL="1143000" indent="-228600" algn="r" rtl="1" fontAlgn="base">
        <a:spcBef>
          <a:spcPct val="20000"/>
        </a:spcBef>
        <a:spcAft>
          <a:spcPct val="0"/>
        </a:spcAft>
        <a:buChar char="•"/>
        <a:defRPr sz="20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1600">
          <a:solidFill>
            <a:schemeClr val="tx1"/>
          </a:solidFill>
          <a:latin typeface="+mn-lt"/>
          <a:cs typeface="+mn-cs"/>
        </a:defRPr>
      </a:lvl5pPr>
      <a:lvl6pPr marL="2514600" indent="-228600" algn="r" rtl="1" eaLnBrk="1" fontAlgn="base" hangingPunct="1">
        <a:spcBef>
          <a:spcPct val="20000"/>
        </a:spcBef>
        <a:spcAft>
          <a:spcPct val="0"/>
        </a:spcAft>
        <a:buChar char="»"/>
        <a:defRPr sz="1600">
          <a:solidFill>
            <a:schemeClr val="tx1"/>
          </a:solidFill>
          <a:latin typeface="+mn-lt"/>
          <a:cs typeface="+mn-cs"/>
        </a:defRPr>
      </a:lvl6pPr>
      <a:lvl7pPr marL="2971800" indent="-228600" algn="r" rtl="1" eaLnBrk="1" fontAlgn="base" hangingPunct="1">
        <a:spcBef>
          <a:spcPct val="20000"/>
        </a:spcBef>
        <a:spcAft>
          <a:spcPct val="0"/>
        </a:spcAft>
        <a:buChar char="»"/>
        <a:defRPr sz="1600">
          <a:solidFill>
            <a:schemeClr val="tx1"/>
          </a:solidFill>
          <a:latin typeface="+mn-lt"/>
          <a:cs typeface="+mn-cs"/>
        </a:defRPr>
      </a:lvl7pPr>
      <a:lvl8pPr marL="3429000" indent="-228600" algn="r" rtl="1" eaLnBrk="1" fontAlgn="base" hangingPunct="1">
        <a:spcBef>
          <a:spcPct val="20000"/>
        </a:spcBef>
        <a:spcAft>
          <a:spcPct val="0"/>
        </a:spcAft>
        <a:buChar char="»"/>
        <a:defRPr sz="1600">
          <a:solidFill>
            <a:schemeClr val="tx1"/>
          </a:solidFill>
          <a:latin typeface="+mn-lt"/>
          <a:cs typeface="+mn-cs"/>
        </a:defRPr>
      </a:lvl8pPr>
      <a:lvl9pPr marL="3886200" indent="-228600" algn="r" rtl="1" eaLnBrk="1" fontAlgn="base" hangingPunct="1">
        <a:spcBef>
          <a:spcPct val="20000"/>
        </a:spcBef>
        <a:spcAft>
          <a:spcPct val="0"/>
        </a:spcAft>
        <a:buChar char="»"/>
        <a:defRPr sz="16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074" name="Text Placeholder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latinLnBrk="0" hangingPunct="1">
              <a:defRPr kumimoji="0" sz="1200" smtClean="0">
                <a:solidFill>
                  <a:schemeClr val="tx2"/>
                </a:solidFill>
              </a:defRPr>
            </a:lvl1pPr>
          </a:lstStyle>
          <a:p>
            <a:pPr>
              <a:defRPr/>
            </a:pPr>
            <a:fld id="{D089FC67-2A42-4A70-BC04-595E887F4F37}" type="datetimeFigureOut">
              <a:rPr lang="ar-SA"/>
              <a:pPr>
                <a:defRPr/>
              </a:pPr>
              <a:t>13/07/1444</a:t>
            </a:fld>
            <a:endParaRPr lang="ar-SA"/>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ar-SA"/>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latinLnBrk="0" hangingPunct="1">
              <a:defRPr kumimoji="0" sz="1600" baseline="0" smtClean="0">
                <a:solidFill>
                  <a:schemeClr val="tx2"/>
                </a:solidFill>
              </a:defRPr>
            </a:lvl1pPr>
          </a:lstStyle>
          <a:p>
            <a:pPr>
              <a:defRPr/>
            </a:pPr>
            <a:fld id="{75EDF649-8ED0-4005-A5D4-9D2B5AD382C0}" type="slidenum">
              <a:rPr lang="ar-SA"/>
              <a:pPr>
                <a:defRPr/>
              </a:pPr>
              <a:t>‹#›</a:t>
            </a:fld>
            <a:endParaRPr lang="ar-SA"/>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898" r:id="rId1"/>
    <p:sldLayoutId id="2147483878" r:id="rId2"/>
    <p:sldLayoutId id="2147483899" r:id="rId3"/>
    <p:sldLayoutId id="2147483879" r:id="rId4"/>
    <p:sldLayoutId id="2147483900" r:id="rId5"/>
    <p:sldLayoutId id="2147483880" r:id="rId6"/>
    <p:sldLayoutId id="2147483881" r:id="rId7"/>
    <p:sldLayoutId id="2147483901" r:id="rId8"/>
    <p:sldLayoutId id="2147483902" r:id="rId9"/>
    <p:sldLayoutId id="2147483882" r:id="rId10"/>
    <p:sldLayoutId id="2147483883" r:id="rId11"/>
  </p:sldLayoutIdLst>
  <p:txStyles>
    <p:titleStyle>
      <a:lvl1pPr algn="l" rtl="1"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fontAlgn="base">
        <a:spcBef>
          <a:spcPct val="0"/>
        </a:spcBef>
        <a:spcAft>
          <a:spcPct val="0"/>
        </a:spcAft>
        <a:defRPr sz="4200">
          <a:solidFill>
            <a:srgbClr val="F9F9F9"/>
          </a:solidFill>
          <a:latin typeface="Constantia" pitchFamily="18" charset="0"/>
          <a:cs typeface="Times New Roman" pitchFamily="18" charset="0"/>
        </a:defRPr>
      </a:lvl2pPr>
      <a:lvl3pPr algn="l" rtl="1" fontAlgn="base">
        <a:spcBef>
          <a:spcPct val="0"/>
        </a:spcBef>
        <a:spcAft>
          <a:spcPct val="0"/>
        </a:spcAft>
        <a:defRPr sz="4200">
          <a:solidFill>
            <a:srgbClr val="F9F9F9"/>
          </a:solidFill>
          <a:latin typeface="Constantia" pitchFamily="18" charset="0"/>
          <a:cs typeface="Times New Roman" pitchFamily="18" charset="0"/>
        </a:defRPr>
      </a:lvl3pPr>
      <a:lvl4pPr algn="l" rtl="1" fontAlgn="base">
        <a:spcBef>
          <a:spcPct val="0"/>
        </a:spcBef>
        <a:spcAft>
          <a:spcPct val="0"/>
        </a:spcAft>
        <a:defRPr sz="4200">
          <a:solidFill>
            <a:srgbClr val="F9F9F9"/>
          </a:solidFill>
          <a:latin typeface="Constantia" pitchFamily="18" charset="0"/>
          <a:cs typeface="Times New Roman" pitchFamily="18" charset="0"/>
        </a:defRPr>
      </a:lvl4pPr>
      <a:lvl5pPr algn="l" rtl="1" fontAlgn="base">
        <a:spcBef>
          <a:spcPct val="0"/>
        </a:spcBef>
        <a:spcAft>
          <a:spcPct val="0"/>
        </a:spcAft>
        <a:defRPr sz="4200">
          <a:solidFill>
            <a:srgbClr val="F9F9F9"/>
          </a:solidFill>
          <a:latin typeface="Constantia" pitchFamily="18" charset="0"/>
          <a:cs typeface="Times New Roman" pitchFamily="18" charset="0"/>
        </a:defRPr>
      </a:lvl5pPr>
      <a:lvl6pPr marL="457200" algn="l" rtl="1" fontAlgn="base">
        <a:spcBef>
          <a:spcPct val="0"/>
        </a:spcBef>
        <a:spcAft>
          <a:spcPct val="0"/>
        </a:spcAft>
        <a:defRPr sz="4200">
          <a:solidFill>
            <a:srgbClr val="F9F9F9"/>
          </a:solidFill>
          <a:latin typeface="Constantia" pitchFamily="18" charset="0"/>
          <a:cs typeface="Times New Roman" pitchFamily="18" charset="0"/>
        </a:defRPr>
      </a:lvl6pPr>
      <a:lvl7pPr marL="914400" algn="l" rtl="1" fontAlgn="base">
        <a:spcBef>
          <a:spcPct val="0"/>
        </a:spcBef>
        <a:spcAft>
          <a:spcPct val="0"/>
        </a:spcAft>
        <a:defRPr sz="4200">
          <a:solidFill>
            <a:srgbClr val="F9F9F9"/>
          </a:solidFill>
          <a:latin typeface="Constantia" pitchFamily="18" charset="0"/>
          <a:cs typeface="Times New Roman" pitchFamily="18" charset="0"/>
        </a:defRPr>
      </a:lvl7pPr>
      <a:lvl8pPr marL="1371600" algn="l" rtl="1" fontAlgn="base">
        <a:spcBef>
          <a:spcPct val="0"/>
        </a:spcBef>
        <a:spcAft>
          <a:spcPct val="0"/>
        </a:spcAft>
        <a:defRPr sz="4200">
          <a:solidFill>
            <a:srgbClr val="F9F9F9"/>
          </a:solidFill>
          <a:latin typeface="Constantia" pitchFamily="18" charset="0"/>
          <a:cs typeface="Times New Roman" pitchFamily="18" charset="0"/>
        </a:defRPr>
      </a:lvl8pPr>
      <a:lvl9pPr marL="1828800" algn="l" rtl="1" fontAlgn="base">
        <a:spcBef>
          <a:spcPct val="0"/>
        </a:spcBef>
        <a:spcAft>
          <a:spcPct val="0"/>
        </a:spcAft>
        <a:defRPr sz="4200">
          <a:solidFill>
            <a:srgbClr val="F9F9F9"/>
          </a:solidFill>
          <a:latin typeface="Constantia" pitchFamily="18" charset="0"/>
          <a:cs typeface="Times New Roman" pitchFamily="18" charset="0"/>
        </a:defRPr>
      </a:lvl9pPr>
    </p:titleStyle>
    <p:bodyStyle>
      <a:lvl1pPr marL="273050" indent="-273050" algn="r" rtl="1" fontAlgn="base">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r" rtl="1" fontAlgn="base">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r" rtl="1" fontAlgn="base">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r" rtl="1" fontAlgn="base">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r" rtl="1" fontAlgn="base">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txBox="1">
            <a:spLocks/>
          </p:cNvSpPr>
          <p:nvPr/>
        </p:nvSpPr>
        <p:spPr>
          <a:xfrm>
            <a:off x="0" y="1905000"/>
            <a:ext cx="7772400" cy="1393825"/>
          </a:xfrm>
          <a:prstGeom prst="rect">
            <a:avLst/>
          </a:prstGeom>
        </p:spPr>
        <p:txBody>
          <a:bodyPr anchor="ctr">
            <a:normAutofit/>
            <a:scene3d>
              <a:camera prst="orthographicFront"/>
              <a:lightRig rig="soft" dir="t"/>
            </a:scene3d>
            <a:sp3d prstMaterial="softEdge">
              <a:bevelT w="25400" h="25400"/>
            </a:sp3d>
          </a:bodyPr>
          <a:lstStyle/>
          <a:p>
            <a:pPr algn="l" fontAlgn="auto">
              <a:spcAft>
                <a:spcPts val="0"/>
              </a:spcAft>
              <a:defRPr/>
            </a:pPr>
            <a:endParaRPr lang="ar-SA" sz="4800" b="1" dirty="0">
              <a:solidFill>
                <a:srgbClr val="FFFF99"/>
              </a:solidFill>
              <a:effectLst>
                <a:outerShdw blurRad="31750" dist="25400" dir="5400000" algn="tl" rotWithShape="0">
                  <a:srgbClr val="000000">
                    <a:alpha val="25000"/>
                  </a:srgbClr>
                </a:outerShdw>
              </a:effectLst>
              <a:latin typeface="+mj-lt"/>
              <a:ea typeface="+mj-ea"/>
              <a:cs typeface="Simplified Arabic" pitchFamily="2" charset="-78"/>
            </a:endParaRPr>
          </a:p>
        </p:txBody>
      </p:sp>
      <p:sp>
        <p:nvSpPr>
          <p:cNvPr id="7" name="Title 1"/>
          <p:cNvSpPr>
            <a:spLocks noGrp="1"/>
          </p:cNvSpPr>
          <p:nvPr>
            <p:ph type="ctrTitle"/>
          </p:nvPr>
        </p:nvSpPr>
        <p:spPr>
          <a:xfrm>
            <a:off x="0" y="0"/>
            <a:ext cx="9144000" cy="5715000"/>
          </a:xfrm>
        </p:spPr>
        <p:txBody>
          <a:bodyPr>
            <a:noAutofit/>
          </a:bodyPr>
          <a:lstStyle/>
          <a:p>
            <a:pPr rtl="0">
              <a:defRPr/>
            </a:pPr>
            <a:br>
              <a:rPr lang="ar-SA" sz="4800" b="1" dirty="0">
                <a:solidFill>
                  <a:srgbClr val="FF0000"/>
                </a:solidFill>
              </a:rPr>
            </a:br>
            <a:r>
              <a:rPr lang="ar-SA" sz="4800" b="1" dirty="0">
                <a:solidFill>
                  <a:srgbClr val="FF0000"/>
                </a:solidFill>
              </a:rPr>
              <a:t>        </a:t>
            </a:r>
            <a:r>
              <a:rPr lang="ar-SA" sz="6000" b="1" dirty="0">
                <a:solidFill>
                  <a:srgbClr val="FFFF00"/>
                </a:solidFill>
              </a:rPr>
              <a:t>وظيفة الموارد البشرية </a:t>
            </a:r>
            <a:br>
              <a:rPr lang="ar-SA" sz="4800" b="1" dirty="0">
                <a:solidFill>
                  <a:srgbClr val="FF0000"/>
                </a:solidFill>
              </a:rPr>
            </a:br>
            <a:r>
              <a:rPr lang="en-US" sz="4800" b="1" dirty="0">
                <a:solidFill>
                  <a:schemeClr val="folHlink"/>
                </a:solidFill>
              </a:rPr>
              <a:t> </a:t>
            </a:r>
            <a:r>
              <a:rPr lang="en-US" sz="4800" b="1" dirty="0">
                <a:solidFill>
                  <a:srgbClr val="00B050"/>
                </a:solidFill>
              </a:rPr>
              <a:t>Human Resources Function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066800"/>
          </a:xfrm>
        </p:spPr>
        <p:txBody>
          <a:bodyPr/>
          <a:lstStyle/>
          <a:p>
            <a:pPr algn="r" eaLnBrk="1" fontAlgn="auto" hangingPunct="1">
              <a:spcAft>
                <a:spcPts val="0"/>
              </a:spcAft>
              <a:defRPr/>
            </a:pPr>
            <a:r>
              <a:rPr lang="ar-SA" sz="4400" b="1" dirty="0">
                <a:solidFill>
                  <a:srgbClr val="FF0000"/>
                </a:solidFill>
              </a:rPr>
              <a:t>تطور إدارة الموارد البشرية</a:t>
            </a:r>
            <a:endParaRPr lang="ar-SA" b="1" dirty="0">
              <a:solidFill>
                <a:schemeClr val="tx1">
                  <a:lumMod val="95000"/>
                </a:schemeClr>
              </a:solidFill>
            </a:endParaRPr>
          </a:p>
        </p:txBody>
      </p:sp>
      <p:sp>
        <p:nvSpPr>
          <p:cNvPr id="4" name="Rectangle 3"/>
          <p:cNvSpPr/>
          <p:nvPr/>
        </p:nvSpPr>
        <p:spPr>
          <a:xfrm>
            <a:off x="838200" y="1295400"/>
            <a:ext cx="8305800" cy="23622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a:defRPr/>
            </a:pPr>
            <a:r>
              <a:rPr lang="ar-SA" sz="2400" b="1" dirty="0">
                <a:solidFill>
                  <a:srgbClr val="FF0000"/>
                </a:solidFill>
              </a:rPr>
              <a:t>الثورة الصناعية</a:t>
            </a:r>
            <a:r>
              <a:rPr lang="ar-SA" sz="2400" b="1" dirty="0"/>
              <a:t> </a:t>
            </a:r>
            <a:r>
              <a:rPr lang="ar-SA" sz="2400" b="1" dirty="0">
                <a:solidFill>
                  <a:srgbClr val="FF0000"/>
                </a:solidFill>
              </a:rPr>
              <a:t>(</a:t>
            </a:r>
            <a:r>
              <a:rPr lang="en-US" sz="2400" b="1" dirty="0">
                <a:solidFill>
                  <a:srgbClr val="FF0000"/>
                </a:solidFill>
              </a:rPr>
              <a:t>The Industrial Revolution </a:t>
            </a:r>
            <a:r>
              <a:rPr lang="ar-SA" sz="2400" b="1" dirty="0">
                <a:solidFill>
                  <a:srgbClr val="FF0000"/>
                </a:solidFill>
              </a:rPr>
              <a:t>) </a:t>
            </a:r>
            <a:r>
              <a:rPr lang="ar-SA" sz="2400" b="1" dirty="0"/>
              <a:t>:</a:t>
            </a:r>
            <a:r>
              <a:rPr lang="en-US" sz="2400" b="1" dirty="0"/>
              <a:t>  </a:t>
            </a:r>
            <a:r>
              <a:rPr lang="ar-SA" sz="2400" b="1" dirty="0">
                <a:solidFill>
                  <a:srgbClr val="0000FF"/>
                </a:solidFill>
              </a:rPr>
              <a:t>إن أهم الخصائص التي ميزت هذه الفترة هو تطوير المكائن والآلات والمعدات وربط القوى العاملة بتلك المكائن وتحولهم من الأعمال المنزلية إلى التوجه للمصانع التي انتشرت بشكل واسع</a:t>
            </a:r>
            <a:r>
              <a:rPr lang="ar-SA" sz="2400" b="1" dirty="0"/>
              <a:t> . </a:t>
            </a:r>
            <a:endParaRPr lang="en-US" sz="2400" b="1" dirty="0"/>
          </a:p>
        </p:txBody>
      </p:sp>
      <p:sp>
        <p:nvSpPr>
          <p:cNvPr id="5" name="Rectangle 4"/>
          <p:cNvSpPr/>
          <p:nvPr/>
        </p:nvSpPr>
        <p:spPr>
          <a:xfrm>
            <a:off x="838200" y="3886200"/>
            <a:ext cx="8153400" cy="22860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2"/>
              <a:defRPr/>
            </a:pPr>
            <a:r>
              <a:rPr lang="ar-SA" sz="2400" b="1" dirty="0">
                <a:solidFill>
                  <a:srgbClr val="FF0000"/>
                </a:solidFill>
              </a:rPr>
              <a:t>المساومة الجماعية ونمو النقابات : نتيجة لتجمع العمال بأعداد كبيرة في المصانع ظهرت النقابات التي تمثلهم وتدافع عن حقوقهم وتساوم إدارات الشركات والمصانع لتحسين أوضاعهم الوظيفية والمالية بما طوّر صيغة العقود التي يعمل بموجبها العمال  في تلك المصانع . </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heckerboard(across)">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762000"/>
            <a:ext cx="8305800" cy="20574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3"/>
              <a:defRPr/>
            </a:pPr>
            <a:r>
              <a:rPr lang="ar-SA" sz="2400" b="1" dirty="0">
                <a:solidFill>
                  <a:srgbClr val="FF0000"/>
                </a:solidFill>
              </a:rPr>
              <a:t>حركة الإدارة العلمية (</a:t>
            </a:r>
            <a:r>
              <a:rPr lang="en-US" sz="2400" b="1" dirty="0">
                <a:solidFill>
                  <a:srgbClr val="FF0000"/>
                </a:solidFill>
              </a:rPr>
              <a:t>Scientific Management Movement</a:t>
            </a:r>
            <a:r>
              <a:rPr lang="ar-SA" sz="2400" b="1" dirty="0">
                <a:solidFill>
                  <a:srgbClr val="FF0000"/>
                </a:solidFill>
              </a:rPr>
              <a:t>) : إن المصطلحات الهامة التي أفرزتها هذه الحركة مثل دراسة الوقت والحركة .</a:t>
            </a:r>
          </a:p>
        </p:txBody>
      </p:sp>
      <p:sp>
        <p:nvSpPr>
          <p:cNvPr id="5" name="Rectangle 4"/>
          <p:cNvSpPr/>
          <p:nvPr/>
        </p:nvSpPr>
        <p:spPr>
          <a:xfrm>
            <a:off x="990600" y="3276600"/>
            <a:ext cx="8153400" cy="28956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4"/>
              <a:defRPr/>
            </a:pPr>
            <a:r>
              <a:rPr lang="ar-SA" sz="2400" b="1" dirty="0">
                <a:solidFill>
                  <a:srgbClr val="FF0000"/>
                </a:solidFill>
              </a:rPr>
              <a:t>القوانين والتشريعات الحكومية</a:t>
            </a:r>
            <a:r>
              <a:rPr lang="ar-SA" sz="2400" b="1" dirty="0"/>
              <a:t> : </a:t>
            </a:r>
            <a:r>
              <a:rPr lang="ar-SA" sz="2400" b="1" dirty="0">
                <a:solidFill>
                  <a:srgbClr val="0000FF"/>
                </a:solidFill>
              </a:rPr>
              <a:t>إن ظهور وتتابع القوانين والتشريعات التي تنظم الأعمال والتي تبين حقوق العمل مثل ظهور نظام الجدارة في التقنين</a:t>
            </a:r>
            <a:r>
              <a:rPr lang="ar-SA" sz="2400" b="1" dirty="0"/>
              <a:t> (</a:t>
            </a:r>
            <a:r>
              <a:rPr lang="en-US" sz="2400" b="1" dirty="0">
                <a:solidFill>
                  <a:srgbClr val="FF0000"/>
                </a:solidFill>
              </a:rPr>
              <a:t>Merit System</a:t>
            </a:r>
            <a:r>
              <a:rPr lang="ar-SA" sz="2400" b="1" dirty="0"/>
              <a:t>) </a:t>
            </a:r>
            <a:r>
              <a:rPr lang="ar-SA" sz="2400" b="1" dirty="0">
                <a:solidFill>
                  <a:srgbClr val="0000FF"/>
                </a:solidFill>
              </a:rPr>
              <a:t>وإلغاء نظام الغنائم</a:t>
            </a:r>
            <a:r>
              <a:rPr lang="ar-SA" sz="2400" b="1" dirty="0"/>
              <a:t> </a:t>
            </a:r>
            <a:r>
              <a:rPr lang="ar-SA" sz="2400" b="1" dirty="0">
                <a:solidFill>
                  <a:srgbClr val="FF0000"/>
                </a:solidFill>
              </a:rPr>
              <a:t>(الأسلاب</a:t>
            </a:r>
            <a:r>
              <a:rPr lang="ar-SA" sz="2400" b="1" dirty="0"/>
              <a:t>) (</a:t>
            </a:r>
            <a:r>
              <a:rPr lang="en-US" sz="2400" b="1" dirty="0">
                <a:solidFill>
                  <a:srgbClr val="FF0000"/>
                </a:solidFill>
              </a:rPr>
              <a:t>Patronage System</a:t>
            </a:r>
            <a:r>
              <a:rPr lang="ar-SA" sz="2400" b="1" dirty="0"/>
              <a:t>) </a:t>
            </a:r>
            <a:r>
              <a:rPr lang="ar-SA" sz="2400" b="1" dirty="0">
                <a:solidFill>
                  <a:srgbClr val="0000FF"/>
                </a:solidFill>
              </a:rPr>
              <a:t>وظهور قانون تكافؤ الفرص أمام الجميع بغض النظر عن اللون أو العرق أو الدين</a:t>
            </a:r>
            <a:r>
              <a:rPr lang="ar-SA" sz="2400" b="1" dirty="0"/>
              <a:t> (</a:t>
            </a:r>
            <a:r>
              <a:rPr lang="ar-SA" sz="2400" b="1" dirty="0">
                <a:solidFill>
                  <a:srgbClr val="FF0000"/>
                </a:solidFill>
              </a:rPr>
              <a:t>القضاء أو الحد من التمييز ) (</a:t>
            </a:r>
            <a:r>
              <a:rPr lang="en-US" sz="2400" b="1" dirty="0">
                <a:solidFill>
                  <a:srgbClr val="FF0000"/>
                </a:solidFill>
              </a:rPr>
              <a:t> Equal Employment Opportunity </a:t>
            </a:r>
            <a:r>
              <a:rPr lang="ar-SA" sz="2400" b="1" dirty="0">
                <a:solidFill>
                  <a:srgbClr val="FF0000"/>
                </a:solidFill>
              </a:rPr>
              <a:t>)</a:t>
            </a:r>
            <a:r>
              <a:rPr lang="en-US" sz="2400" b="1" dirty="0">
                <a:solidFill>
                  <a:srgbClr val="FF0000"/>
                </a:solidFill>
              </a:rPr>
              <a:t> </a:t>
            </a:r>
            <a:r>
              <a:rPr lang="ar-SA" sz="2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heckerboard(across)">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295400"/>
            <a:ext cx="8077200" cy="23622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4"/>
              <a:defRPr/>
            </a:pPr>
            <a:r>
              <a:rPr lang="ar-SA" sz="2800" b="1" dirty="0">
                <a:solidFill>
                  <a:srgbClr val="FF0000"/>
                </a:solidFill>
              </a:rPr>
              <a:t>حركة العلاقات الإنسانية</a:t>
            </a:r>
            <a:r>
              <a:rPr lang="ar-SA" sz="2800" b="1" dirty="0"/>
              <a:t> (</a:t>
            </a:r>
            <a:r>
              <a:rPr lang="en-US" sz="2800" b="1" dirty="0">
                <a:solidFill>
                  <a:srgbClr val="FF0000"/>
                </a:solidFill>
              </a:rPr>
              <a:t>Human Relation Movement</a:t>
            </a:r>
            <a:r>
              <a:rPr lang="ar-SA" sz="2800" b="1" dirty="0">
                <a:solidFill>
                  <a:srgbClr val="FF0000"/>
                </a:solidFill>
              </a:rPr>
              <a:t>) : إن دراسات هورثون  التي أجريت في مصانع </a:t>
            </a:r>
            <a:r>
              <a:rPr lang="en-US" sz="2800" b="1" dirty="0">
                <a:solidFill>
                  <a:srgbClr val="FF0000"/>
                </a:solidFill>
              </a:rPr>
              <a:t>Western Electric</a:t>
            </a:r>
            <a:r>
              <a:rPr lang="ar-SA" sz="2800" b="1" dirty="0">
                <a:solidFill>
                  <a:srgbClr val="FF0000"/>
                </a:solidFill>
              </a:rPr>
              <a:t> </a:t>
            </a:r>
            <a:r>
              <a:rPr lang="ar-SA" sz="2800" b="1" dirty="0">
                <a:solidFill>
                  <a:srgbClr val="0000FF"/>
                </a:solidFill>
              </a:rPr>
              <a:t>أظهرت  مفاهيم جديدة مثل روح الفريق والتعاون , وقد تغيرت النظرة إلى العامل من النظرة إليه كآله إلى كونه إنسان له مشاعر ولديه قدرات</a:t>
            </a:r>
            <a:r>
              <a:rPr lang="ar-SA" sz="2800" b="1" dirty="0"/>
              <a:t> .</a:t>
            </a:r>
            <a:endParaRPr lang="en-US" sz="2800" b="1" dirty="0"/>
          </a:p>
        </p:txBody>
      </p:sp>
      <p:sp>
        <p:nvSpPr>
          <p:cNvPr id="5" name="Rectangle 4"/>
          <p:cNvSpPr/>
          <p:nvPr/>
        </p:nvSpPr>
        <p:spPr>
          <a:xfrm>
            <a:off x="1143000" y="4038600"/>
            <a:ext cx="7772400" cy="25908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defRPr/>
            </a:pPr>
            <a:r>
              <a:rPr lang="ar-SA" sz="2400" b="1" dirty="0">
                <a:solidFill>
                  <a:srgbClr val="FF0000"/>
                </a:solidFill>
              </a:rPr>
              <a:t>5- العلوم السلوكية</a:t>
            </a:r>
            <a:r>
              <a:rPr lang="ar-SA" sz="2400" b="1" dirty="0"/>
              <a:t> (</a:t>
            </a:r>
            <a:r>
              <a:rPr lang="en-US" sz="2400" b="1" dirty="0">
                <a:solidFill>
                  <a:srgbClr val="FF0000"/>
                </a:solidFill>
              </a:rPr>
              <a:t>The Behavioral Sciences</a:t>
            </a:r>
            <a:r>
              <a:rPr lang="ar-SA" sz="2400" b="1" dirty="0"/>
              <a:t>) : </a:t>
            </a:r>
            <a:r>
              <a:rPr lang="ar-SA" sz="2400" b="1" dirty="0">
                <a:solidFill>
                  <a:srgbClr val="0000FF"/>
                </a:solidFill>
              </a:rPr>
              <a:t>إدارة الموارد البشرية كون محورها الإنسان قد نهلت من علوم مختلفة وهذا يتوافق مع علاقة الإدارة بالعلوم الأخرى فقد نهلت من</a:t>
            </a:r>
            <a:r>
              <a:rPr lang="ar-SA" sz="2400" b="1" dirty="0"/>
              <a:t> :</a:t>
            </a:r>
            <a:r>
              <a:rPr lang="ar-SA" sz="2400" b="1" dirty="0">
                <a:solidFill>
                  <a:srgbClr val="0000FF"/>
                </a:solidFill>
              </a:rPr>
              <a:t>علم النفس </a:t>
            </a:r>
            <a:r>
              <a:rPr lang="ar-SA" sz="2400" b="1" dirty="0"/>
              <a:t>,</a:t>
            </a:r>
            <a:r>
              <a:rPr lang="ar-SA" sz="2400" b="1" dirty="0">
                <a:solidFill>
                  <a:srgbClr val="0000FF"/>
                </a:solidFill>
              </a:rPr>
              <a:t> علم النفس الصناعي </a:t>
            </a:r>
            <a:r>
              <a:rPr lang="ar-SA" sz="2400" b="1" dirty="0"/>
              <a:t>,</a:t>
            </a:r>
            <a:r>
              <a:rPr lang="ar-SA" sz="2400" b="1" dirty="0">
                <a:solidFill>
                  <a:srgbClr val="0000FF"/>
                </a:solidFill>
              </a:rPr>
              <a:t> علم النفس الاجتماعي </a:t>
            </a:r>
            <a:r>
              <a:rPr lang="ar-SA" sz="2400" b="1" dirty="0"/>
              <a:t>,</a:t>
            </a:r>
            <a:r>
              <a:rPr lang="ar-SA" sz="2400" b="1" dirty="0">
                <a:solidFill>
                  <a:srgbClr val="0000FF"/>
                </a:solidFill>
              </a:rPr>
              <a:t> علم الاجتماع </a:t>
            </a:r>
            <a:r>
              <a:rPr lang="ar-SA" sz="2400" b="1" dirty="0"/>
              <a:t>,</a:t>
            </a:r>
            <a:r>
              <a:rPr lang="ar-SA" sz="2400" b="1" dirty="0">
                <a:solidFill>
                  <a:srgbClr val="0000FF"/>
                </a:solidFill>
              </a:rPr>
              <a:t> نظرية المنظمة </a:t>
            </a:r>
            <a:r>
              <a:rPr lang="ar-SA" sz="2400" b="1" dirty="0"/>
              <a:t>,</a:t>
            </a:r>
            <a:r>
              <a:rPr lang="ar-SA" sz="2400" b="1" dirty="0">
                <a:solidFill>
                  <a:srgbClr val="0000FF"/>
                </a:solidFill>
              </a:rPr>
              <a:t> السلوك التنظيمي </a:t>
            </a:r>
            <a:r>
              <a:rPr lang="ar-SA" sz="2400" b="1" dirty="0"/>
              <a:t>...</a:t>
            </a:r>
            <a:r>
              <a:rPr lang="ar-SA" sz="2400" b="1" dirty="0">
                <a:solidFill>
                  <a:srgbClr val="0000FF"/>
                </a:solidFill>
              </a:rPr>
              <a:t> الخ</a:t>
            </a:r>
            <a:r>
              <a:rPr lang="ar-SA" sz="2400" b="1" dirty="0"/>
              <a:t> .</a:t>
            </a:r>
          </a:p>
          <a:p>
            <a:pPr marL="342900" indent="-342900">
              <a:defRPr/>
            </a:pPr>
            <a:endParaRPr lang="ar-SA" sz="2400" b="1" dirty="0"/>
          </a:p>
          <a:p>
            <a:pPr marL="342900" indent="-342900">
              <a:buFontTx/>
              <a:buAutoNum type="arabicPeriod" startAt="6"/>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heckerboard(across)">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OSUPP023"/>
          <p:cNvPicPr>
            <a:picLocks noChangeAspect="1" noChangeArrowheads="1"/>
          </p:cNvPicPr>
          <p:nvPr/>
        </p:nvPicPr>
        <p:blipFill>
          <a:blip r:embed="rId3"/>
          <a:srcRect/>
          <a:stretch>
            <a:fillRect/>
          </a:stretch>
        </p:blipFill>
        <p:spPr bwMode="auto">
          <a:xfrm rot="1789710">
            <a:off x="409575" y="5589588"/>
            <a:ext cx="1209675" cy="768350"/>
          </a:xfrm>
          <a:prstGeom prst="rect">
            <a:avLst/>
          </a:prstGeom>
          <a:noFill/>
          <a:ln w="9525">
            <a:noFill/>
            <a:miter lim="800000"/>
            <a:headEnd/>
            <a:tailEnd/>
          </a:ln>
        </p:spPr>
      </p:pic>
      <p:sp>
        <p:nvSpPr>
          <p:cNvPr id="35843" name="Text Box 3"/>
          <p:cNvSpPr txBox="1">
            <a:spLocks noChangeArrowheads="1"/>
          </p:cNvSpPr>
          <p:nvPr/>
        </p:nvSpPr>
        <p:spPr bwMode="auto">
          <a:xfrm>
            <a:off x="827088" y="549275"/>
            <a:ext cx="8137525" cy="1631950"/>
          </a:xfrm>
          <a:prstGeom prst="rect">
            <a:avLst/>
          </a:prstGeom>
          <a:noFill/>
          <a:ln w="9525" algn="ctr">
            <a:noFill/>
            <a:miter lim="800000"/>
            <a:headEnd/>
            <a:tailEnd/>
          </a:ln>
        </p:spPr>
        <p:txBody>
          <a:bodyPr>
            <a:spAutoFit/>
          </a:bodyPr>
          <a:lstStyle/>
          <a:p>
            <a:pPr marL="342900" indent="-342900"/>
            <a:r>
              <a:rPr lang="ar-SA"/>
              <a:t>     </a:t>
            </a:r>
            <a:r>
              <a:rPr lang="ar-SA" sz="2000" b="1"/>
              <a:t>إدارة الموارد البشرية كنظام :  هناك بعض الكتاب الذين يميلون إلى المدرسة النظمية ويعدون من اتباعها حيث يحللوا الظواهر المختلفة وفقا لمفهوم النظام فما هو النظام ؟ </a:t>
            </a:r>
          </a:p>
          <a:p>
            <a:pPr marL="342900" indent="-342900"/>
            <a:r>
              <a:rPr lang="ar-SA" sz="2000" b="1"/>
              <a:t>     النظام : هو كل متكامل من مجموعة عناصر مترابطة ومتفاعلة تشكل معا وحدة واحدة .ويتألف النظام من أنظمة فرعية , وإذا نظرنا إلى النظام من خلال مكوناته الرئيسية وكما هي في الشكل التالي :</a:t>
            </a:r>
            <a:endParaRPr lang="en-US" sz="2000" b="1"/>
          </a:p>
        </p:txBody>
      </p:sp>
      <p:sp>
        <p:nvSpPr>
          <p:cNvPr id="35844" name="Text Box 8"/>
          <p:cNvSpPr txBox="1">
            <a:spLocks noChangeArrowheads="1"/>
          </p:cNvSpPr>
          <p:nvPr/>
        </p:nvSpPr>
        <p:spPr bwMode="auto">
          <a:xfrm>
            <a:off x="5651500" y="2924175"/>
            <a:ext cx="1008063" cy="366713"/>
          </a:xfrm>
          <a:prstGeom prst="rect">
            <a:avLst/>
          </a:prstGeom>
          <a:noFill/>
          <a:ln w="9525" algn="ctr">
            <a:noFill/>
            <a:miter lim="800000"/>
            <a:headEnd/>
            <a:tailEnd/>
          </a:ln>
        </p:spPr>
        <p:txBody>
          <a:bodyPr>
            <a:spAutoFit/>
          </a:bodyPr>
          <a:lstStyle/>
          <a:p>
            <a:pPr marL="342900" indent="-342900"/>
            <a:r>
              <a:rPr lang="ar-SA" b="1">
                <a:solidFill>
                  <a:srgbClr val="FF0000"/>
                </a:solidFill>
              </a:rPr>
              <a:t>مدخلات</a:t>
            </a:r>
            <a:endParaRPr lang="en-US" b="1">
              <a:solidFill>
                <a:srgbClr val="FF0000"/>
              </a:solidFill>
            </a:endParaRPr>
          </a:p>
        </p:txBody>
      </p:sp>
      <p:sp>
        <p:nvSpPr>
          <p:cNvPr id="35845" name="Text Box 9"/>
          <p:cNvSpPr txBox="1">
            <a:spLocks noChangeArrowheads="1"/>
          </p:cNvSpPr>
          <p:nvPr/>
        </p:nvSpPr>
        <p:spPr bwMode="auto">
          <a:xfrm>
            <a:off x="1835150" y="2924175"/>
            <a:ext cx="1081088" cy="366713"/>
          </a:xfrm>
          <a:prstGeom prst="rect">
            <a:avLst/>
          </a:prstGeom>
          <a:noFill/>
          <a:ln w="9525" algn="ctr">
            <a:noFill/>
            <a:miter lim="800000"/>
            <a:headEnd/>
            <a:tailEnd/>
          </a:ln>
        </p:spPr>
        <p:txBody>
          <a:bodyPr>
            <a:spAutoFit/>
          </a:bodyPr>
          <a:lstStyle/>
          <a:p>
            <a:pPr marL="342900" indent="-342900"/>
            <a:r>
              <a:rPr lang="ar-SA" b="1">
                <a:solidFill>
                  <a:srgbClr val="0307B5"/>
                </a:solidFill>
              </a:rPr>
              <a:t>مخرجات</a:t>
            </a:r>
            <a:endParaRPr lang="en-US" b="1">
              <a:solidFill>
                <a:srgbClr val="0307B5"/>
              </a:solidFill>
            </a:endParaRPr>
          </a:p>
        </p:txBody>
      </p:sp>
      <p:sp>
        <p:nvSpPr>
          <p:cNvPr id="35846" name="Text Box 10"/>
          <p:cNvSpPr txBox="1">
            <a:spLocks noChangeArrowheads="1"/>
          </p:cNvSpPr>
          <p:nvPr/>
        </p:nvSpPr>
        <p:spPr bwMode="auto">
          <a:xfrm>
            <a:off x="2700338" y="2852738"/>
            <a:ext cx="2087562" cy="366712"/>
          </a:xfrm>
          <a:prstGeom prst="rect">
            <a:avLst/>
          </a:prstGeom>
          <a:noFill/>
          <a:ln w="9525" algn="ctr">
            <a:noFill/>
            <a:miter lim="800000"/>
            <a:headEnd/>
            <a:tailEnd/>
          </a:ln>
        </p:spPr>
        <p:txBody>
          <a:bodyPr>
            <a:spAutoFit/>
          </a:bodyPr>
          <a:lstStyle/>
          <a:p>
            <a:pPr marL="342900" indent="-342900"/>
            <a:r>
              <a:rPr lang="ar-SA" b="1">
                <a:solidFill>
                  <a:schemeClr val="folHlink"/>
                </a:solidFill>
              </a:rPr>
              <a:t>عمليات</a:t>
            </a:r>
            <a:endParaRPr lang="en-US" b="1">
              <a:solidFill>
                <a:schemeClr val="folHlink"/>
              </a:solidFill>
            </a:endParaRPr>
          </a:p>
        </p:txBody>
      </p:sp>
      <p:sp>
        <p:nvSpPr>
          <p:cNvPr id="35847" name="Line 11"/>
          <p:cNvSpPr>
            <a:spLocks noChangeShapeType="1"/>
          </p:cNvSpPr>
          <p:nvPr/>
        </p:nvSpPr>
        <p:spPr bwMode="auto">
          <a:xfrm rot="5400000">
            <a:off x="5326063" y="2673350"/>
            <a:ext cx="1587" cy="792163"/>
          </a:xfrm>
          <a:prstGeom prst="line">
            <a:avLst/>
          </a:prstGeom>
          <a:noFill/>
          <a:ln w="6350">
            <a:solidFill>
              <a:schemeClr val="tx1"/>
            </a:solidFill>
            <a:round/>
            <a:headEnd/>
            <a:tailEnd type="triangle" w="sm" len="lg"/>
          </a:ln>
        </p:spPr>
        <p:txBody>
          <a:bodyPr>
            <a:spAutoFit/>
          </a:bodyPr>
          <a:lstStyle/>
          <a:p>
            <a:endParaRPr lang="ar-IQ"/>
          </a:p>
        </p:txBody>
      </p:sp>
      <p:sp>
        <p:nvSpPr>
          <p:cNvPr id="35848" name="Line 13"/>
          <p:cNvSpPr>
            <a:spLocks noChangeShapeType="1"/>
          </p:cNvSpPr>
          <p:nvPr/>
        </p:nvSpPr>
        <p:spPr bwMode="auto">
          <a:xfrm flipH="1">
            <a:off x="2555875" y="3932238"/>
            <a:ext cx="3816350" cy="1587"/>
          </a:xfrm>
          <a:prstGeom prst="line">
            <a:avLst/>
          </a:prstGeom>
          <a:noFill/>
          <a:ln w="9525">
            <a:solidFill>
              <a:schemeClr val="tx1"/>
            </a:solidFill>
            <a:round/>
            <a:headEnd/>
            <a:tailEnd/>
          </a:ln>
        </p:spPr>
        <p:txBody>
          <a:bodyPr>
            <a:spAutoFit/>
          </a:bodyPr>
          <a:lstStyle/>
          <a:p>
            <a:endParaRPr lang="ar-IQ"/>
          </a:p>
        </p:txBody>
      </p:sp>
      <p:sp>
        <p:nvSpPr>
          <p:cNvPr id="35849" name="Line 14"/>
          <p:cNvSpPr>
            <a:spLocks noChangeShapeType="1"/>
          </p:cNvSpPr>
          <p:nvPr/>
        </p:nvSpPr>
        <p:spPr bwMode="auto">
          <a:xfrm rot="5400000">
            <a:off x="3454400" y="2673351"/>
            <a:ext cx="1587" cy="792162"/>
          </a:xfrm>
          <a:prstGeom prst="line">
            <a:avLst/>
          </a:prstGeom>
          <a:noFill/>
          <a:ln w="6350">
            <a:solidFill>
              <a:schemeClr val="tx1"/>
            </a:solidFill>
            <a:round/>
            <a:headEnd/>
            <a:tailEnd type="triangle" w="sm" len="lg"/>
          </a:ln>
        </p:spPr>
        <p:txBody>
          <a:bodyPr>
            <a:spAutoFit/>
          </a:bodyPr>
          <a:lstStyle/>
          <a:p>
            <a:endParaRPr lang="ar-IQ"/>
          </a:p>
        </p:txBody>
      </p:sp>
      <p:sp>
        <p:nvSpPr>
          <p:cNvPr id="35850" name="Line 16"/>
          <p:cNvSpPr>
            <a:spLocks noChangeShapeType="1"/>
          </p:cNvSpPr>
          <p:nvPr/>
        </p:nvSpPr>
        <p:spPr bwMode="auto">
          <a:xfrm flipV="1">
            <a:off x="6372225" y="3355975"/>
            <a:ext cx="1588" cy="576263"/>
          </a:xfrm>
          <a:prstGeom prst="line">
            <a:avLst/>
          </a:prstGeom>
          <a:noFill/>
          <a:ln w="9525">
            <a:solidFill>
              <a:schemeClr val="tx1"/>
            </a:solidFill>
            <a:round/>
            <a:headEnd/>
            <a:tailEnd type="triangle" w="med" len="med"/>
          </a:ln>
        </p:spPr>
        <p:txBody>
          <a:bodyPr>
            <a:spAutoFit/>
          </a:bodyPr>
          <a:lstStyle/>
          <a:p>
            <a:endParaRPr lang="ar-IQ"/>
          </a:p>
        </p:txBody>
      </p:sp>
      <p:sp>
        <p:nvSpPr>
          <p:cNvPr id="35851" name="Line 17"/>
          <p:cNvSpPr>
            <a:spLocks noChangeShapeType="1"/>
          </p:cNvSpPr>
          <p:nvPr/>
        </p:nvSpPr>
        <p:spPr bwMode="auto">
          <a:xfrm flipV="1">
            <a:off x="4427538" y="3355975"/>
            <a:ext cx="1587" cy="576263"/>
          </a:xfrm>
          <a:prstGeom prst="line">
            <a:avLst/>
          </a:prstGeom>
          <a:noFill/>
          <a:ln w="9525">
            <a:solidFill>
              <a:schemeClr val="tx1"/>
            </a:solidFill>
            <a:round/>
            <a:headEnd/>
            <a:tailEnd type="triangle" w="med" len="med"/>
          </a:ln>
        </p:spPr>
        <p:txBody>
          <a:bodyPr>
            <a:spAutoFit/>
          </a:bodyPr>
          <a:lstStyle/>
          <a:p>
            <a:endParaRPr lang="ar-IQ"/>
          </a:p>
        </p:txBody>
      </p:sp>
      <p:sp>
        <p:nvSpPr>
          <p:cNvPr id="35852" name="Line 18"/>
          <p:cNvSpPr>
            <a:spLocks noChangeShapeType="1"/>
          </p:cNvSpPr>
          <p:nvPr/>
        </p:nvSpPr>
        <p:spPr bwMode="auto">
          <a:xfrm flipV="1">
            <a:off x="2555875" y="3355975"/>
            <a:ext cx="1588" cy="576263"/>
          </a:xfrm>
          <a:prstGeom prst="line">
            <a:avLst/>
          </a:prstGeom>
          <a:noFill/>
          <a:ln w="9525">
            <a:solidFill>
              <a:schemeClr val="tx1"/>
            </a:solidFill>
            <a:round/>
            <a:headEnd/>
            <a:tailEnd type="triangle" w="med" len="med"/>
          </a:ln>
        </p:spPr>
        <p:txBody>
          <a:bodyPr>
            <a:spAutoFit/>
          </a:bodyPr>
          <a:lstStyle/>
          <a:p>
            <a:endParaRPr lang="ar-IQ"/>
          </a:p>
        </p:txBody>
      </p:sp>
      <p:sp>
        <p:nvSpPr>
          <p:cNvPr id="35853" name="Text Box 19"/>
          <p:cNvSpPr txBox="1">
            <a:spLocks noChangeArrowheads="1"/>
          </p:cNvSpPr>
          <p:nvPr/>
        </p:nvSpPr>
        <p:spPr bwMode="auto">
          <a:xfrm>
            <a:off x="4213225" y="2557463"/>
            <a:ext cx="2519363" cy="366712"/>
          </a:xfrm>
          <a:prstGeom prst="rect">
            <a:avLst/>
          </a:prstGeom>
          <a:noFill/>
          <a:ln w="9525" algn="ctr">
            <a:noFill/>
            <a:miter lim="800000"/>
            <a:headEnd/>
            <a:tailEnd/>
          </a:ln>
        </p:spPr>
        <p:txBody>
          <a:bodyPr>
            <a:spAutoFit/>
          </a:bodyPr>
          <a:lstStyle/>
          <a:p>
            <a:pPr marL="342900" indent="-342900"/>
            <a:r>
              <a:rPr lang="en-US" b="1">
                <a:solidFill>
                  <a:srgbClr val="FF0000"/>
                </a:solidFill>
              </a:rPr>
              <a:t>In Puts</a:t>
            </a:r>
          </a:p>
        </p:txBody>
      </p:sp>
      <p:sp>
        <p:nvSpPr>
          <p:cNvPr id="35854" name="Text Box 20"/>
          <p:cNvSpPr txBox="1">
            <a:spLocks noChangeArrowheads="1"/>
          </p:cNvSpPr>
          <p:nvPr/>
        </p:nvSpPr>
        <p:spPr bwMode="auto">
          <a:xfrm>
            <a:off x="1835150" y="2565400"/>
            <a:ext cx="1295400" cy="366713"/>
          </a:xfrm>
          <a:prstGeom prst="rect">
            <a:avLst/>
          </a:prstGeom>
          <a:noFill/>
          <a:ln w="9525" algn="ctr">
            <a:noFill/>
            <a:miter lim="800000"/>
            <a:headEnd/>
            <a:tailEnd/>
          </a:ln>
        </p:spPr>
        <p:txBody>
          <a:bodyPr>
            <a:spAutoFit/>
          </a:bodyPr>
          <a:lstStyle/>
          <a:p>
            <a:pPr marL="342900" indent="-342900"/>
            <a:r>
              <a:rPr lang="en-US" b="1">
                <a:solidFill>
                  <a:srgbClr val="0307B5"/>
                </a:solidFill>
              </a:rPr>
              <a:t>Out Puts</a:t>
            </a:r>
          </a:p>
        </p:txBody>
      </p:sp>
      <p:sp>
        <p:nvSpPr>
          <p:cNvPr id="35855" name="Text Box 21"/>
          <p:cNvSpPr txBox="1">
            <a:spLocks noChangeArrowheads="1"/>
          </p:cNvSpPr>
          <p:nvPr/>
        </p:nvSpPr>
        <p:spPr bwMode="auto">
          <a:xfrm>
            <a:off x="3494088" y="2557463"/>
            <a:ext cx="1582737" cy="366712"/>
          </a:xfrm>
          <a:prstGeom prst="rect">
            <a:avLst/>
          </a:prstGeom>
          <a:noFill/>
          <a:ln w="9525" algn="ctr">
            <a:noFill/>
            <a:miter lim="800000"/>
            <a:headEnd/>
            <a:tailEnd/>
          </a:ln>
        </p:spPr>
        <p:txBody>
          <a:bodyPr>
            <a:spAutoFit/>
          </a:bodyPr>
          <a:lstStyle/>
          <a:p>
            <a:pPr marL="342900" indent="-342900"/>
            <a:r>
              <a:rPr lang="en-US" b="1">
                <a:solidFill>
                  <a:schemeClr val="folHlink"/>
                </a:solidFill>
              </a:rPr>
              <a:t>Processes</a:t>
            </a:r>
          </a:p>
        </p:txBody>
      </p:sp>
      <p:sp>
        <p:nvSpPr>
          <p:cNvPr id="35856" name="Rectangle 22"/>
          <p:cNvSpPr>
            <a:spLocks noChangeArrowheads="1"/>
          </p:cNvSpPr>
          <p:nvPr/>
        </p:nvSpPr>
        <p:spPr bwMode="auto">
          <a:xfrm>
            <a:off x="5724525" y="2849563"/>
            <a:ext cx="1079500" cy="508000"/>
          </a:xfrm>
          <a:prstGeom prst="rect">
            <a:avLst/>
          </a:prstGeom>
          <a:noFill/>
          <a:ln w="9525" algn="ctr">
            <a:solidFill>
              <a:schemeClr val="tx1"/>
            </a:solidFill>
            <a:miter lim="800000"/>
            <a:headEnd/>
            <a:tailEnd/>
          </a:ln>
        </p:spPr>
        <p:txBody>
          <a:bodyPr anchor="ctr">
            <a:spAutoFit/>
          </a:bodyPr>
          <a:lstStyle/>
          <a:p>
            <a:endParaRPr lang="ar-IQ"/>
          </a:p>
        </p:txBody>
      </p:sp>
      <p:sp>
        <p:nvSpPr>
          <p:cNvPr id="35857" name="Text Box 24"/>
          <p:cNvSpPr txBox="1">
            <a:spLocks noChangeArrowheads="1"/>
          </p:cNvSpPr>
          <p:nvPr/>
        </p:nvSpPr>
        <p:spPr bwMode="auto">
          <a:xfrm>
            <a:off x="2771775" y="4111625"/>
            <a:ext cx="3241675" cy="396875"/>
          </a:xfrm>
          <a:prstGeom prst="rect">
            <a:avLst/>
          </a:prstGeom>
          <a:noFill/>
          <a:ln w="9525" algn="ctr">
            <a:noFill/>
            <a:miter lim="800000"/>
            <a:headEnd/>
            <a:tailEnd/>
          </a:ln>
        </p:spPr>
        <p:txBody>
          <a:bodyPr>
            <a:spAutoFit/>
          </a:bodyPr>
          <a:lstStyle/>
          <a:p>
            <a:pPr marL="342900" indent="-342900"/>
            <a:r>
              <a:rPr lang="ar-SA" sz="2000" b="1">
                <a:solidFill>
                  <a:srgbClr val="FF0000"/>
                </a:solidFill>
              </a:rPr>
              <a:t>التغذية العكسية </a:t>
            </a:r>
            <a:r>
              <a:rPr lang="ar-SA" sz="2000" b="1">
                <a:solidFill>
                  <a:schemeClr val="tx2"/>
                </a:solidFill>
              </a:rPr>
              <a:t>(</a:t>
            </a:r>
            <a:r>
              <a:rPr lang="en-US" sz="2000" b="1">
                <a:solidFill>
                  <a:schemeClr val="tx2"/>
                </a:solidFill>
              </a:rPr>
              <a:t> </a:t>
            </a:r>
            <a:r>
              <a:rPr lang="en-US" sz="2000" b="1">
                <a:solidFill>
                  <a:schemeClr val="folHlink"/>
                </a:solidFill>
              </a:rPr>
              <a:t>Feed Back </a:t>
            </a:r>
            <a:r>
              <a:rPr lang="ar-SA" sz="2000" b="1">
                <a:solidFill>
                  <a:schemeClr val="tx2"/>
                </a:solidFill>
              </a:rPr>
              <a:t>)</a:t>
            </a:r>
            <a:endParaRPr lang="en-US" sz="2000" b="1">
              <a:solidFill>
                <a:schemeClr val="tx2"/>
              </a:solidFill>
            </a:endParaRPr>
          </a:p>
        </p:txBody>
      </p:sp>
      <p:sp>
        <p:nvSpPr>
          <p:cNvPr id="35858" name="Rectangle 25"/>
          <p:cNvSpPr>
            <a:spLocks noChangeArrowheads="1"/>
          </p:cNvSpPr>
          <p:nvPr/>
        </p:nvSpPr>
        <p:spPr bwMode="auto">
          <a:xfrm>
            <a:off x="3851275" y="2852738"/>
            <a:ext cx="1079500" cy="508000"/>
          </a:xfrm>
          <a:prstGeom prst="rect">
            <a:avLst/>
          </a:prstGeom>
          <a:noFill/>
          <a:ln w="9525" algn="ctr">
            <a:solidFill>
              <a:schemeClr val="tx1"/>
            </a:solidFill>
            <a:miter lim="800000"/>
            <a:headEnd/>
            <a:tailEnd/>
          </a:ln>
        </p:spPr>
        <p:txBody>
          <a:bodyPr anchor="ctr">
            <a:spAutoFit/>
          </a:bodyPr>
          <a:lstStyle/>
          <a:p>
            <a:endParaRPr lang="ar-IQ"/>
          </a:p>
        </p:txBody>
      </p:sp>
      <p:sp>
        <p:nvSpPr>
          <p:cNvPr id="35859" name="Rectangle 26"/>
          <p:cNvSpPr>
            <a:spLocks noChangeArrowheads="1"/>
          </p:cNvSpPr>
          <p:nvPr/>
        </p:nvSpPr>
        <p:spPr bwMode="auto">
          <a:xfrm>
            <a:off x="1979613" y="2852738"/>
            <a:ext cx="1079500" cy="508000"/>
          </a:xfrm>
          <a:prstGeom prst="rect">
            <a:avLst/>
          </a:prstGeom>
          <a:noFill/>
          <a:ln w="9525" algn="ctr">
            <a:solidFill>
              <a:schemeClr val="tx1"/>
            </a:solidFill>
            <a:miter lim="800000"/>
            <a:headEnd/>
            <a:tailEnd/>
          </a:ln>
        </p:spPr>
        <p:txBody>
          <a:bodyPr anchor="ctr">
            <a:spAutoFit/>
          </a:bodyPr>
          <a:lstStyle/>
          <a:p>
            <a:endParaRPr lang="ar-IQ"/>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OSUPP023"/>
          <p:cNvPicPr>
            <a:picLocks noChangeAspect="1" noChangeArrowheads="1"/>
          </p:cNvPicPr>
          <p:nvPr/>
        </p:nvPicPr>
        <p:blipFill>
          <a:blip r:embed="rId3"/>
          <a:srcRect/>
          <a:stretch>
            <a:fillRect/>
          </a:stretch>
        </p:blipFill>
        <p:spPr bwMode="auto">
          <a:xfrm rot="1789710">
            <a:off x="409575" y="5589588"/>
            <a:ext cx="1209675" cy="768350"/>
          </a:xfrm>
          <a:prstGeom prst="rect">
            <a:avLst/>
          </a:prstGeom>
          <a:noFill/>
          <a:ln w="9525">
            <a:noFill/>
            <a:miter lim="800000"/>
            <a:headEnd/>
            <a:tailEnd/>
          </a:ln>
        </p:spPr>
      </p:pic>
      <p:sp>
        <p:nvSpPr>
          <p:cNvPr id="36867" name="Text Box 3"/>
          <p:cNvSpPr txBox="1">
            <a:spLocks noChangeArrowheads="1"/>
          </p:cNvSpPr>
          <p:nvPr/>
        </p:nvSpPr>
        <p:spPr bwMode="auto">
          <a:xfrm>
            <a:off x="3275013" y="620713"/>
            <a:ext cx="5329237" cy="366712"/>
          </a:xfrm>
          <a:prstGeom prst="rect">
            <a:avLst/>
          </a:prstGeom>
          <a:noFill/>
          <a:ln w="9525" algn="ctr">
            <a:noFill/>
            <a:miter lim="800000"/>
            <a:headEnd/>
            <a:tailEnd/>
          </a:ln>
        </p:spPr>
        <p:txBody>
          <a:bodyPr>
            <a:spAutoFit/>
          </a:bodyPr>
          <a:lstStyle/>
          <a:p>
            <a:pPr marL="342900" indent="-342900"/>
            <a:r>
              <a:rPr lang="en-US" b="1">
                <a:solidFill>
                  <a:srgbClr val="0000FF"/>
                </a:solidFill>
              </a:rPr>
              <a:t> </a:t>
            </a:r>
            <a:r>
              <a:rPr lang="ar-SA" b="1">
                <a:solidFill>
                  <a:srgbClr val="0000FF"/>
                </a:solidFill>
              </a:rPr>
              <a:t>وقد ذكر أحد الكتاب المكونات أعلاه بشكل مفصل كما يلي</a:t>
            </a:r>
            <a:r>
              <a:rPr lang="ar-SA" b="1"/>
              <a:t> : </a:t>
            </a:r>
            <a:endParaRPr lang="en-US" b="1"/>
          </a:p>
        </p:txBody>
      </p:sp>
      <p:sp>
        <p:nvSpPr>
          <p:cNvPr id="36868" name="Rectangle 4"/>
          <p:cNvSpPr>
            <a:spLocks noChangeArrowheads="1"/>
          </p:cNvSpPr>
          <p:nvPr/>
        </p:nvSpPr>
        <p:spPr bwMode="auto">
          <a:xfrm>
            <a:off x="5076825" y="1347788"/>
            <a:ext cx="1727200" cy="3455987"/>
          </a:xfrm>
          <a:prstGeom prst="rect">
            <a:avLst/>
          </a:prstGeom>
          <a:noFill/>
          <a:ln w="9525" algn="ctr">
            <a:solidFill>
              <a:schemeClr val="tx1"/>
            </a:solidFill>
            <a:miter lim="800000"/>
            <a:headEnd/>
            <a:tailEnd/>
          </a:ln>
        </p:spPr>
        <p:txBody>
          <a:bodyPr anchor="ctr">
            <a:spAutoFit/>
          </a:bodyPr>
          <a:lstStyle/>
          <a:p>
            <a:endParaRPr lang="ar-IQ"/>
          </a:p>
        </p:txBody>
      </p:sp>
      <p:sp>
        <p:nvSpPr>
          <p:cNvPr id="36869" name="Text Box 11"/>
          <p:cNvSpPr txBox="1">
            <a:spLocks noChangeArrowheads="1"/>
          </p:cNvSpPr>
          <p:nvPr/>
        </p:nvSpPr>
        <p:spPr bwMode="auto">
          <a:xfrm>
            <a:off x="5148263" y="915988"/>
            <a:ext cx="1296987" cy="366712"/>
          </a:xfrm>
          <a:prstGeom prst="rect">
            <a:avLst/>
          </a:prstGeom>
          <a:noFill/>
          <a:ln w="9525" algn="ctr">
            <a:noFill/>
            <a:miter lim="800000"/>
            <a:headEnd/>
            <a:tailEnd/>
          </a:ln>
        </p:spPr>
        <p:txBody>
          <a:bodyPr>
            <a:spAutoFit/>
          </a:bodyPr>
          <a:lstStyle/>
          <a:p>
            <a:pPr marL="342900" indent="-342900"/>
            <a:r>
              <a:rPr lang="ar-SA" b="1">
                <a:solidFill>
                  <a:srgbClr val="FF0000"/>
                </a:solidFill>
              </a:rPr>
              <a:t>المدخلات</a:t>
            </a:r>
            <a:endParaRPr lang="en-US" b="1">
              <a:solidFill>
                <a:srgbClr val="FF0000"/>
              </a:solidFill>
            </a:endParaRPr>
          </a:p>
        </p:txBody>
      </p:sp>
      <p:sp>
        <p:nvSpPr>
          <p:cNvPr id="36870" name="Text Box 12"/>
          <p:cNvSpPr txBox="1">
            <a:spLocks noChangeArrowheads="1"/>
          </p:cNvSpPr>
          <p:nvPr/>
        </p:nvSpPr>
        <p:spPr bwMode="auto">
          <a:xfrm>
            <a:off x="3059113" y="908050"/>
            <a:ext cx="1296987" cy="366713"/>
          </a:xfrm>
          <a:prstGeom prst="rect">
            <a:avLst/>
          </a:prstGeom>
          <a:noFill/>
          <a:ln w="9525" algn="ctr">
            <a:noFill/>
            <a:miter lim="800000"/>
            <a:headEnd/>
            <a:tailEnd/>
          </a:ln>
        </p:spPr>
        <p:txBody>
          <a:bodyPr>
            <a:spAutoFit/>
          </a:bodyPr>
          <a:lstStyle/>
          <a:p>
            <a:pPr marL="342900" indent="-342900"/>
            <a:r>
              <a:rPr lang="ar-SA" b="1">
                <a:solidFill>
                  <a:schemeClr val="folHlink"/>
                </a:solidFill>
              </a:rPr>
              <a:t>العمليات</a:t>
            </a:r>
            <a:endParaRPr lang="en-US" b="1">
              <a:solidFill>
                <a:schemeClr val="folHlink"/>
              </a:solidFill>
            </a:endParaRPr>
          </a:p>
        </p:txBody>
      </p:sp>
      <p:sp>
        <p:nvSpPr>
          <p:cNvPr id="36871" name="Text Box 13"/>
          <p:cNvSpPr txBox="1">
            <a:spLocks noChangeArrowheads="1"/>
          </p:cNvSpPr>
          <p:nvPr/>
        </p:nvSpPr>
        <p:spPr bwMode="auto">
          <a:xfrm>
            <a:off x="1042988" y="915988"/>
            <a:ext cx="1296987" cy="366712"/>
          </a:xfrm>
          <a:prstGeom prst="rect">
            <a:avLst/>
          </a:prstGeom>
          <a:noFill/>
          <a:ln w="9525" algn="ctr">
            <a:noFill/>
            <a:miter lim="800000"/>
            <a:headEnd/>
            <a:tailEnd/>
          </a:ln>
        </p:spPr>
        <p:txBody>
          <a:bodyPr>
            <a:spAutoFit/>
          </a:bodyPr>
          <a:lstStyle/>
          <a:p>
            <a:pPr marL="342900" indent="-342900"/>
            <a:r>
              <a:rPr lang="ar-SA" b="1">
                <a:solidFill>
                  <a:srgbClr val="0000FF"/>
                </a:solidFill>
              </a:rPr>
              <a:t>المخرجات</a:t>
            </a:r>
            <a:endParaRPr lang="en-US" b="1">
              <a:solidFill>
                <a:srgbClr val="0000FF"/>
              </a:solidFill>
            </a:endParaRPr>
          </a:p>
        </p:txBody>
      </p:sp>
      <p:sp>
        <p:nvSpPr>
          <p:cNvPr id="36872" name="Text Box 14"/>
          <p:cNvSpPr txBox="1">
            <a:spLocks noChangeArrowheads="1"/>
          </p:cNvSpPr>
          <p:nvPr/>
        </p:nvSpPr>
        <p:spPr bwMode="auto">
          <a:xfrm>
            <a:off x="5076825" y="1450975"/>
            <a:ext cx="1655763" cy="2862263"/>
          </a:xfrm>
          <a:prstGeom prst="rect">
            <a:avLst/>
          </a:prstGeom>
          <a:noFill/>
          <a:ln w="9525" algn="ctr">
            <a:noFill/>
            <a:miter lim="800000"/>
            <a:headEnd/>
            <a:tailEnd/>
          </a:ln>
        </p:spPr>
        <p:txBody>
          <a:bodyPr>
            <a:spAutoFit/>
          </a:bodyPr>
          <a:lstStyle/>
          <a:p>
            <a:pPr marL="342900" indent="-342900"/>
            <a:r>
              <a:rPr lang="ar-SA" b="1">
                <a:solidFill>
                  <a:srgbClr val="FF0000"/>
                </a:solidFill>
              </a:rPr>
              <a:t>الرسالة والفلسفة السائدة </a:t>
            </a:r>
            <a:r>
              <a:rPr lang="ar-SA" b="1"/>
              <a:t>.</a:t>
            </a:r>
          </a:p>
          <a:p>
            <a:pPr marL="342900" indent="-342900"/>
            <a:r>
              <a:rPr lang="ar-SA" b="1">
                <a:solidFill>
                  <a:srgbClr val="FF0000"/>
                </a:solidFill>
              </a:rPr>
              <a:t>     الأهداف</a:t>
            </a:r>
          </a:p>
          <a:p>
            <a:pPr marL="342900" indent="-342900"/>
            <a:r>
              <a:rPr lang="ar-SA" b="1">
                <a:solidFill>
                  <a:srgbClr val="FF0000"/>
                </a:solidFill>
              </a:rPr>
              <a:t>    السياسات والتشريعات</a:t>
            </a:r>
            <a:r>
              <a:rPr lang="ar-SA" b="1"/>
              <a:t>.</a:t>
            </a:r>
          </a:p>
          <a:p>
            <a:pPr marL="342900" indent="-342900"/>
            <a:r>
              <a:rPr lang="ar-SA" b="1">
                <a:solidFill>
                  <a:srgbClr val="FF0000"/>
                </a:solidFill>
              </a:rPr>
              <a:t>القوى البشرية</a:t>
            </a:r>
            <a:r>
              <a:rPr lang="ar-SA" b="1"/>
              <a:t>.</a:t>
            </a:r>
          </a:p>
          <a:p>
            <a:pPr marL="342900" indent="-342900"/>
            <a:r>
              <a:rPr lang="ar-SA" b="1">
                <a:solidFill>
                  <a:srgbClr val="FF0000"/>
                </a:solidFill>
              </a:rPr>
              <a:t>موارد غير بشرية </a:t>
            </a:r>
            <a:r>
              <a:rPr lang="ar-SA" b="1"/>
              <a:t>.</a:t>
            </a:r>
          </a:p>
          <a:p>
            <a:pPr marL="342900" indent="-342900"/>
            <a:r>
              <a:rPr lang="ar-SA" b="1">
                <a:solidFill>
                  <a:srgbClr val="FF0000"/>
                </a:solidFill>
              </a:rPr>
              <a:t>طرق وأساليب العمل</a:t>
            </a:r>
            <a:r>
              <a:rPr lang="ar-SA" b="1"/>
              <a:t> .</a:t>
            </a:r>
          </a:p>
          <a:p>
            <a:pPr marL="342900" indent="-342900"/>
            <a:endParaRPr lang="en-US"/>
          </a:p>
        </p:txBody>
      </p:sp>
      <p:sp>
        <p:nvSpPr>
          <p:cNvPr id="36873" name="Rectangle 15"/>
          <p:cNvSpPr>
            <a:spLocks noChangeArrowheads="1"/>
          </p:cNvSpPr>
          <p:nvPr/>
        </p:nvSpPr>
        <p:spPr bwMode="auto">
          <a:xfrm>
            <a:off x="1189038" y="1347788"/>
            <a:ext cx="1727200" cy="3887787"/>
          </a:xfrm>
          <a:prstGeom prst="rect">
            <a:avLst/>
          </a:prstGeom>
          <a:noFill/>
          <a:ln w="9525" algn="ctr">
            <a:solidFill>
              <a:schemeClr val="tx1"/>
            </a:solidFill>
            <a:miter lim="800000"/>
            <a:headEnd/>
            <a:tailEnd/>
          </a:ln>
        </p:spPr>
        <p:txBody>
          <a:bodyPr anchor="ctr">
            <a:spAutoFit/>
          </a:bodyPr>
          <a:lstStyle/>
          <a:p>
            <a:endParaRPr lang="ar-IQ"/>
          </a:p>
        </p:txBody>
      </p:sp>
      <p:sp>
        <p:nvSpPr>
          <p:cNvPr id="36874" name="Rectangle 16"/>
          <p:cNvSpPr>
            <a:spLocks noChangeArrowheads="1"/>
          </p:cNvSpPr>
          <p:nvPr/>
        </p:nvSpPr>
        <p:spPr bwMode="auto">
          <a:xfrm>
            <a:off x="3128963" y="1347788"/>
            <a:ext cx="1727200" cy="4751387"/>
          </a:xfrm>
          <a:prstGeom prst="rect">
            <a:avLst/>
          </a:prstGeom>
          <a:noFill/>
          <a:ln w="9525" algn="ctr">
            <a:solidFill>
              <a:schemeClr val="tx1"/>
            </a:solidFill>
            <a:miter lim="800000"/>
            <a:headEnd/>
            <a:tailEnd/>
          </a:ln>
        </p:spPr>
        <p:txBody>
          <a:bodyPr anchor="ctr">
            <a:spAutoFit/>
          </a:bodyPr>
          <a:lstStyle/>
          <a:p>
            <a:endParaRPr lang="ar-IQ"/>
          </a:p>
        </p:txBody>
      </p:sp>
      <p:sp>
        <p:nvSpPr>
          <p:cNvPr id="36875" name="Text Box 18"/>
          <p:cNvSpPr txBox="1">
            <a:spLocks noChangeArrowheads="1"/>
          </p:cNvSpPr>
          <p:nvPr/>
        </p:nvSpPr>
        <p:spPr bwMode="auto">
          <a:xfrm>
            <a:off x="3128963" y="1443038"/>
            <a:ext cx="1657350" cy="369887"/>
          </a:xfrm>
          <a:prstGeom prst="rect">
            <a:avLst/>
          </a:prstGeom>
          <a:noFill/>
          <a:ln w="9525" algn="ctr">
            <a:noFill/>
            <a:miter lim="800000"/>
            <a:headEnd/>
            <a:tailEnd/>
          </a:ln>
        </p:spPr>
        <p:txBody>
          <a:bodyPr>
            <a:spAutoFit/>
          </a:bodyPr>
          <a:lstStyle/>
          <a:p>
            <a:pPr marL="342900" indent="-342900"/>
            <a:r>
              <a:rPr lang="ar-SA" b="1">
                <a:solidFill>
                  <a:schemeClr val="folHlink"/>
                </a:solidFill>
              </a:rPr>
              <a:t>تحليل الوظائف</a:t>
            </a:r>
            <a:r>
              <a:rPr lang="ar-SA" b="1"/>
              <a:t> </a:t>
            </a:r>
            <a:r>
              <a:rPr lang="ar-SA"/>
              <a:t>.</a:t>
            </a:r>
            <a:endParaRPr lang="en-US"/>
          </a:p>
        </p:txBody>
      </p:sp>
      <p:sp>
        <p:nvSpPr>
          <p:cNvPr id="36876" name="Text Box 19"/>
          <p:cNvSpPr txBox="1">
            <a:spLocks noChangeArrowheads="1"/>
          </p:cNvSpPr>
          <p:nvPr/>
        </p:nvSpPr>
        <p:spPr bwMode="auto">
          <a:xfrm>
            <a:off x="3201988" y="1706563"/>
            <a:ext cx="1584325" cy="646112"/>
          </a:xfrm>
          <a:prstGeom prst="rect">
            <a:avLst/>
          </a:prstGeom>
          <a:noFill/>
          <a:ln w="9525" algn="ctr">
            <a:noFill/>
            <a:miter lim="800000"/>
            <a:headEnd/>
            <a:tailEnd/>
          </a:ln>
        </p:spPr>
        <p:txBody>
          <a:bodyPr>
            <a:spAutoFit/>
          </a:bodyPr>
          <a:lstStyle/>
          <a:p>
            <a:pPr marL="342900" indent="-342900"/>
            <a:r>
              <a:rPr lang="ar-SA" b="1">
                <a:solidFill>
                  <a:schemeClr val="folHlink"/>
                </a:solidFill>
              </a:rPr>
              <a:t>تخطيط القوى البشرية</a:t>
            </a:r>
            <a:r>
              <a:rPr lang="ar-SA" b="1"/>
              <a:t> .</a:t>
            </a:r>
            <a:endParaRPr lang="en-US" b="1"/>
          </a:p>
        </p:txBody>
      </p:sp>
      <p:sp>
        <p:nvSpPr>
          <p:cNvPr id="36877" name="Text Box 20"/>
          <p:cNvSpPr txBox="1">
            <a:spLocks noChangeArrowheads="1"/>
          </p:cNvSpPr>
          <p:nvPr/>
        </p:nvSpPr>
        <p:spPr bwMode="auto">
          <a:xfrm>
            <a:off x="3201988" y="2139950"/>
            <a:ext cx="1584325" cy="923925"/>
          </a:xfrm>
          <a:prstGeom prst="rect">
            <a:avLst/>
          </a:prstGeom>
          <a:noFill/>
          <a:ln w="9525" algn="ctr">
            <a:noFill/>
            <a:miter lim="800000"/>
            <a:headEnd/>
            <a:tailEnd/>
          </a:ln>
        </p:spPr>
        <p:txBody>
          <a:bodyPr>
            <a:spAutoFit/>
          </a:bodyPr>
          <a:lstStyle/>
          <a:p>
            <a:pPr marL="342900" indent="-342900"/>
            <a:r>
              <a:rPr lang="ar-SA" b="1">
                <a:solidFill>
                  <a:schemeClr val="folHlink"/>
                </a:solidFill>
              </a:rPr>
              <a:t>تزويد التنظيم بالقوى البشرية</a:t>
            </a:r>
            <a:endParaRPr lang="en-US"/>
          </a:p>
        </p:txBody>
      </p:sp>
      <p:sp>
        <p:nvSpPr>
          <p:cNvPr id="36878" name="Text Box 21"/>
          <p:cNvSpPr txBox="1">
            <a:spLocks noChangeArrowheads="1"/>
          </p:cNvSpPr>
          <p:nvPr/>
        </p:nvSpPr>
        <p:spPr bwMode="auto">
          <a:xfrm>
            <a:off x="3201988" y="3200400"/>
            <a:ext cx="1584325" cy="923925"/>
          </a:xfrm>
          <a:prstGeom prst="rect">
            <a:avLst/>
          </a:prstGeom>
          <a:noFill/>
          <a:ln w="9525" algn="ctr">
            <a:noFill/>
            <a:miter lim="800000"/>
            <a:headEnd/>
            <a:tailEnd/>
          </a:ln>
        </p:spPr>
        <p:txBody>
          <a:bodyPr>
            <a:spAutoFit/>
          </a:bodyPr>
          <a:lstStyle/>
          <a:p>
            <a:pPr marL="342900" indent="-342900"/>
            <a:r>
              <a:rPr lang="ar-SA" b="1">
                <a:solidFill>
                  <a:schemeClr val="folHlink"/>
                </a:solidFill>
              </a:rPr>
              <a:t>تقييم </a:t>
            </a:r>
            <a:r>
              <a:rPr lang="ar-SA" b="1" i="1">
                <a:solidFill>
                  <a:schemeClr val="folHlink"/>
                </a:solidFill>
              </a:rPr>
              <a:t>الأداء </a:t>
            </a:r>
            <a:r>
              <a:rPr lang="ar-SA" i="1"/>
              <a:t>.</a:t>
            </a:r>
          </a:p>
          <a:p>
            <a:pPr marL="342900" indent="-342900"/>
            <a:r>
              <a:rPr lang="ar-SA" b="1">
                <a:solidFill>
                  <a:schemeClr val="folHlink"/>
                </a:solidFill>
              </a:rPr>
              <a:t>التدريب والتنمية </a:t>
            </a:r>
            <a:r>
              <a:rPr lang="ar-SA" b="1"/>
              <a:t>.</a:t>
            </a:r>
          </a:p>
          <a:p>
            <a:pPr marL="342900" indent="-342900"/>
            <a:r>
              <a:rPr lang="ar-SA" b="1">
                <a:solidFill>
                  <a:schemeClr val="folHlink"/>
                </a:solidFill>
              </a:rPr>
              <a:t>الرواتب والأجور</a:t>
            </a:r>
            <a:endParaRPr lang="en-US" b="1"/>
          </a:p>
        </p:txBody>
      </p:sp>
      <p:sp>
        <p:nvSpPr>
          <p:cNvPr id="36879" name="Text Box 24"/>
          <p:cNvSpPr txBox="1">
            <a:spLocks noChangeArrowheads="1"/>
          </p:cNvSpPr>
          <p:nvPr/>
        </p:nvSpPr>
        <p:spPr bwMode="auto">
          <a:xfrm>
            <a:off x="3057525" y="4191000"/>
            <a:ext cx="1801813" cy="923925"/>
          </a:xfrm>
          <a:prstGeom prst="rect">
            <a:avLst/>
          </a:prstGeom>
          <a:noFill/>
          <a:ln w="9525" algn="ctr">
            <a:noFill/>
            <a:miter lim="800000"/>
            <a:headEnd/>
            <a:tailEnd/>
          </a:ln>
        </p:spPr>
        <p:txBody>
          <a:bodyPr>
            <a:spAutoFit/>
          </a:bodyPr>
          <a:lstStyle/>
          <a:p>
            <a:pPr marL="342900" indent="-342900"/>
            <a:r>
              <a:rPr lang="ar-SA" b="1">
                <a:solidFill>
                  <a:schemeClr val="folHlink"/>
                </a:solidFill>
              </a:rPr>
              <a:t>حفز العاملين ومعالجة أوضاعهم و مشكلاتهم </a:t>
            </a:r>
            <a:r>
              <a:rPr lang="ar-SA"/>
              <a:t>.</a:t>
            </a:r>
            <a:endParaRPr lang="en-US"/>
          </a:p>
        </p:txBody>
      </p:sp>
      <p:sp>
        <p:nvSpPr>
          <p:cNvPr id="36880" name="Text Box 25"/>
          <p:cNvSpPr txBox="1">
            <a:spLocks noChangeArrowheads="1"/>
          </p:cNvSpPr>
          <p:nvPr/>
        </p:nvSpPr>
        <p:spPr bwMode="auto">
          <a:xfrm>
            <a:off x="1189038" y="1490663"/>
            <a:ext cx="1657350" cy="646112"/>
          </a:xfrm>
          <a:prstGeom prst="rect">
            <a:avLst/>
          </a:prstGeom>
          <a:noFill/>
          <a:ln w="9525" algn="ctr">
            <a:noFill/>
            <a:miter lim="800000"/>
            <a:headEnd/>
            <a:tailEnd/>
          </a:ln>
        </p:spPr>
        <p:txBody>
          <a:bodyPr>
            <a:spAutoFit/>
          </a:bodyPr>
          <a:lstStyle/>
          <a:p>
            <a:pPr marL="342900" indent="-342900"/>
            <a:r>
              <a:rPr lang="ar-SA" b="1">
                <a:solidFill>
                  <a:srgbClr val="0000FF"/>
                </a:solidFill>
              </a:rPr>
              <a:t>سياسات وقرارات واستراتيجيات</a:t>
            </a:r>
            <a:endParaRPr lang="en-US" b="1"/>
          </a:p>
        </p:txBody>
      </p:sp>
      <p:sp>
        <p:nvSpPr>
          <p:cNvPr id="36881" name="Text Box 26"/>
          <p:cNvSpPr txBox="1">
            <a:spLocks noChangeArrowheads="1"/>
          </p:cNvSpPr>
          <p:nvPr/>
        </p:nvSpPr>
        <p:spPr bwMode="auto">
          <a:xfrm>
            <a:off x="1190625" y="2282825"/>
            <a:ext cx="1655763" cy="923925"/>
          </a:xfrm>
          <a:prstGeom prst="rect">
            <a:avLst/>
          </a:prstGeom>
          <a:noFill/>
          <a:ln w="9525" algn="ctr">
            <a:noFill/>
            <a:miter lim="800000"/>
            <a:headEnd/>
            <a:tailEnd/>
          </a:ln>
        </p:spPr>
        <p:txBody>
          <a:bodyPr>
            <a:spAutoFit/>
          </a:bodyPr>
          <a:lstStyle/>
          <a:p>
            <a:pPr marL="342900" indent="-342900"/>
            <a:r>
              <a:rPr lang="ar-SA" b="1">
                <a:solidFill>
                  <a:srgbClr val="0000FF"/>
                </a:solidFill>
              </a:rPr>
              <a:t>لأداء محسن للأفراد والجماعات الصغيرة</a:t>
            </a:r>
            <a:r>
              <a:rPr lang="ar-SA" b="1"/>
              <a:t> . </a:t>
            </a:r>
            <a:endParaRPr lang="en-US" b="1"/>
          </a:p>
        </p:txBody>
      </p:sp>
      <p:sp>
        <p:nvSpPr>
          <p:cNvPr id="36882" name="Text Box 27"/>
          <p:cNvSpPr txBox="1">
            <a:spLocks noChangeArrowheads="1"/>
          </p:cNvSpPr>
          <p:nvPr/>
        </p:nvSpPr>
        <p:spPr bwMode="auto">
          <a:xfrm>
            <a:off x="1219200" y="3363913"/>
            <a:ext cx="1627188" cy="1200150"/>
          </a:xfrm>
          <a:prstGeom prst="rect">
            <a:avLst/>
          </a:prstGeom>
          <a:noFill/>
          <a:ln w="9525" algn="ctr">
            <a:noFill/>
            <a:miter lim="800000"/>
            <a:headEnd/>
            <a:tailEnd/>
          </a:ln>
        </p:spPr>
        <p:txBody>
          <a:bodyPr>
            <a:spAutoFit/>
          </a:bodyPr>
          <a:lstStyle/>
          <a:p>
            <a:pPr marL="342900" indent="-342900"/>
            <a:r>
              <a:rPr lang="ar-SA" b="1">
                <a:solidFill>
                  <a:srgbClr val="0000FF"/>
                </a:solidFill>
              </a:rPr>
              <a:t>رضا الأفراد الوظيفي</a:t>
            </a:r>
            <a:r>
              <a:rPr lang="ar-SA" b="1"/>
              <a:t> .</a:t>
            </a:r>
          </a:p>
          <a:p>
            <a:pPr marL="342900" indent="-342900"/>
            <a:r>
              <a:rPr lang="ar-SA" b="1"/>
              <a:t> </a:t>
            </a:r>
            <a:r>
              <a:rPr lang="ar-SA" b="1">
                <a:solidFill>
                  <a:srgbClr val="0000FF"/>
                </a:solidFill>
              </a:rPr>
              <a:t>الإنتاجية التنظيمية</a:t>
            </a:r>
            <a:endParaRPr lang="ar-SA" b="1"/>
          </a:p>
          <a:p>
            <a:pPr marL="342900" indent="-342900"/>
            <a:r>
              <a:rPr lang="ar-SA" b="1">
                <a:solidFill>
                  <a:srgbClr val="0000FF"/>
                </a:solidFill>
              </a:rPr>
              <a:t>إنتاجية المجتمع</a:t>
            </a:r>
            <a:r>
              <a:rPr lang="ar-SA" b="1"/>
              <a:t> </a:t>
            </a:r>
            <a:r>
              <a:rPr lang="ar-SA"/>
              <a:t>.</a:t>
            </a:r>
            <a:endParaRPr lang="en-US"/>
          </a:p>
        </p:txBody>
      </p:sp>
      <p:sp>
        <p:nvSpPr>
          <p:cNvPr id="36883" name="Line 28"/>
          <p:cNvSpPr>
            <a:spLocks noChangeShapeType="1"/>
          </p:cNvSpPr>
          <p:nvPr/>
        </p:nvSpPr>
        <p:spPr bwMode="auto">
          <a:xfrm flipV="1">
            <a:off x="6372225" y="4797425"/>
            <a:ext cx="0" cy="1511300"/>
          </a:xfrm>
          <a:prstGeom prst="line">
            <a:avLst/>
          </a:prstGeom>
          <a:noFill/>
          <a:ln w="9525">
            <a:solidFill>
              <a:schemeClr val="tx1"/>
            </a:solidFill>
            <a:round/>
            <a:headEnd/>
            <a:tailEnd type="triangle" w="med" len="med"/>
          </a:ln>
        </p:spPr>
        <p:txBody>
          <a:bodyPr>
            <a:spAutoFit/>
          </a:bodyPr>
          <a:lstStyle/>
          <a:p>
            <a:endParaRPr lang="ar-IQ"/>
          </a:p>
        </p:txBody>
      </p:sp>
      <p:sp>
        <p:nvSpPr>
          <p:cNvPr id="36884" name="Line 29"/>
          <p:cNvSpPr>
            <a:spLocks noChangeShapeType="1"/>
          </p:cNvSpPr>
          <p:nvPr/>
        </p:nvSpPr>
        <p:spPr bwMode="auto">
          <a:xfrm>
            <a:off x="2051050" y="6308725"/>
            <a:ext cx="4321175" cy="0"/>
          </a:xfrm>
          <a:prstGeom prst="line">
            <a:avLst/>
          </a:prstGeom>
          <a:noFill/>
          <a:ln w="9525">
            <a:solidFill>
              <a:schemeClr val="tx1"/>
            </a:solidFill>
            <a:round/>
            <a:headEnd/>
            <a:tailEnd/>
          </a:ln>
        </p:spPr>
        <p:txBody>
          <a:bodyPr>
            <a:spAutoFit/>
          </a:bodyPr>
          <a:lstStyle/>
          <a:p>
            <a:endParaRPr lang="ar-IQ"/>
          </a:p>
        </p:txBody>
      </p:sp>
      <p:sp>
        <p:nvSpPr>
          <p:cNvPr id="36885" name="Line 30"/>
          <p:cNvSpPr>
            <a:spLocks noChangeShapeType="1"/>
          </p:cNvSpPr>
          <p:nvPr/>
        </p:nvSpPr>
        <p:spPr bwMode="auto">
          <a:xfrm flipV="1">
            <a:off x="4067175" y="6092825"/>
            <a:ext cx="0" cy="215900"/>
          </a:xfrm>
          <a:prstGeom prst="line">
            <a:avLst/>
          </a:prstGeom>
          <a:noFill/>
          <a:ln w="9525">
            <a:solidFill>
              <a:schemeClr val="tx1"/>
            </a:solidFill>
            <a:round/>
            <a:headEnd/>
            <a:tailEnd type="triangle" w="med" len="med"/>
          </a:ln>
        </p:spPr>
        <p:txBody>
          <a:bodyPr>
            <a:spAutoFit/>
          </a:bodyPr>
          <a:lstStyle/>
          <a:p>
            <a:endParaRPr lang="ar-IQ"/>
          </a:p>
        </p:txBody>
      </p:sp>
      <p:sp>
        <p:nvSpPr>
          <p:cNvPr id="36886" name="Line 31"/>
          <p:cNvSpPr>
            <a:spLocks noChangeShapeType="1"/>
          </p:cNvSpPr>
          <p:nvPr/>
        </p:nvSpPr>
        <p:spPr bwMode="auto">
          <a:xfrm flipV="1">
            <a:off x="2051050" y="5229225"/>
            <a:ext cx="0" cy="1079500"/>
          </a:xfrm>
          <a:prstGeom prst="line">
            <a:avLst/>
          </a:prstGeom>
          <a:noFill/>
          <a:ln w="9525">
            <a:solidFill>
              <a:schemeClr val="tx1"/>
            </a:solidFill>
            <a:round/>
            <a:headEnd/>
            <a:tailEnd type="triangle" w="med" len="med"/>
          </a:ln>
        </p:spPr>
        <p:txBody>
          <a:bodyPr>
            <a:spAutoFit/>
          </a:bodyPr>
          <a:lstStyle/>
          <a:p>
            <a:endParaRPr lang="ar-IQ"/>
          </a:p>
        </p:txBody>
      </p:sp>
      <p:sp>
        <p:nvSpPr>
          <p:cNvPr id="36887" name="Text Box 32"/>
          <p:cNvSpPr txBox="1">
            <a:spLocks noChangeArrowheads="1"/>
          </p:cNvSpPr>
          <p:nvPr/>
        </p:nvSpPr>
        <p:spPr bwMode="auto">
          <a:xfrm>
            <a:off x="5003800" y="5084763"/>
            <a:ext cx="1223963" cy="336550"/>
          </a:xfrm>
          <a:prstGeom prst="rect">
            <a:avLst/>
          </a:prstGeom>
          <a:noFill/>
          <a:ln w="9525" algn="ctr">
            <a:noFill/>
            <a:miter lim="800000"/>
            <a:headEnd/>
            <a:tailEnd/>
          </a:ln>
        </p:spPr>
        <p:txBody>
          <a:bodyPr>
            <a:spAutoFit/>
          </a:bodyPr>
          <a:lstStyle/>
          <a:p>
            <a:pPr marL="342900" indent="-342900"/>
            <a:r>
              <a:rPr lang="ar-SA">
                <a:solidFill>
                  <a:schemeClr val="folHlink"/>
                </a:solidFill>
              </a:rPr>
              <a:t>التغذية الراجعة</a:t>
            </a:r>
            <a:endParaRPr lang="en-US">
              <a:solidFill>
                <a:schemeClr val="folHlink"/>
              </a:solidFill>
            </a:endParaRPr>
          </a:p>
        </p:txBody>
      </p:sp>
      <p:sp>
        <p:nvSpPr>
          <p:cNvPr id="36888" name="Text Box 33"/>
          <p:cNvSpPr txBox="1">
            <a:spLocks noChangeArrowheads="1"/>
          </p:cNvSpPr>
          <p:nvPr/>
        </p:nvSpPr>
        <p:spPr bwMode="auto">
          <a:xfrm>
            <a:off x="5003800" y="5300663"/>
            <a:ext cx="1223963" cy="646112"/>
          </a:xfrm>
          <a:prstGeom prst="rect">
            <a:avLst/>
          </a:prstGeom>
          <a:noFill/>
          <a:ln w="9525" algn="ctr">
            <a:noFill/>
            <a:miter lim="800000"/>
            <a:headEnd/>
            <a:tailEnd/>
          </a:ln>
        </p:spPr>
        <p:txBody>
          <a:bodyPr>
            <a:spAutoFit/>
          </a:bodyPr>
          <a:lstStyle/>
          <a:p>
            <a:pPr marL="342900" indent="-342900"/>
            <a:r>
              <a:rPr lang="en-US">
                <a:solidFill>
                  <a:srgbClr val="3366FF"/>
                </a:solidFill>
              </a:rPr>
              <a:t>Feed back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ar-SA" b="1" dirty="0">
                <a:solidFill>
                  <a:srgbClr val="FF0000"/>
                </a:solidFill>
                <a:cs typeface="Arial" pitchFamily="34" charset="0"/>
              </a:rPr>
              <a:t>تصميم العمل (</a:t>
            </a:r>
            <a:r>
              <a:rPr lang="en-US" b="1" dirty="0">
                <a:solidFill>
                  <a:srgbClr val="FF0000"/>
                </a:solidFill>
                <a:cs typeface="Arial" pitchFamily="34" charset="0"/>
              </a:rPr>
              <a:t>Job Design</a:t>
            </a:r>
            <a:r>
              <a:rPr lang="ar-SA" b="1" dirty="0">
                <a:solidFill>
                  <a:srgbClr val="FF0000"/>
                </a:solidFill>
                <a:cs typeface="Arial" pitchFamily="34" charset="0"/>
              </a:rPr>
              <a:t>): </a:t>
            </a:r>
            <a:endParaRPr lang="ar-JO" b="1" dirty="0">
              <a:solidFill>
                <a:srgbClr val="FF0000"/>
              </a:solidFill>
            </a:endParaRPr>
          </a:p>
        </p:txBody>
      </p:sp>
      <p:sp>
        <p:nvSpPr>
          <p:cNvPr id="3" name="Content Placeholder 2"/>
          <p:cNvSpPr>
            <a:spLocks noGrp="1"/>
          </p:cNvSpPr>
          <p:nvPr>
            <p:ph idx="1"/>
          </p:nvPr>
        </p:nvSpPr>
        <p:spPr>
          <a:xfrm>
            <a:off x="457200" y="1901825"/>
            <a:ext cx="7620000" cy="4224338"/>
          </a:xfrm>
        </p:spPr>
        <p:txBody>
          <a:bodyPr>
            <a:noAutofit/>
          </a:bodyPr>
          <a:lstStyle/>
          <a:p>
            <a:pPr>
              <a:buFont typeface="Wingdings" pitchFamily="2" charset="2"/>
              <a:buNone/>
              <a:defRPr/>
            </a:pPr>
            <a:r>
              <a:rPr lang="ar-SA" sz="2800" b="1" dirty="0">
                <a:solidFill>
                  <a:srgbClr val="FFFF00"/>
                </a:solidFill>
                <a:cs typeface="Arial" pitchFamily="34" charset="0"/>
              </a:rPr>
              <a:t>ينظر إلى تصميم العمل على أنه عملية تتعلق بالجهد الواعي لتنظيم المهام والواجبات والمسؤوليات في وحدة عمل ويعتقد الكتاب أن تلك العملية مستمرة وتتضمن تقسيم النشاطات </a:t>
            </a:r>
            <a:r>
              <a:rPr lang="en-US" sz="2800" b="1" dirty="0">
                <a:solidFill>
                  <a:srgbClr val="FFFF00"/>
                </a:solidFill>
                <a:cs typeface="Arial" pitchFamily="34" charset="0"/>
              </a:rPr>
              <a:t>Activities </a:t>
            </a:r>
            <a:r>
              <a:rPr lang="ar-SA" sz="2800" b="1" dirty="0">
                <a:solidFill>
                  <a:srgbClr val="FFFF00"/>
                </a:solidFill>
                <a:cs typeface="Arial" pitchFamily="34" charset="0"/>
              </a:rPr>
              <a:t>وتوزيع وحداتها ضمانا للأداء الفعال . </a:t>
            </a:r>
            <a:endParaRPr lang="ar-JO" sz="2800" b="1" dirty="0">
              <a:solidFill>
                <a:srgbClr val="FFFF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28600" y="1752600"/>
            <a:ext cx="4102100" cy="4572000"/>
          </a:xfrm>
        </p:spPr>
        <p:txBody>
          <a:bodyPr>
            <a:noAutofit/>
          </a:bodyPr>
          <a:lstStyle/>
          <a:p>
            <a:pPr indent="-342900">
              <a:buFontTx/>
              <a:buNone/>
              <a:defRPr/>
            </a:pPr>
            <a:r>
              <a:rPr lang="ar-SA" sz="2400" b="1" dirty="0">
                <a:solidFill>
                  <a:schemeClr val="bg1"/>
                </a:solidFill>
              </a:rPr>
              <a:t>أما تصميم العمل فأنه يتطلب الآتي : </a:t>
            </a:r>
          </a:p>
          <a:p>
            <a:pPr indent="-342900">
              <a:defRPr/>
            </a:pPr>
            <a:r>
              <a:rPr lang="ar-SA" sz="2400" b="1" dirty="0">
                <a:solidFill>
                  <a:schemeClr val="bg1"/>
                </a:solidFill>
              </a:rPr>
              <a:t>تحديد مكونات العمل .</a:t>
            </a:r>
          </a:p>
          <a:p>
            <a:pPr indent="-342900">
              <a:defRPr/>
            </a:pPr>
            <a:r>
              <a:rPr lang="ar-SA" sz="2400" b="1" dirty="0">
                <a:solidFill>
                  <a:schemeClr val="bg1"/>
                </a:solidFill>
              </a:rPr>
              <a:t>تحديد الآلية و الأسلوب المستخدم في الأعمال .</a:t>
            </a:r>
          </a:p>
          <a:p>
            <a:pPr indent="-342900">
              <a:defRPr/>
            </a:pPr>
            <a:r>
              <a:rPr lang="ar-SA" sz="2400" b="1" dirty="0">
                <a:solidFill>
                  <a:schemeClr val="bg1"/>
                </a:solidFill>
              </a:rPr>
              <a:t>تحديد أثر التصميم على العاملين </a:t>
            </a:r>
            <a:r>
              <a:rPr lang="ar-SA" sz="2400" b="1" dirty="0">
                <a:solidFill>
                  <a:srgbClr val="FFFF00"/>
                </a:solidFill>
              </a:rPr>
              <a:t>. </a:t>
            </a:r>
          </a:p>
          <a:p>
            <a:pPr>
              <a:defRPr/>
            </a:pPr>
            <a:endParaRPr lang="ar-JO" sz="2400" b="1" dirty="0">
              <a:solidFill>
                <a:srgbClr val="FFFF00"/>
              </a:solidFill>
            </a:endParaRPr>
          </a:p>
        </p:txBody>
      </p:sp>
      <p:sp>
        <p:nvSpPr>
          <p:cNvPr id="3" name="Content Placeholder 2"/>
          <p:cNvSpPr>
            <a:spLocks noGrp="1"/>
          </p:cNvSpPr>
          <p:nvPr>
            <p:ph sz="half" idx="2"/>
          </p:nvPr>
        </p:nvSpPr>
        <p:spPr>
          <a:xfrm>
            <a:off x="4267200" y="1752600"/>
            <a:ext cx="4876800" cy="4495800"/>
          </a:xfrm>
        </p:spPr>
        <p:txBody>
          <a:bodyPr>
            <a:normAutofit/>
          </a:bodyPr>
          <a:lstStyle/>
          <a:p>
            <a:pPr indent="-342900">
              <a:buFont typeface="Arial" pitchFamily="34" charset="0"/>
              <a:buAutoNum type="arabic1Minus"/>
              <a:defRPr/>
            </a:pPr>
            <a:r>
              <a:rPr lang="ar-SA" sz="2000" b="1" dirty="0">
                <a:solidFill>
                  <a:schemeClr val="bg1"/>
                </a:solidFill>
              </a:rPr>
              <a:t>يؤثر على معدلات دوران العمل وتغيبهم . </a:t>
            </a:r>
          </a:p>
          <a:p>
            <a:pPr indent="-342900">
              <a:buFont typeface="Arial" pitchFamily="34" charset="0"/>
              <a:buAutoNum type="arabic1Minus"/>
              <a:defRPr/>
            </a:pPr>
            <a:r>
              <a:rPr lang="ar-SA" sz="2000" b="1" dirty="0">
                <a:solidFill>
                  <a:schemeClr val="bg1"/>
                </a:solidFill>
              </a:rPr>
              <a:t>يعد حافز ا لفئه من الموظفين .</a:t>
            </a:r>
          </a:p>
          <a:p>
            <a:pPr indent="-342900">
              <a:buFont typeface="Arial" pitchFamily="34" charset="0"/>
              <a:buAutoNum type="arabic1Minus"/>
              <a:defRPr/>
            </a:pPr>
            <a:r>
              <a:rPr lang="ar-SA" sz="2000" b="1" dirty="0">
                <a:solidFill>
                  <a:schemeClr val="bg1"/>
                </a:solidFill>
              </a:rPr>
              <a:t>التصميم الجيد يزيد من معدل الرضى للعاملين . </a:t>
            </a:r>
          </a:p>
          <a:p>
            <a:pPr indent="-342900">
              <a:buFont typeface="Arial" pitchFamily="34" charset="0"/>
              <a:buAutoNum type="arabic1Minus"/>
              <a:defRPr/>
            </a:pPr>
            <a:r>
              <a:rPr lang="ar-SA" sz="2000" b="1" dirty="0">
                <a:solidFill>
                  <a:schemeClr val="bg1"/>
                </a:solidFill>
              </a:rPr>
              <a:t>التصميم الجيد يقلل من تكاليف المرض والسلامة المهنية .</a:t>
            </a:r>
            <a:endParaRPr lang="en-US" sz="2000" b="1" dirty="0">
              <a:solidFill>
                <a:schemeClr val="bg1"/>
              </a:solidFill>
            </a:endParaRPr>
          </a:p>
          <a:p>
            <a:pPr>
              <a:defRPr/>
            </a:pPr>
            <a:endParaRPr lang="ar-JO" sz="2000" b="1" dirty="0">
              <a:solidFill>
                <a:srgbClr val="FFFF00"/>
              </a:solidFill>
            </a:endParaRPr>
          </a:p>
        </p:txBody>
      </p:sp>
      <p:sp>
        <p:nvSpPr>
          <p:cNvPr id="38916" name="Title 3"/>
          <p:cNvSpPr>
            <a:spLocks noGrp="1"/>
          </p:cNvSpPr>
          <p:nvPr>
            <p:ph type="title"/>
          </p:nvPr>
        </p:nvSpPr>
        <p:spPr/>
        <p:txBody>
          <a:bodyPr/>
          <a:lstStyle/>
          <a:p>
            <a:pPr algn="ctr"/>
            <a:r>
              <a:rPr lang="ar-SA" sz="6000" b="1">
                <a:solidFill>
                  <a:srgbClr val="FF0000"/>
                </a:solidFill>
              </a:rPr>
              <a:t>اهداف تصميم العمل :</a:t>
            </a:r>
            <a:br>
              <a:rPr lang="en-US" sz="6000" b="1">
                <a:solidFill>
                  <a:srgbClr val="FF0000"/>
                </a:solidFill>
              </a:rPr>
            </a:br>
            <a:endParaRPr lang="ar-JO" sz="6000" b="1">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Line 21"/>
          <p:cNvSpPr>
            <a:spLocks noChangeShapeType="1"/>
          </p:cNvSpPr>
          <p:nvPr/>
        </p:nvSpPr>
        <p:spPr bwMode="auto">
          <a:xfrm>
            <a:off x="1835150" y="2060575"/>
            <a:ext cx="0" cy="215900"/>
          </a:xfrm>
          <a:prstGeom prst="line">
            <a:avLst/>
          </a:prstGeom>
          <a:noFill/>
          <a:ln w="9525">
            <a:solidFill>
              <a:schemeClr val="tx1"/>
            </a:solidFill>
            <a:round/>
            <a:headEnd/>
            <a:tailEnd/>
          </a:ln>
        </p:spPr>
        <p:txBody>
          <a:bodyPr>
            <a:spAutoFit/>
          </a:bodyPr>
          <a:lstStyle/>
          <a:p>
            <a:endParaRPr lang="ar-IQ"/>
          </a:p>
        </p:txBody>
      </p:sp>
      <p:pic>
        <p:nvPicPr>
          <p:cNvPr id="39939" name="Picture 2" descr="OSUPP023"/>
          <p:cNvPicPr>
            <a:picLocks noChangeAspect="1" noChangeArrowheads="1"/>
          </p:cNvPicPr>
          <p:nvPr/>
        </p:nvPicPr>
        <p:blipFill>
          <a:blip r:embed="rId3"/>
          <a:srcRect/>
          <a:stretch>
            <a:fillRect/>
          </a:stretch>
        </p:blipFill>
        <p:spPr bwMode="auto">
          <a:xfrm rot="1789710">
            <a:off x="971550" y="5613400"/>
            <a:ext cx="1209675" cy="768350"/>
          </a:xfrm>
          <a:prstGeom prst="rect">
            <a:avLst/>
          </a:prstGeom>
          <a:noFill/>
          <a:ln w="9525">
            <a:noFill/>
            <a:miter lim="800000"/>
            <a:headEnd/>
            <a:tailEnd/>
          </a:ln>
        </p:spPr>
      </p:pic>
      <p:sp>
        <p:nvSpPr>
          <p:cNvPr id="39940" name="Rectangle 9"/>
          <p:cNvSpPr>
            <a:spLocks noChangeArrowheads="1"/>
          </p:cNvSpPr>
          <p:nvPr/>
        </p:nvSpPr>
        <p:spPr bwMode="auto">
          <a:xfrm>
            <a:off x="4298950" y="644525"/>
            <a:ext cx="4338638" cy="369888"/>
          </a:xfrm>
          <a:prstGeom prst="rect">
            <a:avLst/>
          </a:prstGeom>
          <a:noFill/>
          <a:ln w="9525" algn="ctr">
            <a:noFill/>
            <a:miter lim="800000"/>
            <a:headEnd/>
            <a:tailEnd/>
          </a:ln>
        </p:spPr>
        <p:txBody>
          <a:bodyPr wrap="none">
            <a:spAutoFit/>
          </a:bodyPr>
          <a:lstStyle/>
          <a:p>
            <a:pPr marL="342900" indent="-342900"/>
            <a:r>
              <a:rPr lang="ar-SA" b="1">
                <a:solidFill>
                  <a:schemeClr val="folHlink"/>
                </a:solidFill>
              </a:rPr>
              <a:t>وقد بيّن احد الكتّاب أساليب تصميم العمل بالشكل التالي</a:t>
            </a:r>
            <a:r>
              <a:rPr lang="ar-SA" b="1"/>
              <a:t> :</a:t>
            </a:r>
            <a:endParaRPr lang="en-US" b="1"/>
          </a:p>
        </p:txBody>
      </p:sp>
      <p:sp>
        <p:nvSpPr>
          <p:cNvPr id="39941" name="Rectangle 10"/>
          <p:cNvSpPr>
            <a:spLocks noChangeArrowheads="1"/>
          </p:cNvSpPr>
          <p:nvPr/>
        </p:nvSpPr>
        <p:spPr bwMode="auto">
          <a:xfrm>
            <a:off x="3276600" y="692150"/>
            <a:ext cx="1512888" cy="431800"/>
          </a:xfrm>
          <a:prstGeom prst="rect">
            <a:avLst/>
          </a:prstGeom>
          <a:noFill/>
          <a:ln w="9525" algn="ctr">
            <a:solidFill>
              <a:schemeClr val="tx1"/>
            </a:solidFill>
            <a:miter lim="800000"/>
            <a:headEnd/>
            <a:tailEnd/>
          </a:ln>
        </p:spPr>
        <p:txBody>
          <a:bodyPr anchor="ctr">
            <a:spAutoFit/>
          </a:bodyPr>
          <a:lstStyle/>
          <a:p>
            <a:endParaRPr lang="ar-JO"/>
          </a:p>
        </p:txBody>
      </p:sp>
      <p:sp>
        <p:nvSpPr>
          <p:cNvPr id="39942" name="Text Box 11"/>
          <p:cNvSpPr txBox="1">
            <a:spLocks noChangeArrowheads="1"/>
          </p:cNvSpPr>
          <p:nvPr/>
        </p:nvSpPr>
        <p:spPr bwMode="auto">
          <a:xfrm>
            <a:off x="1905000" y="692150"/>
            <a:ext cx="2882900" cy="369888"/>
          </a:xfrm>
          <a:prstGeom prst="rect">
            <a:avLst/>
          </a:prstGeom>
          <a:noFill/>
          <a:ln w="9525" algn="ctr">
            <a:noFill/>
            <a:miter lim="800000"/>
            <a:headEnd/>
            <a:tailEnd/>
          </a:ln>
        </p:spPr>
        <p:txBody>
          <a:bodyPr>
            <a:spAutoFit/>
          </a:bodyPr>
          <a:lstStyle/>
          <a:p>
            <a:pPr marL="342900" indent="-342900"/>
            <a:r>
              <a:rPr lang="ar-SA" b="1">
                <a:solidFill>
                  <a:srgbClr val="FF0000"/>
                </a:solidFill>
              </a:rPr>
              <a:t>أساليب تصميم العمل</a:t>
            </a:r>
            <a:endParaRPr lang="en-US" b="1">
              <a:solidFill>
                <a:srgbClr val="FF0000"/>
              </a:solidFill>
            </a:endParaRPr>
          </a:p>
        </p:txBody>
      </p:sp>
      <p:sp>
        <p:nvSpPr>
          <p:cNvPr id="39943" name="Rectangle 12"/>
          <p:cNvSpPr>
            <a:spLocks noChangeArrowheads="1"/>
          </p:cNvSpPr>
          <p:nvPr/>
        </p:nvSpPr>
        <p:spPr bwMode="auto">
          <a:xfrm>
            <a:off x="1185863" y="1600200"/>
            <a:ext cx="1944687" cy="646113"/>
          </a:xfrm>
          <a:prstGeom prst="rect">
            <a:avLst/>
          </a:prstGeom>
          <a:noFill/>
          <a:ln w="9525" algn="ctr">
            <a:solidFill>
              <a:schemeClr val="tx1"/>
            </a:solidFill>
            <a:miter lim="800000"/>
            <a:headEnd/>
            <a:tailEnd/>
          </a:ln>
        </p:spPr>
        <p:txBody>
          <a:bodyPr anchor="ctr">
            <a:spAutoFit/>
          </a:bodyPr>
          <a:lstStyle/>
          <a:p>
            <a:pPr marL="342900" indent="-342900" algn="ctr"/>
            <a:r>
              <a:rPr lang="ar-SA" b="1">
                <a:solidFill>
                  <a:srgbClr val="FF0000"/>
                </a:solidFill>
              </a:rPr>
              <a:t>الأسلوب الاجتماعي التقني</a:t>
            </a:r>
            <a:endParaRPr lang="en-US" b="1">
              <a:solidFill>
                <a:srgbClr val="FF0000"/>
              </a:solidFill>
            </a:endParaRPr>
          </a:p>
        </p:txBody>
      </p:sp>
      <p:sp>
        <p:nvSpPr>
          <p:cNvPr id="39944" name="Rectangle 13"/>
          <p:cNvSpPr>
            <a:spLocks noChangeArrowheads="1"/>
          </p:cNvSpPr>
          <p:nvPr/>
        </p:nvSpPr>
        <p:spPr bwMode="auto">
          <a:xfrm>
            <a:off x="3273425" y="1524000"/>
            <a:ext cx="1225550" cy="646113"/>
          </a:xfrm>
          <a:prstGeom prst="rect">
            <a:avLst/>
          </a:prstGeom>
          <a:noFill/>
          <a:ln w="9525" algn="ctr">
            <a:solidFill>
              <a:schemeClr val="tx1"/>
            </a:solidFill>
            <a:miter lim="800000"/>
            <a:headEnd/>
            <a:tailEnd/>
          </a:ln>
        </p:spPr>
        <p:txBody>
          <a:bodyPr anchor="ctr">
            <a:spAutoFit/>
          </a:bodyPr>
          <a:lstStyle/>
          <a:p>
            <a:pPr marL="342900" indent="-342900" algn="ctr"/>
            <a:r>
              <a:rPr lang="ar-SA" b="1"/>
              <a:t>الإدارة اليابانية</a:t>
            </a:r>
            <a:endParaRPr lang="en-US" b="1"/>
          </a:p>
        </p:txBody>
      </p:sp>
      <p:sp>
        <p:nvSpPr>
          <p:cNvPr id="39945" name="Rectangle 14"/>
          <p:cNvSpPr>
            <a:spLocks noChangeArrowheads="1"/>
          </p:cNvSpPr>
          <p:nvPr/>
        </p:nvSpPr>
        <p:spPr bwMode="auto">
          <a:xfrm>
            <a:off x="4786313" y="1600200"/>
            <a:ext cx="1873250" cy="646113"/>
          </a:xfrm>
          <a:prstGeom prst="rect">
            <a:avLst/>
          </a:prstGeom>
          <a:noFill/>
          <a:ln w="9525" algn="ctr">
            <a:solidFill>
              <a:schemeClr val="tx1"/>
            </a:solidFill>
            <a:miter lim="800000"/>
            <a:headEnd/>
            <a:tailEnd/>
          </a:ln>
        </p:spPr>
        <p:txBody>
          <a:bodyPr anchor="ctr">
            <a:spAutoFit/>
          </a:bodyPr>
          <a:lstStyle/>
          <a:p>
            <a:pPr marL="342900" indent="-342900" algn="ctr"/>
            <a:r>
              <a:rPr lang="ar-SA" b="1">
                <a:solidFill>
                  <a:schemeClr val="folHlink"/>
                </a:solidFill>
              </a:rPr>
              <a:t>مدرسة العلاقات الانسانية</a:t>
            </a:r>
            <a:endParaRPr lang="en-US" b="1">
              <a:solidFill>
                <a:schemeClr val="folHlink"/>
              </a:solidFill>
            </a:endParaRPr>
          </a:p>
        </p:txBody>
      </p:sp>
      <p:sp>
        <p:nvSpPr>
          <p:cNvPr id="39946" name="Rectangle 15"/>
          <p:cNvSpPr>
            <a:spLocks noChangeArrowheads="1"/>
          </p:cNvSpPr>
          <p:nvPr/>
        </p:nvSpPr>
        <p:spPr bwMode="auto">
          <a:xfrm>
            <a:off x="7019925" y="1600200"/>
            <a:ext cx="1512888" cy="646113"/>
          </a:xfrm>
          <a:prstGeom prst="rect">
            <a:avLst/>
          </a:prstGeom>
          <a:noFill/>
          <a:ln w="9525" algn="ctr">
            <a:solidFill>
              <a:schemeClr val="tx1"/>
            </a:solidFill>
            <a:miter lim="800000"/>
            <a:headEnd/>
            <a:tailEnd/>
          </a:ln>
        </p:spPr>
        <p:txBody>
          <a:bodyPr anchor="ctr">
            <a:spAutoFit/>
          </a:bodyPr>
          <a:lstStyle/>
          <a:p>
            <a:pPr marL="342900" indent="-342900" algn="ctr"/>
            <a:r>
              <a:rPr lang="ar-SA" b="1">
                <a:solidFill>
                  <a:srgbClr val="0000FF"/>
                </a:solidFill>
              </a:rPr>
              <a:t>حركة الإدارة العلمية</a:t>
            </a:r>
            <a:endParaRPr lang="en-US" b="1">
              <a:solidFill>
                <a:srgbClr val="0000FF"/>
              </a:solidFill>
            </a:endParaRPr>
          </a:p>
        </p:txBody>
      </p:sp>
      <p:sp>
        <p:nvSpPr>
          <p:cNvPr id="39947" name="Rectangle 16"/>
          <p:cNvSpPr>
            <a:spLocks noChangeArrowheads="1"/>
          </p:cNvSpPr>
          <p:nvPr/>
        </p:nvSpPr>
        <p:spPr bwMode="auto">
          <a:xfrm>
            <a:off x="6804025" y="2276475"/>
            <a:ext cx="1871663" cy="1477963"/>
          </a:xfrm>
          <a:prstGeom prst="rect">
            <a:avLst/>
          </a:prstGeom>
          <a:noFill/>
          <a:ln w="9525" algn="ctr">
            <a:solidFill>
              <a:schemeClr val="tx1"/>
            </a:solidFill>
            <a:miter lim="800000"/>
            <a:headEnd/>
            <a:tailEnd/>
          </a:ln>
        </p:spPr>
        <p:txBody>
          <a:bodyPr anchor="ctr">
            <a:spAutoFit/>
          </a:bodyPr>
          <a:lstStyle/>
          <a:p>
            <a:pPr marL="342900" indent="-342900" algn="ctr"/>
            <a:r>
              <a:rPr lang="ar-SA" b="1">
                <a:solidFill>
                  <a:srgbClr val="0000FF"/>
                </a:solidFill>
              </a:rPr>
              <a:t>ركزت على أبحاث التخصص الاسلوب الأمثل </a:t>
            </a:r>
            <a:r>
              <a:rPr lang="en-US" b="1"/>
              <a:t>One Best Way</a:t>
            </a:r>
          </a:p>
        </p:txBody>
      </p:sp>
      <p:sp>
        <p:nvSpPr>
          <p:cNvPr id="39948" name="Rectangle 17"/>
          <p:cNvSpPr>
            <a:spLocks noChangeArrowheads="1"/>
          </p:cNvSpPr>
          <p:nvPr/>
        </p:nvSpPr>
        <p:spPr bwMode="auto">
          <a:xfrm>
            <a:off x="4930775" y="2276475"/>
            <a:ext cx="1800225" cy="2308225"/>
          </a:xfrm>
          <a:prstGeom prst="rect">
            <a:avLst/>
          </a:prstGeom>
          <a:noFill/>
          <a:ln w="9525" algn="ctr">
            <a:solidFill>
              <a:srgbClr val="000000"/>
            </a:solidFill>
            <a:miter lim="800000"/>
            <a:headEnd/>
            <a:tailEnd/>
          </a:ln>
        </p:spPr>
        <p:txBody>
          <a:bodyPr anchor="ctr">
            <a:spAutoFit/>
          </a:bodyPr>
          <a:lstStyle/>
          <a:p>
            <a:pPr marL="342900" indent="-342900" algn="ctr"/>
            <a:r>
              <a:rPr lang="ar-SA" b="1">
                <a:solidFill>
                  <a:schemeClr val="folHlink"/>
                </a:solidFill>
              </a:rPr>
              <a:t>ركزت على معنوية ونفسية العامل الأساليب</a:t>
            </a:r>
            <a:r>
              <a:rPr lang="ar-SA" b="1"/>
              <a:t>:</a:t>
            </a:r>
            <a:r>
              <a:rPr lang="ar-SA" b="1">
                <a:solidFill>
                  <a:schemeClr val="folHlink"/>
                </a:solidFill>
              </a:rPr>
              <a:t> الاثراء و الإغناء الوظيفي</a:t>
            </a:r>
            <a:r>
              <a:rPr lang="ar-SA" b="1"/>
              <a:t> </a:t>
            </a:r>
            <a:r>
              <a:rPr lang="en-US" b="1"/>
              <a:t>Job Enlargement Job Enrichment</a:t>
            </a:r>
            <a:r>
              <a:rPr lang="en-US"/>
              <a:t> </a:t>
            </a:r>
          </a:p>
        </p:txBody>
      </p:sp>
      <p:sp>
        <p:nvSpPr>
          <p:cNvPr id="39949" name="Rectangle 18"/>
          <p:cNvSpPr>
            <a:spLocks noChangeArrowheads="1"/>
          </p:cNvSpPr>
          <p:nvPr/>
        </p:nvSpPr>
        <p:spPr bwMode="auto">
          <a:xfrm>
            <a:off x="2698750" y="2276475"/>
            <a:ext cx="2160588" cy="2032000"/>
          </a:xfrm>
          <a:prstGeom prst="rect">
            <a:avLst/>
          </a:prstGeom>
          <a:noFill/>
          <a:ln w="9525" algn="ctr">
            <a:solidFill>
              <a:schemeClr val="tx1"/>
            </a:solidFill>
            <a:miter lim="800000"/>
            <a:headEnd/>
            <a:tailEnd/>
          </a:ln>
        </p:spPr>
        <p:txBody>
          <a:bodyPr anchor="ctr">
            <a:spAutoFit/>
          </a:bodyPr>
          <a:lstStyle/>
          <a:p>
            <a:pPr marL="342900" indent="-342900" algn="ctr"/>
            <a:r>
              <a:rPr lang="ar-SA"/>
              <a:t>   </a:t>
            </a:r>
            <a:r>
              <a:rPr lang="ar-SA" b="1"/>
              <a:t>ركزت على التنمية (</a:t>
            </a:r>
            <a:r>
              <a:rPr lang="ar-SA" b="1">
                <a:solidFill>
                  <a:schemeClr val="folHlink"/>
                </a:solidFill>
              </a:rPr>
              <a:t>التحسين</a:t>
            </a:r>
            <a:r>
              <a:rPr lang="ar-SA" b="1"/>
              <a:t>) المستمرة للمهارة العامة , الأساليب , التنقل من وظيفة لأخرى بشكل دوري (</a:t>
            </a:r>
            <a:r>
              <a:rPr lang="ar-SA" b="1">
                <a:solidFill>
                  <a:schemeClr val="folHlink"/>
                </a:solidFill>
              </a:rPr>
              <a:t>تدمير العمل</a:t>
            </a:r>
            <a:r>
              <a:rPr lang="ar-SA" b="1"/>
              <a:t>) التخصص الواسع</a:t>
            </a:r>
            <a:endParaRPr lang="en-US" b="1"/>
          </a:p>
        </p:txBody>
      </p:sp>
      <p:sp>
        <p:nvSpPr>
          <p:cNvPr id="39950" name="Rectangle 19"/>
          <p:cNvSpPr>
            <a:spLocks noChangeArrowheads="1"/>
          </p:cNvSpPr>
          <p:nvPr/>
        </p:nvSpPr>
        <p:spPr bwMode="auto">
          <a:xfrm>
            <a:off x="685800" y="2276475"/>
            <a:ext cx="1941513" cy="1754188"/>
          </a:xfrm>
          <a:prstGeom prst="rect">
            <a:avLst/>
          </a:prstGeom>
          <a:noFill/>
          <a:ln w="9525" algn="ctr">
            <a:solidFill>
              <a:schemeClr val="tx1"/>
            </a:solidFill>
            <a:miter lim="800000"/>
            <a:headEnd/>
            <a:tailEnd/>
          </a:ln>
        </p:spPr>
        <p:txBody>
          <a:bodyPr anchor="ctr">
            <a:spAutoFit/>
          </a:bodyPr>
          <a:lstStyle/>
          <a:p>
            <a:pPr marL="342900" indent="-342900" algn="ctr"/>
            <a:r>
              <a:rPr lang="ar-SA" b="1"/>
              <a:t>     </a:t>
            </a:r>
            <a:r>
              <a:rPr lang="ar-SA" b="1">
                <a:solidFill>
                  <a:srgbClr val="FF0000"/>
                </a:solidFill>
              </a:rPr>
              <a:t>ركزت على التخصص والجانب الاجتماعي الأسلوب جاذبية العمل</a:t>
            </a:r>
            <a:r>
              <a:rPr lang="ar-SA" b="1"/>
              <a:t> , </a:t>
            </a:r>
            <a:r>
              <a:rPr lang="ar-SA" b="1">
                <a:solidFill>
                  <a:srgbClr val="FF0000"/>
                </a:solidFill>
              </a:rPr>
              <a:t>الاستقلالية</a:t>
            </a:r>
            <a:r>
              <a:rPr lang="ar-SA" b="1"/>
              <a:t>  , </a:t>
            </a:r>
            <a:r>
              <a:rPr lang="ar-SA" b="1">
                <a:solidFill>
                  <a:srgbClr val="FF0000"/>
                </a:solidFill>
              </a:rPr>
              <a:t>التعلم والتدريب</a:t>
            </a:r>
            <a:endParaRPr lang="en-US" b="1">
              <a:solidFill>
                <a:srgbClr val="FF0000"/>
              </a:solidFill>
            </a:endParaRPr>
          </a:p>
        </p:txBody>
      </p:sp>
      <p:sp>
        <p:nvSpPr>
          <p:cNvPr id="39951" name="Rectangle 20"/>
          <p:cNvSpPr>
            <a:spLocks noChangeArrowheads="1"/>
          </p:cNvSpPr>
          <p:nvPr/>
        </p:nvSpPr>
        <p:spPr bwMode="auto">
          <a:xfrm>
            <a:off x="1042988" y="4926013"/>
            <a:ext cx="2386012" cy="646112"/>
          </a:xfrm>
          <a:prstGeom prst="rect">
            <a:avLst/>
          </a:prstGeom>
          <a:noFill/>
          <a:ln w="9525" algn="ctr">
            <a:solidFill>
              <a:schemeClr val="tx1"/>
            </a:solidFill>
            <a:miter lim="800000"/>
            <a:headEnd/>
            <a:tailEnd/>
          </a:ln>
        </p:spPr>
        <p:txBody>
          <a:bodyPr anchor="ctr">
            <a:spAutoFit/>
          </a:bodyPr>
          <a:lstStyle/>
          <a:p>
            <a:pPr marL="342900" indent="-342900" algn="ctr"/>
            <a:r>
              <a:rPr lang="en-US" b="1">
                <a:solidFill>
                  <a:srgbClr val="CC3399"/>
                </a:solidFill>
              </a:rPr>
              <a:t>Sociotechnical Approach</a:t>
            </a:r>
          </a:p>
        </p:txBody>
      </p:sp>
      <p:sp>
        <p:nvSpPr>
          <p:cNvPr id="39952" name="Line 23"/>
          <p:cNvSpPr>
            <a:spLocks noChangeShapeType="1"/>
          </p:cNvSpPr>
          <p:nvPr/>
        </p:nvSpPr>
        <p:spPr bwMode="auto">
          <a:xfrm>
            <a:off x="3922713" y="2060575"/>
            <a:ext cx="0" cy="215900"/>
          </a:xfrm>
          <a:prstGeom prst="line">
            <a:avLst/>
          </a:prstGeom>
          <a:noFill/>
          <a:ln w="9525">
            <a:solidFill>
              <a:schemeClr val="tx1"/>
            </a:solidFill>
            <a:round/>
            <a:headEnd/>
            <a:tailEnd/>
          </a:ln>
        </p:spPr>
        <p:txBody>
          <a:bodyPr>
            <a:spAutoFit/>
          </a:bodyPr>
          <a:lstStyle/>
          <a:p>
            <a:endParaRPr lang="ar-IQ"/>
          </a:p>
        </p:txBody>
      </p:sp>
      <p:sp>
        <p:nvSpPr>
          <p:cNvPr id="39953" name="Line 24"/>
          <p:cNvSpPr>
            <a:spLocks noChangeShapeType="1"/>
          </p:cNvSpPr>
          <p:nvPr/>
        </p:nvSpPr>
        <p:spPr bwMode="auto">
          <a:xfrm>
            <a:off x="5722938" y="2060575"/>
            <a:ext cx="0" cy="215900"/>
          </a:xfrm>
          <a:prstGeom prst="line">
            <a:avLst/>
          </a:prstGeom>
          <a:noFill/>
          <a:ln w="9525">
            <a:solidFill>
              <a:schemeClr val="tx1"/>
            </a:solidFill>
            <a:round/>
            <a:headEnd/>
            <a:tailEnd/>
          </a:ln>
        </p:spPr>
        <p:txBody>
          <a:bodyPr>
            <a:spAutoFit/>
          </a:bodyPr>
          <a:lstStyle/>
          <a:p>
            <a:endParaRPr lang="ar-IQ"/>
          </a:p>
        </p:txBody>
      </p:sp>
      <p:sp>
        <p:nvSpPr>
          <p:cNvPr id="39954" name="Line 25"/>
          <p:cNvSpPr>
            <a:spLocks noChangeShapeType="1"/>
          </p:cNvSpPr>
          <p:nvPr/>
        </p:nvSpPr>
        <p:spPr bwMode="auto">
          <a:xfrm>
            <a:off x="7812088" y="2060575"/>
            <a:ext cx="0" cy="215900"/>
          </a:xfrm>
          <a:prstGeom prst="line">
            <a:avLst/>
          </a:prstGeom>
          <a:noFill/>
          <a:ln w="9525">
            <a:solidFill>
              <a:schemeClr val="tx1"/>
            </a:solidFill>
            <a:round/>
            <a:headEnd/>
            <a:tailEnd/>
          </a:ln>
        </p:spPr>
        <p:txBody>
          <a:bodyPr>
            <a:spAutoFit/>
          </a:bodyPr>
          <a:lstStyle/>
          <a:p>
            <a:endParaRPr lang="ar-IQ"/>
          </a:p>
        </p:txBody>
      </p:sp>
      <p:sp>
        <p:nvSpPr>
          <p:cNvPr id="39955" name="Line 28"/>
          <p:cNvSpPr>
            <a:spLocks noChangeShapeType="1"/>
          </p:cNvSpPr>
          <p:nvPr/>
        </p:nvSpPr>
        <p:spPr bwMode="auto">
          <a:xfrm flipV="1">
            <a:off x="1835150" y="4365625"/>
            <a:ext cx="0" cy="576263"/>
          </a:xfrm>
          <a:prstGeom prst="line">
            <a:avLst/>
          </a:prstGeom>
          <a:noFill/>
          <a:ln w="9525">
            <a:solidFill>
              <a:schemeClr val="tx1"/>
            </a:solidFill>
            <a:round/>
            <a:headEnd/>
            <a:tailEnd/>
          </a:ln>
        </p:spPr>
        <p:txBody>
          <a:bodyPr>
            <a:spAutoFit/>
          </a:bodyPr>
          <a:lstStyle/>
          <a:p>
            <a:endParaRPr lang="ar-IQ"/>
          </a:p>
        </p:txBody>
      </p:sp>
      <p:sp>
        <p:nvSpPr>
          <p:cNvPr id="39956" name="Line 29"/>
          <p:cNvSpPr>
            <a:spLocks noChangeShapeType="1"/>
          </p:cNvSpPr>
          <p:nvPr/>
        </p:nvSpPr>
        <p:spPr bwMode="auto">
          <a:xfrm flipV="1">
            <a:off x="7812088" y="1412875"/>
            <a:ext cx="0" cy="287338"/>
          </a:xfrm>
          <a:prstGeom prst="line">
            <a:avLst/>
          </a:prstGeom>
          <a:noFill/>
          <a:ln w="9525">
            <a:solidFill>
              <a:schemeClr val="tx1"/>
            </a:solidFill>
            <a:round/>
            <a:headEnd/>
            <a:tailEnd/>
          </a:ln>
        </p:spPr>
        <p:txBody>
          <a:bodyPr>
            <a:spAutoFit/>
          </a:bodyPr>
          <a:lstStyle/>
          <a:p>
            <a:endParaRPr lang="ar-IQ"/>
          </a:p>
        </p:txBody>
      </p:sp>
      <p:sp>
        <p:nvSpPr>
          <p:cNvPr id="39957" name="Line 30"/>
          <p:cNvSpPr>
            <a:spLocks noChangeShapeType="1"/>
          </p:cNvSpPr>
          <p:nvPr/>
        </p:nvSpPr>
        <p:spPr bwMode="auto">
          <a:xfrm flipV="1">
            <a:off x="5724525" y="1412875"/>
            <a:ext cx="0" cy="287338"/>
          </a:xfrm>
          <a:prstGeom prst="line">
            <a:avLst/>
          </a:prstGeom>
          <a:noFill/>
          <a:ln w="9525">
            <a:solidFill>
              <a:schemeClr val="tx1"/>
            </a:solidFill>
            <a:round/>
            <a:headEnd/>
            <a:tailEnd/>
          </a:ln>
        </p:spPr>
        <p:txBody>
          <a:bodyPr>
            <a:spAutoFit/>
          </a:bodyPr>
          <a:lstStyle/>
          <a:p>
            <a:endParaRPr lang="ar-IQ"/>
          </a:p>
        </p:txBody>
      </p:sp>
      <p:sp>
        <p:nvSpPr>
          <p:cNvPr id="39958" name="Line 31"/>
          <p:cNvSpPr>
            <a:spLocks noChangeShapeType="1"/>
          </p:cNvSpPr>
          <p:nvPr/>
        </p:nvSpPr>
        <p:spPr bwMode="auto">
          <a:xfrm flipV="1">
            <a:off x="3924300" y="1412875"/>
            <a:ext cx="0" cy="287338"/>
          </a:xfrm>
          <a:prstGeom prst="line">
            <a:avLst/>
          </a:prstGeom>
          <a:noFill/>
          <a:ln w="9525">
            <a:solidFill>
              <a:schemeClr val="tx1"/>
            </a:solidFill>
            <a:round/>
            <a:headEnd/>
            <a:tailEnd/>
          </a:ln>
        </p:spPr>
        <p:txBody>
          <a:bodyPr>
            <a:spAutoFit/>
          </a:bodyPr>
          <a:lstStyle/>
          <a:p>
            <a:endParaRPr lang="ar-IQ"/>
          </a:p>
        </p:txBody>
      </p:sp>
      <p:sp>
        <p:nvSpPr>
          <p:cNvPr id="39959" name="Line 32"/>
          <p:cNvSpPr>
            <a:spLocks noChangeShapeType="1"/>
          </p:cNvSpPr>
          <p:nvPr/>
        </p:nvSpPr>
        <p:spPr bwMode="auto">
          <a:xfrm flipV="1">
            <a:off x="1835150" y="1412875"/>
            <a:ext cx="0" cy="287338"/>
          </a:xfrm>
          <a:prstGeom prst="line">
            <a:avLst/>
          </a:prstGeom>
          <a:noFill/>
          <a:ln w="9525">
            <a:solidFill>
              <a:schemeClr val="tx1"/>
            </a:solidFill>
            <a:round/>
            <a:headEnd/>
            <a:tailEnd/>
          </a:ln>
        </p:spPr>
        <p:txBody>
          <a:bodyPr>
            <a:spAutoFit/>
          </a:bodyPr>
          <a:lstStyle/>
          <a:p>
            <a:endParaRPr lang="ar-IQ"/>
          </a:p>
        </p:txBody>
      </p:sp>
      <p:sp>
        <p:nvSpPr>
          <p:cNvPr id="39960" name="Line 34"/>
          <p:cNvSpPr>
            <a:spLocks noChangeShapeType="1"/>
          </p:cNvSpPr>
          <p:nvPr/>
        </p:nvSpPr>
        <p:spPr bwMode="auto">
          <a:xfrm flipH="1">
            <a:off x="1835150" y="1412875"/>
            <a:ext cx="5976938" cy="0"/>
          </a:xfrm>
          <a:prstGeom prst="line">
            <a:avLst/>
          </a:prstGeom>
          <a:noFill/>
          <a:ln w="9525">
            <a:solidFill>
              <a:schemeClr val="tx1"/>
            </a:solidFill>
            <a:round/>
            <a:headEnd/>
            <a:tailEnd/>
          </a:ln>
        </p:spPr>
        <p:txBody>
          <a:bodyPr>
            <a:spAutoFit/>
          </a:bodyPr>
          <a:lstStyle/>
          <a:p>
            <a:endParaRPr lang="ar-IQ"/>
          </a:p>
        </p:txBody>
      </p:sp>
      <p:sp>
        <p:nvSpPr>
          <p:cNvPr id="39961" name="Line 35"/>
          <p:cNvSpPr>
            <a:spLocks noChangeShapeType="1"/>
          </p:cNvSpPr>
          <p:nvPr/>
        </p:nvSpPr>
        <p:spPr bwMode="auto">
          <a:xfrm>
            <a:off x="4356100" y="1412875"/>
            <a:ext cx="0" cy="0"/>
          </a:xfrm>
          <a:prstGeom prst="line">
            <a:avLst/>
          </a:prstGeom>
          <a:noFill/>
          <a:ln w="9525">
            <a:noFill/>
            <a:round/>
            <a:headEnd/>
            <a:tailEnd/>
          </a:ln>
        </p:spPr>
        <p:txBody>
          <a:bodyPr>
            <a:spAutoFit/>
          </a:bodyPr>
          <a:lstStyle/>
          <a:p>
            <a:endParaRPr lang="ar-IQ"/>
          </a:p>
        </p:txBody>
      </p:sp>
      <p:sp>
        <p:nvSpPr>
          <p:cNvPr id="39962" name="Line 36"/>
          <p:cNvSpPr>
            <a:spLocks noChangeShapeType="1"/>
          </p:cNvSpPr>
          <p:nvPr/>
        </p:nvSpPr>
        <p:spPr bwMode="auto">
          <a:xfrm flipH="1" flipV="1">
            <a:off x="4067175" y="1125538"/>
            <a:ext cx="73025" cy="287337"/>
          </a:xfrm>
          <a:prstGeom prst="line">
            <a:avLst/>
          </a:prstGeom>
          <a:noFill/>
          <a:ln w="9525">
            <a:noFill/>
            <a:round/>
            <a:headEnd/>
            <a:tailEnd/>
          </a:ln>
        </p:spPr>
        <p:txBody>
          <a:bodyPr>
            <a:spAutoFit/>
          </a:bodyPr>
          <a:lstStyle/>
          <a:p>
            <a:endParaRPr lang="ar-IQ"/>
          </a:p>
        </p:txBody>
      </p:sp>
      <p:sp>
        <p:nvSpPr>
          <p:cNvPr id="39963" name="Line 37"/>
          <p:cNvSpPr>
            <a:spLocks noChangeShapeType="1"/>
          </p:cNvSpPr>
          <p:nvPr/>
        </p:nvSpPr>
        <p:spPr bwMode="auto">
          <a:xfrm>
            <a:off x="4140200" y="1125538"/>
            <a:ext cx="0" cy="287337"/>
          </a:xfrm>
          <a:prstGeom prst="line">
            <a:avLst/>
          </a:prstGeom>
          <a:noFill/>
          <a:ln w="9525">
            <a:solidFill>
              <a:schemeClr val="tx1"/>
            </a:solidFill>
            <a:round/>
            <a:headEnd/>
            <a:tailEnd/>
          </a:ln>
        </p:spPr>
        <p:txBody>
          <a:bodyPr>
            <a:spAutoFit/>
          </a:bodyPr>
          <a:lstStyle/>
          <a:p>
            <a:endParaRPr lang="ar-IQ"/>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95400" y="381000"/>
            <a:ext cx="7086600" cy="1295400"/>
          </a:xfrm>
        </p:spPr>
        <p:txBody>
          <a:bodyPr/>
          <a:lstStyle/>
          <a:p>
            <a:pPr algn="ctr" fontAlgn="auto">
              <a:spcAft>
                <a:spcPts val="0"/>
              </a:spcAft>
              <a:defRPr/>
            </a:pPr>
            <a:r>
              <a:rPr lang="ar-SA" sz="5400" b="1">
                <a:solidFill>
                  <a:srgbClr val="FF0000"/>
                </a:solidFill>
                <a:cs typeface="Arial" pitchFamily="34" charset="0"/>
              </a:rPr>
              <a:t>مصطلحات هامة </a:t>
            </a:r>
            <a:r>
              <a:rPr lang="ar-SA" sz="5400" b="1">
                <a:cs typeface="Arial" pitchFamily="34" charset="0"/>
              </a:rPr>
              <a:t>:</a:t>
            </a:r>
            <a:br>
              <a:rPr sz="5400" b="1">
                <a:cs typeface="Arial" pitchFamily="34" charset="0"/>
              </a:rPr>
            </a:br>
            <a:endParaRPr lang="ar-JO" sz="5400" b="1"/>
          </a:p>
        </p:txBody>
      </p:sp>
      <p:sp>
        <p:nvSpPr>
          <p:cNvPr id="40963" name="Text Box 4"/>
          <p:cNvSpPr txBox="1">
            <a:spLocks noChangeArrowheads="1"/>
          </p:cNvSpPr>
          <p:nvPr/>
        </p:nvSpPr>
        <p:spPr bwMode="auto">
          <a:xfrm>
            <a:off x="457200" y="1219200"/>
            <a:ext cx="8458200" cy="3970338"/>
          </a:xfrm>
          <a:prstGeom prst="rect">
            <a:avLst/>
          </a:prstGeom>
          <a:noFill/>
          <a:ln w="9525" algn="ctr">
            <a:noFill/>
            <a:miter lim="800000"/>
            <a:headEnd/>
            <a:tailEnd/>
          </a:ln>
        </p:spPr>
        <p:txBody>
          <a:bodyPr>
            <a:spAutoFit/>
          </a:bodyPr>
          <a:lstStyle/>
          <a:p>
            <a:pPr lvl="1"/>
            <a:r>
              <a:rPr lang="ar-SA"/>
              <a:t> </a:t>
            </a:r>
            <a:r>
              <a:rPr lang="ar-SA" sz="2800" b="1">
                <a:solidFill>
                  <a:schemeClr val="bg1"/>
                </a:solidFill>
              </a:rPr>
              <a:t>تقسيم العمل </a:t>
            </a:r>
            <a:r>
              <a:rPr lang="en-US" sz="2800" b="1">
                <a:solidFill>
                  <a:schemeClr val="bg1"/>
                </a:solidFill>
              </a:rPr>
              <a:t>Division Of Labor </a:t>
            </a:r>
            <a:r>
              <a:rPr lang="ar-SA" sz="2800" b="1">
                <a:solidFill>
                  <a:schemeClr val="bg1"/>
                </a:solidFill>
              </a:rPr>
              <a:t> .</a:t>
            </a:r>
          </a:p>
          <a:p>
            <a:pPr lvl="1"/>
            <a:r>
              <a:rPr lang="ar-SA" sz="2800" b="1">
                <a:solidFill>
                  <a:schemeClr val="bg1"/>
                </a:solidFill>
              </a:rPr>
              <a:t> معدلات الأداء </a:t>
            </a:r>
            <a:r>
              <a:rPr lang="en-US" sz="2800" b="1">
                <a:solidFill>
                  <a:schemeClr val="bg1"/>
                </a:solidFill>
              </a:rPr>
              <a:t>Standardization</a:t>
            </a:r>
            <a:r>
              <a:rPr lang="ar-SA" sz="2800" b="1">
                <a:solidFill>
                  <a:schemeClr val="bg1"/>
                </a:solidFill>
              </a:rPr>
              <a:t> .</a:t>
            </a:r>
          </a:p>
          <a:p>
            <a:pPr lvl="1"/>
            <a:r>
              <a:rPr lang="ar-SA" sz="2800" b="1">
                <a:solidFill>
                  <a:schemeClr val="bg1"/>
                </a:solidFill>
              </a:rPr>
              <a:t> التخصص </a:t>
            </a:r>
            <a:r>
              <a:rPr lang="en-US" sz="2800" b="1">
                <a:solidFill>
                  <a:schemeClr val="bg1"/>
                </a:solidFill>
              </a:rPr>
              <a:t>Specialization</a:t>
            </a:r>
            <a:r>
              <a:rPr lang="ar-SA" sz="2800" b="1">
                <a:solidFill>
                  <a:schemeClr val="bg1"/>
                </a:solidFill>
              </a:rPr>
              <a:t> .</a:t>
            </a:r>
          </a:p>
          <a:p>
            <a:pPr lvl="1"/>
            <a:r>
              <a:rPr lang="ar-SA" sz="2800" b="1">
                <a:solidFill>
                  <a:schemeClr val="bg1"/>
                </a:solidFill>
              </a:rPr>
              <a:t> الاثراء الوظيفي </a:t>
            </a:r>
            <a:r>
              <a:rPr lang="en-US" sz="2800" b="1">
                <a:solidFill>
                  <a:schemeClr val="bg1"/>
                </a:solidFill>
              </a:rPr>
              <a:t>Job Enrichment</a:t>
            </a:r>
            <a:r>
              <a:rPr lang="ar-SA" sz="2800" b="1">
                <a:solidFill>
                  <a:schemeClr val="bg1"/>
                </a:solidFill>
              </a:rPr>
              <a:t> :زيادة المسؤوليات عموديا</a:t>
            </a:r>
          </a:p>
          <a:p>
            <a:pPr lvl="1"/>
            <a:r>
              <a:rPr lang="ar-SA" sz="2800" b="1">
                <a:solidFill>
                  <a:schemeClr val="bg1"/>
                </a:solidFill>
              </a:rPr>
              <a:t> توسيع العمل  </a:t>
            </a:r>
            <a:r>
              <a:rPr lang="en-US" sz="2800" b="1">
                <a:solidFill>
                  <a:schemeClr val="bg1"/>
                </a:solidFill>
              </a:rPr>
              <a:t>Job Enlargement</a:t>
            </a:r>
            <a:r>
              <a:rPr lang="ar-SA" sz="2800" b="1">
                <a:solidFill>
                  <a:schemeClr val="bg1"/>
                </a:solidFill>
              </a:rPr>
              <a:t> </a:t>
            </a:r>
            <a:r>
              <a:rPr lang="en-US" sz="2800" b="1">
                <a:solidFill>
                  <a:schemeClr val="bg1"/>
                </a:solidFill>
              </a:rPr>
              <a:t>:</a:t>
            </a:r>
            <a:r>
              <a:rPr lang="ar-SA" sz="2800" b="1">
                <a:solidFill>
                  <a:schemeClr val="bg1"/>
                </a:solidFill>
              </a:rPr>
              <a:t> تعني التوسع في نطاق العمل وذلك بإضافة مهام متشابهة للوظيفة الرئيسية فالزيادة أفقية .</a:t>
            </a:r>
          </a:p>
          <a:p>
            <a:pPr lvl="1"/>
            <a:r>
              <a:rPr lang="ar-SA" sz="2800" b="1">
                <a:solidFill>
                  <a:schemeClr val="bg1"/>
                </a:solidFill>
              </a:rPr>
              <a:t> تدوير العمل </a:t>
            </a:r>
            <a:r>
              <a:rPr lang="en-US" sz="2800" b="1">
                <a:solidFill>
                  <a:schemeClr val="bg1"/>
                </a:solidFill>
              </a:rPr>
              <a:t>Job Rotation </a:t>
            </a:r>
            <a:r>
              <a:rPr lang="ar-SA" sz="2800" b="1">
                <a:solidFill>
                  <a:schemeClr val="bg1"/>
                </a:solidFill>
              </a:rPr>
              <a:t>: تقوم المنظمات بتدوير الموظف وبخاصة الجديد على عدة وظائف لإكسابه الخبرة والمهارة وقاعدة من المعرفة لتضعه في الوظيفة التي يجد فيها نفسه راغبا ومبدعا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5"/>
          <p:cNvSpPr txBox="1">
            <a:spLocks noChangeArrowheads="1"/>
          </p:cNvSpPr>
          <p:nvPr/>
        </p:nvSpPr>
        <p:spPr bwMode="auto">
          <a:xfrm>
            <a:off x="971550" y="1752600"/>
            <a:ext cx="7486650" cy="3786188"/>
          </a:xfrm>
          <a:prstGeom prst="rect">
            <a:avLst/>
          </a:prstGeom>
          <a:noFill/>
          <a:ln w="9525" algn="ctr">
            <a:noFill/>
            <a:miter lim="800000"/>
            <a:headEnd/>
            <a:tailEnd/>
          </a:ln>
        </p:spPr>
        <p:txBody>
          <a:bodyPr>
            <a:spAutoFit/>
          </a:bodyPr>
          <a:lstStyle/>
          <a:p>
            <a:pPr lvl="1"/>
            <a:r>
              <a:rPr lang="ar-SA"/>
              <a:t> </a:t>
            </a:r>
            <a:r>
              <a:rPr lang="ar-SA" sz="2400" b="1">
                <a:solidFill>
                  <a:srgbClr val="FF0000"/>
                </a:solidFill>
              </a:rPr>
              <a:t>دوران العمل</a:t>
            </a:r>
            <a:r>
              <a:rPr lang="en-US" sz="2400" b="1"/>
              <a:t> </a:t>
            </a:r>
            <a:r>
              <a:rPr lang="ar-SA" sz="2400" b="1"/>
              <a:t> </a:t>
            </a:r>
            <a:r>
              <a:rPr lang="en-US" sz="2400" b="1">
                <a:solidFill>
                  <a:schemeClr val="folHlink"/>
                </a:solidFill>
              </a:rPr>
              <a:t>labor Turnover</a:t>
            </a:r>
            <a:r>
              <a:rPr lang="ar-SA" sz="2400" b="1"/>
              <a:t> :</a:t>
            </a:r>
            <a:r>
              <a:rPr lang="ar-SA" sz="2400" b="1">
                <a:solidFill>
                  <a:srgbClr val="FFFF00"/>
                </a:solidFill>
              </a:rPr>
              <a:t>وتعني ترك الموظف لعملة ومنها الاختياري ومنها الإجباري .</a:t>
            </a:r>
          </a:p>
          <a:p>
            <a:pPr lvl="1"/>
            <a:r>
              <a:rPr lang="ar-SA" sz="2400" b="1"/>
              <a:t> </a:t>
            </a:r>
            <a:r>
              <a:rPr lang="ar-SA" sz="2400" b="1">
                <a:solidFill>
                  <a:srgbClr val="FF0000"/>
                </a:solidFill>
              </a:rPr>
              <a:t>تحليل العمل </a:t>
            </a:r>
            <a:r>
              <a:rPr lang="en-US" sz="2400" b="1">
                <a:solidFill>
                  <a:schemeClr val="folHlink"/>
                </a:solidFill>
              </a:rPr>
              <a:t>Job Analyst</a:t>
            </a:r>
            <a:r>
              <a:rPr lang="ar-SA" sz="2400" b="1"/>
              <a:t> : </a:t>
            </a:r>
            <a:r>
              <a:rPr lang="ar-SA" sz="2400" b="1">
                <a:solidFill>
                  <a:srgbClr val="FFFF00"/>
                </a:solidFill>
              </a:rPr>
              <a:t>وتعني مراجعة ودراسة تفاصيل المهام ومن جزء العمل للتعرف علية تفصيليا من مسؤوليات وواجبات و ما هي المهارات المطلوبة . </a:t>
            </a:r>
          </a:p>
          <a:p>
            <a:pPr lvl="1"/>
            <a:r>
              <a:rPr lang="ar-SA" sz="2400" b="1"/>
              <a:t> </a:t>
            </a:r>
            <a:r>
              <a:rPr lang="ar-SA" sz="2400" b="1">
                <a:solidFill>
                  <a:srgbClr val="FF0000"/>
                </a:solidFill>
              </a:rPr>
              <a:t>الاستقطاب </a:t>
            </a:r>
            <a:r>
              <a:rPr lang="en-US" sz="2400" b="1">
                <a:solidFill>
                  <a:schemeClr val="folHlink"/>
                </a:solidFill>
              </a:rPr>
              <a:t>Recruitment</a:t>
            </a:r>
            <a:r>
              <a:rPr lang="ar-SA" sz="2400" b="1"/>
              <a:t> </a:t>
            </a:r>
            <a:r>
              <a:rPr lang="ar-SA" sz="2400" b="1">
                <a:solidFill>
                  <a:srgbClr val="FFFF00"/>
                </a:solidFill>
              </a:rPr>
              <a:t>: هي جذب الشخص الكفؤ لإشغال وظيفة ما و محاولة الابقاء علية و تطويره .</a:t>
            </a:r>
          </a:p>
          <a:p>
            <a:pPr lvl="1"/>
            <a:r>
              <a:rPr lang="ar-SA" sz="2400" b="1"/>
              <a:t> </a:t>
            </a:r>
            <a:r>
              <a:rPr lang="ar-SA" sz="2400" b="1">
                <a:solidFill>
                  <a:srgbClr val="FF0000"/>
                </a:solidFill>
              </a:rPr>
              <a:t>توجيه العامل</a:t>
            </a:r>
            <a:r>
              <a:rPr lang="ar-SA" sz="2400" b="1"/>
              <a:t> (</a:t>
            </a:r>
            <a:r>
              <a:rPr lang="ar-SA" sz="2400" b="1">
                <a:solidFill>
                  <a:srgbClr val="CC3399"/>
                </a:solidFill>
              </a:rPr>
              <a:t>تهيئته</a:t>
            </a:r>
            <a:r>
              <a:rPr lang="ar-SA" sz="2400" b="1"/>
              <a:t>)</a:t>
            </a:r>
            <a:r>
              <a:rPr lang="en-US" sz="2400" b="1"/>
              <a:t> </a:t>
            </a:r>
            <a:r>
              <a:rPr lang="en-US" sz="2400" b="1">
                <a:solidFill>
                  <a:schemeClr val="folHlink"/>
                </a:solidFill>
              </a:rPr>
              <a:t>Orientation</a:t>
            </a:r>
            <a:r>
              <a:rPr lang="ar-SA" sz="2400" b="1">
                <a:solidFill>
                  <a:srgbClr val="FFFF00"/>
                </a:solidFill>
              </a:rPr>
              <a:t>: هي عملية أولية لتوجيه العامل نحو عمله وزملائه يهدف كسر الحاجز النفسي الذي يتوافر لدى الموظف في ساعاته الأولى .</a:t>
            </a:r>
            <a:endParaRPr lang="en-US" sz="2400" b="1">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71438" y="1600200"/>
            <a:ext cx="4500563" cy="4876800"/>
          </a:xfrm>
        </p:spPr>
        <p:txBody>
          <a:bodyPr>
            <a:normAutofit fontScale="32500" lnSpcReduction="20000"/>
          </a:bodyPr>
          <a:lstStyle/>
          <a:p>
            <a:pPr>
              <a:buFont typeface="Wingdings" pitchFamily="2" charset="2"/>
              <a:buNone/>
              <a:defRPr/>
            </a:pPr>
            <a:endParaRPr lang="ar-SA" b="1" dirty="0">
              <a:solidFill>
                <a:srgbClr val="953735"/>
              </a:solidFill>
              <a:effectLst>
                <a:outerShdw blurRad="38100" dist="38100" dir="2700000" algn="tl">
                  <a:srgbClr val="000000"/>
                </a:outerShdw>
              </a:effectLst>
              <a:latin typeface="Tahoma" pitchFamily="34" charset="0"/>
              <a:cs typeface="Tahoma" pitchFamily="34" charset="0"/>
            </a:endParaRPr>
          </a:p>
          <a:p>
            <a:pPr marL="342900" indent="-342900">
              <a:defRPr/>
            </a:pPr>
            <a:r>
              <a:rPr lang="ar-SA" sz="6700" b="1" dirty="0">
                <a:solidFill>
                  <a:schemeClr val="accent6">
                    <a:lumMod val="60000"/>
                    <a:lumOff val="40000"/>
                  </a:schemeClr>
                </a:solidFill>
              </a:rPr>
              <a:t>تخطيط القوى العاملة</a:t>
            </a:r>
          </a:p>
          <a:p>
            <a:pPr marL="342900" indent="-342900">
              <a:defRPr/>
            </a:pPr>
            <a:r>
              <a:rPr lang="ar-SA" sz="6700" b="1" dirty="0">
                <a:solidFill>
                  <a:schemeClr val="accent6">
                    <a:lumMod val="60000"/>
                    <a:lumOff val="40000"/>
                  </a:schemeClr>
                </a:solidFill>
              </a:rPr>
              <a:t>التحديات التي تواجه إدارة الموارد البشرية </a:t>
            </a:r>
          </a:p>
          <a:p>
            <a:pPr marL="342900" indent="-342900">
              <a:defRPr/>
            </a:pPr>
            <a:r>
              <a:rPr lang="ar-SA" sz="6700" b="1" dirty="0">
                <a:solidFill>
                  <a:schemeClr val="accent6">
                    <a:lumMod val="60000"/>
                    <a:lumOff val="40000"/>
                  </a:schemeClr>
                </a:solidFill>
              </a:rPr>
              <a:t>تنظيم وظيفة الموارد البشرية</a:t>
            </a:r>
          </a:p>
          <a:p>
            <a:pPr marL="342900" indent="-342900">
              <a:defRPr/>
            </a:pPr>
            <a:r>
              <a:rPr lang="ar-SA" sz="6700" b="1" dirty="0">
                <a:solidFill>
                  <a:schemeClr val="accent6">
                    <a:lumMod val="60000"/>
                    <a:lumOff val="40000"/>
                  </a:schemeClr>
                </a:solidFill>
              </a:rPr>
              <a:t>التدريب</a:t>
            </a:r>
          </a:p>
          <a:p>
            <a:pPr marL="342900" indent="-342900">
              <a:defRPr/>
            </a:pPr>
            <a:r>
              <a:rPr lang="ar-SA" sz="6700" b="1" dirty="0">
                <a:solidFill>
                  <a:schemeClr val="accent6">
                    <a:lumMod val="60000"/>
                    <a:lumOff val="40000"/>
                  </a:schemeClr>
                </a:solidFill>
              </a:rPr>
              <a:t>الحوافز   </a:t>
            </a:r>
          </a:p>
          <a:p>
            <a:pPr>
              <a:defRPr/>
            </a:pPr>
            <a:endParaRPr lang="ar-SA" b="1" i="1" dirty="0">
              <a:solidFill>
                <a:srgbClr val="C00000"/>
              </a:solidFill>
              <a:latin typeface="Traditional Arabic" pitchFamily="2" charset="-78"/>
              <a:cs typeface="Traditional Arabic" pitchFamily="2" charset="-78"/>
            </a:endParaRPr>
          </a:p>
          <a:p>
            <a:pPr>
              <a:defRPr/>
            </a:pPr>
            <a:endParaRPr lang="ar-SA" b="1" dirty="0">
              <a:solidFill>
                <a:srgbClr val="17375E"/>
              </a:solidFill>
              <a:effectLst>
                <a:outerShdw blurRad="38100" dist="38100" dir="2700000" algn="tl">
                  <a:srgbClr val="000000"/>
                </a:outerShdw>
              </a:effectLst>
            </a:endParaRPr>
          </a:p>
          <a:p>
            <a:pPr>
              <a:defRPr/>
            </a:pPr>
            <a:endParaRPr lang="ar-SA" dirty="0"/>
          </a:p>
        </p:txBody>
      </p:sp>
      <p:sp>
        <p:nvSpPr>
          <p:cNvPr id="4" name="عنصر نائب للمحتوى 3"/>
          <p:cNvSpPr>
            <a:spLocks noGrp="1"/>
          </p:cNvSpPr>
          <p:nvPr>
            <p:ph sz="half" idx="2"/>
          </p:nvPr>
        </p:nvSpPr>
        <p:spPr>
          <a:xfrm>
            <a:off x="4357686" y="1447800"/>
            <a:ext cx="4857784" cy="4953000"/>
          </a:xfrm>
        </p:spPr>
        <p:txBody>
          <a:bodyPr>
            <a:normAutofit fontScale="32500" lnSpcReduction="20000"/>
          </a:bodyPr>
          <a:lstStyle/>
          <a:p>
            <a:pPr>
              <a:buFont typeface="Wingdings" pitchFamily="2" charset="2"/>
              <a:buNone/>
              <a:defRPr/>
            </a:pP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342900" indent="-342900">
              <a:defRPr/>
            </a:pPr>
            <a:r>
              <a:rPr lang="ar-SA" sz="7000" b="1" dirty="0">
                <a:solidFill>
                  <a:schemeClr val="accent6">
                    <a:lumMod val="60000"/>
                    <a:lumOff val="40000"/>
                  </a:schemeClr>
                </a:solidFill>
              </a:rPr>
              <a:t>تعريف إدارة الموارد البشرية</a:t>
            </a:r>
          </a:p>
          <a:p>
            <a:pPr marL="342900" indent="-342900">
              <a:defRPr/>
            </a:pPr>
            <a:r>
              <a:rPr lang="ar-SA" sz="7000" b="1" dirty="0">
                <a:solidFill>
                  <a:schemeClr val="accent6">
                    <a:lumMod val="60000"/>
                    <a:lumOff val="40000"/>
                  </a:schemeClr>
                </a:solidFill>
              </a:rPr>
              <a:t>المهام الرئيسية لإدارة الموارد البشرية </a:t>
            </a:r>
          </a:p>
          <a:p>
            <a:pPr marL="342900" indent="-342900">
              <a:defRPr/>
            </a:pPr>
            <a:r>
              <a:rPr lang="ar-SA" sz="7000" b="1" dirty="0">
                <a:solidFill>
                  <a:schemeClr val="accent6">
                    <a:lumMod val="60000"/>
                    <a:lumOff val="40000"/>
                  </a:schemeClr>
                </a:solidFill>
              </a:rPr>
              <a:t>عوامل تطور إدارة الموارد البشرية</a:t>
            </a:r>
          </a:p>
          <a:p>
            <a:pPr marL="342900" indent="-342900">
              <a:defRPr/>
            </a:pPr>
            <a:r>
              <a:rPr lang="ar-SA" sz="7000" b="1" dirty="0">
                <a:solidFill>
                  <a:schemeClr val="accent6">
                    <a:lumMod val="60000"/>
                    <a:lumOff val="40000"/>
                  </a:schemeClr>
                </a:solidFill>
              </a:rPr>
              <a:t>التوظيف في المنظمات وأهم المصطلحات ذات العلاقة </a:t>
            </a:r>
          </a:p>
          <a:p>
            <a:pPr>
              <a:buFont typeface="Wingdings" pitchFamily="2" charset="2"/>
              <a:buNone/>
              <a:defRPr/>
            </a:pPr>
            <a:endParaRPr lang="ar-SA" kern="10" dirty="0">
              <a:ln w="9525">
                <a:noFill/>
                <a:round/>
                <a:headEnd/>
                <a:tailEnd/>
              </a:ln>
              <a:solidFill>
                <a:srgbClr val="336699"/>
              </a:solidFill>
              <a:effectLst>
                <a:outerShdw dist="45791" dir="2021404" algn="ctr" rotWithShape="0">
                  <a:srgbClr val="B2B2B2">
                    <a:alpha val="79999"/>
                  </a:srgbClr>
                </a:outerShdw>
              </a:effectLst>
            </a:endParaRPr>
          </a:p>
          <a:p>
            <a:pPr>
              <a:defRPr/>
            </a:pPr>
            <a:endParaRPr lang="ar-SA"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defRPr/>
            </a:pPr>
            <a:endParaRPr lang="ar-SA" b="1" dirty="0">
              <a:ln w="24500" cmpd="dbl">
                <a:solidFill>
                  <a:schemeClr val="accent2">
                    <a:shade val="85000"/>
                    <a:satMod val="155000"/>
                  </a:schemeClr>
                </a:solidFill>
                <a:prstDash val="solid"/>
                <a:miter lim="800000"/>
              </a:ln>
              <a:solidFill>
                <a:schemeClr val="accent3">
                  <a:lumMod val="75000"/>
                </a:schemeClr>
              </a:solidFill>
              <a:effectLst>
                <a:outerShdw blurRad="38100" dist="38100" dir="7020000" algn="tl">
                  <a:srgbClr val="000000">
                    <a:alpha val="35000"/>
                  </a:srgbClr>
                </a:outerShdw>
              </a:effectLst>
            </a:endParaRPr>
          </a:p>
          <a:p>
            <a:pPr>
              <a:defRPr/>
            </a:pPr>
            <a:endParaRPr lang="ar-SA"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a:endParaRPr>
          </a:p>
          <a:p>
            <a:pPr>
              <a:defRPr/>
            </a:pPr>
            <a:endParaRPr lang="ar-SA" dirty="0"/>
          </a:p>
        </p:txBody>
      </p:sp>
      <p:sp>
        <p:nvSpPr>
          <p:cNvPr id="6" name="AutoShape 4"/>
          <p:cNvSpPr>
            <a:spLocks noChangeArrowheads="1"/>
          </p:cNvSpPr>
          <p:nvPr/>
        </p:nvSpPr>
        <p:spPr bwMode="auto">
          <a:xfrm>
            <a:off x="857250" y="214313"/>
            <a:ext cx="7286625" cy="1298575"/>
          </a:xfrm>
          <a:prstGeom prst="ribbon2">
            <a:avLst>
              <a:gd name="adj1" fmla="val 22769"/>
              <a:gd name="adj2" fmla="val 69935"/>
            </a:avLst>
          </a:prstGeom>
          <a:solidFill>
            <a:srgbClr val="CFFFCF"/>
          </a:solidFill>
          <a:ln w="31750">
            <a:solidFill>
              <a:srgbClr val="0080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xfrm>
            <a:off x="381000" y="1901825"/>
            <a:ext cx="7696200" cy="3667671"/>
          </a:xfrm>
          <a:prstGeom prst="rect">
            <a:avLst/>
          </a:prstGeom>
          <a:noFill/>
          <a:ln w="9525">
            <a:miter lim="800000"/>
            <a:headEnd/>
            <a:tailEnd/>
          </a:ln>
        </p:spPr>
        <p:txBody>
          <a:bodyPr wrap="square">
            <a:spAutoFit/>
          </a:bodyPr>
          <a:lstStyle/>
          <a:p>
            <a:pPr lvl="1">
              <a:defRPr/>
            </a:pPr>
            <a:r>
              <a:rPr lang="ar-SA" sz="1800" dirty="0">
                <a:cs typeface="Arial" pitchFamily="34" charset="0"/>
              </a:rPr>
              <a:t> </a:t>
            </a:r>
            <a:r>
              <a:rPr lang="ar-SA" sz="3200" b="1" dirty="0">
                <a:solidFill>
                  <a:srgbClr val="FF0000"/>
                </a:solidFill>
                <a:cs typeface="Arial" pitchFamily="34" charset="0"/>
              </a:rPr>
              <a:t>الوصف الوظيفي</a:t>
            </a:r>
            <a:r>
              <a:rPr lang="ar-SA" sz="3200" b="1" dirty="0">
                <a:cs typeface="Arial" pitchFamily="34" charset="0"/>
              </a:rPr>
              <a:t> </a:t>
            </a:r>
            <a:r>
              <a:rPr lang="en-US" sz="3200" b="1" dirty="0">
                <a:solidFill>
                  <a:schemeClr val="folHlink"/>
                </a:solidFill>
                <a:cs typeface="Arial" pitchFamily="34" charset="0"/>
              </a:rPr>
              <a:t>Job Description</a:t>
            </a:r>
            <a:r>
              <a:rPr lang="en-US" sz="3200" b="1" dirty="0">
                <a:cs typeface="Arial" pitchFamily="34" charset="0"/>
              </a:rPr>
              <a:t> </a:t>
            </a:r>
            <a:r>
              <a:rPr lang="ar-SA" sz="3200" b="1" dirty="0">
                <a:cs typeface="Arial" pitchFamily="34" charset="0"/>
              </a:rPr>
              <a:t>: </a:t>
            </a:r>
            <a:r>
              <a:rPr lang="ar-SA" sz="3200" b="1" dirty="0">
                <a:solidFill>
                  <a:srgbClr val="FFFF00"/>
                </a:solidFill>
                <a:cs typeface="Arial" pitchFamily="34" charset="0"/>
              </a:rPr>
              <a:t>وهي عملية وصف شامل ودقيق للوظيفة نفسها وماذا يلزمها من الآلات ومعدات وأدوات وما هي المسؤوليات والعلاقات والواجبات . </a:t>
            </a:r>
          </a:p>
          <a:p>
            <a:pPr lvl="1">
              <a:defRPr/>
            </a:pPr>
            <a:r>
              <a:rPr lang="ar-SA" sz="3200" dirty="0">
                <a:cs typeface="Arial" pitchFamily="34" charset="0"/>
              </a:rPr>
              <a:t> </a:t>
            </a:r>
            <a:r>
              <a:rPr lang="ar-SA" sz="3200" b="1" dirty="0">
                <a:solidFill>
                  <a:srgbClr val="FF0000"/>
                </a:solidFill>
                <a:cs typeface="Arial" pitchFamily="34" charset="0"/>
              </a:rPr>
              <a:t>المواصفات الوظيفية</a:t>
            </a:r>
            <a:r>
              <a:rPr lang="ar-SA" sz="3200" b="1" dirty="0">
                <a:cs typeface="Arial" pitchFamily="34" charset="0"/>
              </a:rPr>
              <a:t> </a:t>
            </a:r>
            <a:r>
              <a:rPr lang="en-US" sz="3200" b="1" dirty="0">
                <a:solidFill>
                  <a:schemeClr val="folHlink"/>
                </a:solidFill>
                <a:cs typeface="Arial" pitchFamily="34" charset="0"/>
              </a:rPr>
              <a:t>Job Specification</a:t>
            </a:r>
            <a:r>
              <a:rPr lang="ar-SA" sz="3200" b="1" dirty="0">
                <a:cs typeface="Arial" pitchFamily="34" charset="0"/>
              </a:rPr>
              <a:t> </a:t>
            </a:r>
            <a:r>
              <a:rPr lang="ar-SA" sz="3200" dirty="0">
                <a:cs typeface="Arial" pitchFamily="34" charset="0"/>
              </a:rPr>
              <a:t>: </a:t>
            </a:r>
            <a:r>
              <a:rPr lang="ar-SA" sz="3200" b="1" dirty="0">
                <a:solidFill>
                  <a:srgbClr val="FFFF00"/>
                </a:solidFill>
                <a:cs typeface="Arial" pitchFamily="34" charset="0"/>
              </a:rPr>
              <a:t>للشخص شاغل الوظيفة من حيث مؤهلاته وخبراته ومهاراته .</a:t>
            </a:r>
            <a:endParaRPr lang="en-US" sz="3200" b="1" dirty="0">
              <a:solidFill>
                <a:srgbClr val="FFFF00"/>
              </a:solidFill>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5"/>
          <p:cNvSpPr txBox="1">
            <a:spLocks noChangeArrowheads="1"/>
          </p:cNvSpPr>
          <p:nvPr/>
        </p:nvSpPr>
        <p:spPr bwMode="auto">
          <a:xfrm>
            <a:off x="827088" y="1725613"/>
            <a:ext cx="7783512" cy="4524375"/>
          </a:xfrm>
          <a:prstGeom prst="rect">
            <a:avLst/>
          </a:prstGeom>
          <a:noFill/>
          <a:ln w="9525" algn="ctr">
            <a:noFill/>
            <a:miter lim="800000"/>
            <a:headEnd/>
            <a:tailEnd/>
          </a:ln>
        </p:spPr>
        <p:txBody>
          <a:bodyPr>
            <a:spAutoFit/>
          </a:bodyPr>
          <a:lstStyle/>
          <a:p>
            <a:pPr marL="342900" indent="-342900"/>
            <a:r>
              <a:rPr lang="ar-SA" sz="3200" b="1">
                <a:solidFill>
                  <a:srgbClr val="FF0000"/>
                </a:solidFill>
              </a:rPr>
              <a:t>      تخطيط القوى العاملة </a:t>
            </a:r>
            <a:r>
              <a:rPr lang="ar-SA" sz="3200" b="1">
                <a:solidFill>
                  <a:srgbClr val="FFFF00"/>
                </a:solidFill>
              </a:rPr>
              <a:t>: يعتبر التخطيط للقوى العاملة من المهام الرئيسية لإدارة الموارد البشرية حيث تقدير الاحتياجات المستقبلية والتنبؤ بها يعد أمرا ليس سهلا بل يحتاج إلى أشخاص مؤهلين ذو خبرات جيدة في هذا المجال .</a:t>
            </a:r>
          </a:p>
          <a:p>
            <a:pPr marL="342900" indent="-342900"/>
            <a:r>
              <a:rPr lang="ar-SA" sz="3200" b="1"/>
              <a:t>      </a:t>
            </a:r>
            <a:r>
              <a:rPr lang="ar-SA" sz="3200" b="1">
                <a:solidFill>
                  <a:srgbClr val="FF0000"/>
                </a:solidFill>
              </a:rPr>
              <a:t>عرّف</a:t>
            </a:r>
            <a:r>
              <a:rPr lang="ar-SA" sz="3200" b="1"/>
              <a:t> </a:t>
            </a:r>
            <a:r>
              <a:rPr lang="ar-SA" sz="3200" b="1">
                <a:solidFill>
                  <a:srgbClr val="FFFF00"/>
                </a:solidFill>
              </a:rPr>
              <a:t>أحدهم التخطيط للقوى العاملة بأنه عملية الحصول على الأعداد المطلوبة من الاكفاء المؤهلين في الوقت المناسب لشغل وظائف شاغرة في المنظمة . </a:t>
            </a:r>
          </a:p>
          <a:p>
            <a:pPr marL="342900" indent="-342900"/>
            <a:r>
              <a:rPr lang="ar-SA" sz="3200" b="1">
                <a:solidFill>
                  <a:srgbClr val="FFFF00"/>
                </a:solidFill>
              </a:rPr>
              <a:t>                                               </a:t>
            </a:r>
            <a:endParaRPr lang="en-US" sz="3200" b="1">
              <a:solidFill>
                <a:srgbClr val="FFFF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3"/>
          <p:cNvSpPr txBox="1">
            <a:spLocks noChangeArrowheads="1"/>
          </p:cNvSpPr>
          <p:nvPr/>
        </p:nvSpPr>
        <p:spPr bwMode="auto">
          <a:xfrm>
            <a:off x="755650" y="620713"/>
            <a:ext cx="7993063" cy="4400550"/>
          </a:xfrm>
          <a:prstGeom prst="rect">
            <a:avLst/>
          </a:prstGeom>
          <a:noFill/>
          <a:ln w="9525" algn="ctr">
            <a:noFill/>
            <a:miter lim="800000"/>
            <a:headEnd/>
            <a:tailEnd/>
          </a:ln>
        </p:spPr>
        <p:txBody>
          <a:bodyPr>
            <a:spAutoFit/>
          </a:bodyPr>
          <a:lstStyle/>
          <a:p>
            <a:pPr marL="342900" indent="-342900"/>
            <a:r>
              <a:rPr lang="ar-SA" sz="2800" b="1">
                <a:solidFill>
                  <a:srgbClr val="FF0000"/>
                </a:solidFill>
              </a:rPr>
              <a:t>أهمية التخطيط</a:t>
            </a:r>
            <a:r>
              <a:rPr lang="ar-SA" sz="2800" b="1"/>
              <a:t> :  </a:t>
            </a:r>
            <a:r>
              <a:rPr lang="ar-SA" sz="2800" b="1">
                <a:solidFill>
                  <a:schemeClr val="folHlink"/>
                </a:solidFill>
              </a:rPr>
              <a:t>يحقق التخطيط فوائد عديدة للمنظمة من أهمها</a:t>
            </a:r>
            <a:r>
              <a:rPr lang="ar-SA" sz="2800" b="1"/>
              <a:t> : </a:t>
            </a:r>
          </a:p>
          <a:p>
            <a:pPr marL="800100" lvl="1" indent="-342900">
              <a:buFontTx/>
              <a:buAutoNum type="arabicPeriod"/>
            </a:pPr>
            <a:r>
              <a:rPr lang="ar-SA" sz="2800" b="1">
                <a:solidFill>
                  <a:srgbClr val="FFFF00"/>
                </a:solidFill>
              </a:rPr>
              <a:t>يساعد التخطيط للقوى العاملة في تحقيق أهداف المنظمة .</a:t>
            </a:r>
          </a:p>
          <a:p>
            <a:pPr marL="800100" lvl="1" indent="-342900">
              <a:buFontTx/>
              <a:buAutoNum type="arabicPeriod"/>
            </a:pPr>
            <a:r>
              <a:rPr lang="ar-SA" sz="2800" b="1">
                <a:solidFill>
                  <a:srgbClr val="FFFF00"/>
                </a:solidFill>
              </a:rPr>
              <a:t>معرفة الوضع الحالي (الراهن) نقص , فائض ووضع سبل معالجة لكل حالة من تلك الحالات .</a:t>
            </a:r>
          </a:p>
          <a:p>
            <a:pPr marL="800100" lvl="1" indent="-342900">
              <a:buFontTx/>
              <a:buAutoNum type="arabicPeriod"/>
            </a:pPr>
            <a:r>
              <a:rPr lang="ar-SA" sz="2800" b="1">
                <a:solidFill>
                  <a:srgbClr val="FFFF00"/>
                </a:solidFill>
              </a:rPr>
              <a:t>التخطيط الجيد يمكن من البحث من تأمين موارد مالية لتغطية برامج التخطيط . </a:t>
            </a:r>
          </a:p>
          <a:p>
            <a:pPr marL="800100" lvl="1" indent="-342900">
              <a:buFontTx/>
              <a:buAutoNum type="arabicPeriod"/>
            </a:pPr>
            <a:r>
              <a:rPr lang="ar-SA" sz="2800" b="1">
                <a:solidFill>
                  <a:srgbClr val="FFFF00"/>
                </a:solidFill>
              </a:rPr>
              <a:t>تحقيق الكفاءة والفعالية نتيجة للتوزيع الامثل للموارد البشرية والمادية .</a:t>
            </a:r>
          </a:p>
          <a:p>
            <a:pPr marL="800100" lvl="1" indent="-342900">
              <a:buFontTx/>
              <a:buAutoNum type="arabicPeriod"/>
            </a:pPr>
            <a:r>
              <a:rPr lang="ar-SA" sz="2800" b="1">
                <a:solidFill>
                  <a:srgbClr val="FFFF00"/>
                </a:solidFill>
              </a:rPr>
              <a:t>تمكين النظم من النجاح كون إدارة الموارد البشرية مترابطة ومتكاملة مع بقية أجزاء وإدارات المنظمة . </a:t>
            </a:r>
            <a:endParaRPr lang="en-US" sz="2800" b="1">
              <a:solidFill>
                <a:srgbClr val="FFFF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1187450" y="609600"/>
            <a:ext cx="7423150" cy="954088"/>
          </a:xfrm>
          <a:prstGeom prst="rect">
            <a:avLst/>
          </a:prstGeom>
          <a:noFill/>
          <a:ln w="9525" algn="ctr">
            <a:noFill/>
            <a:miter lim="800000"/>
            <a:headEnd/>
            <a:tailEnd/>
          </a:ln>
        </p:spPr>
        <p:txBody>
          <a:bodyPr>
            <a:spAutoFit/>
          </a:bodyPr>
          <a:lstStyle/>
          <a:p>
            <a:pPr marL="342900" indent="-342900"/>
            <a:r>
              <a:rPr lang="ar-SA" sz="2800" b="1">
                <a:solidFill>
                  <a:srgbClr val="FF0000"/>
                </a:solidFill>
              </a:rPr>
              <a:t>علاقة إدارة الموارد البشرية بدورة حياة المنظمة</a:t>
            </a:r>
            <a:r>
              <a:rPr lang="ar-SA" sz="2800" b="1"/>
              <a:t> (</a:t>
            </a:r>
            <a:r>
              <a:rPr lang="en-US" sz="2800" b="1">
                <a:solidFill>
                  <a:schemeClr val="folHlink"/>
                </a:solidFill>
              </a:rPr>
              <a:t>Organization Life Cycle</a:t>
            </a:r>
            <a:r>
              <a:rPr lang="ar-SA" sz="2800" b="1"/>
              <a:t>)</a:t>
            </a:r>
            <a:endParaRPr lang="en-US" sz="2800" b="1"/>
          </a:p>
        </p:txBody>
      </p:sp>
      <p:sp>
        <p:nvSpPr>
          <p:cNvPr id="46083" name="Text Box 5"/>
          <p:cNvSpPr txBox="1">
            <a:spLocks noChangeArrowheads="1"/>
          </p:cNvSpPr>
          <p:nvPr/>
        </p:nvSpPr>
        <p:spPr bwMode="auto">
          <a:xfrm>
            <a:off x="1042988" y="1828800"/>
            <a:ext cx="7643812" cy="5108575"/>
          </a:xfrm>
          <a:prstGeom prst="rect">
            <a:avLst/>
          </a:prstGeom>
          <a:noFill/>
          <a:ln w="9525" algn="ctr">
            <a:noFill/>
            <a:miter lim="800000"/>
            <a:headEnd/>
            <a:tailEnd/>
          </a:ln>
        </p:spPr>
        <p:txBody>
          <a:bodyPr>
            <a:spAutoFit/>
          </a:bodyPr>
          <a:lstStyle/>
          <a:p>
            <a:pPr marL="342900" indent="-342900">
              <a:buFontTx/>
              <a:buAutoNum type="arabicPeriod"/>
            </a:pPr>
            <a:r>
              <a:rPr lang="ar-SA" sz="2800" b="1">
                <a:solidFill>
                  <a:srgbClr val="FF0000"/>
                </a:solidFill>
              </a:rPr>
              <a:t>مرحلة البداية أو التكوين أو الدلالة</a:t>
            </a:r>
            <a:r>
              <a:rPr lang="ar-SA" sz="2800" b="1"/>
              <a:t> (</a:t>
            </a:r>
            <a:r>
              <a:rPr lang="en-US" sz="2800" b="1">
                <a:solidFill>
                  <a:schemeClr val="folHlink"/>
                </a:solidFill>
              </a:rPr>
              <a:t>Initiative Stage</a:t>
            </a:r>
            <a:r>
              <a:rPr lang="ar-SA" sz="2800" b="1"/>
              <a:t>) : </a:t>
            </a:r>
            <a:r>
              <a:rPr lang="ar-SA" sz="2800" b="1">
                <a:solidFill>
                  <a:srgbClr val="FFFF00"/>
                </a:solidFill>
              </a:rPr>
              <a:t>إن إدارة  الموارد البشرية في هذه المرحلة عليها التخطيط الدقيق والسليم لأن المخاطر عالية على المنظمة والتكاليف باهظة فلذلك إن اجتذاب وتعين الكفاءات عالية المستوى من منظمات نجاح المنظمة في بدايتها فتلجأ المنظمات إلى رفع مستوى الأجور والرواتب لجذب تلك الطاقات الماهرة المدربة و الكفؤ.</a:t>
            </a:r>
          </a:p>
          <a:p>
            <a:pPr marL="342900" indent="-342900">
              <a:buFontTx/>
              <a:buAutoNum type="arabicPeriod"/>
            </a:pPr>
            <a:r>
              <a:rPr lang="ar-SA" sz="2800" b="1">
                <a:solidFill>
                  <a:srgbClr val="FF0000"/>
                </a:solidFill>
              </a:rPr>
              <a:t>مرحلة النمو</a:t>
            </a:r>
            <a:r>
              <a:rPr lang="ar-SA" sz="2800" b="1"/>
              <a:t> (</a:t>
            </a:r>
            <a:r>
              <a:rPr lang="en-US" sz="2800" b="1">
                <a:solidFill>
                  <a:schemeClr val="folHlink"/>
                </a:solidFill>
              </a:rPr>
              <a:t>Growth Stage</a:t>
            </a:r>
            <a:r>
              <a:rPr lang="ar-SA" sz="2800" b="1"/>
              <a:t>):</a:t>
            </a:r>
            <a:r>
              <a:rPr lang="ar-SA" sz="2800" b="1">
                <a:solidFill>
                  <a:srgbClr val="0000FF"/>
                </a:solidFill>
              </a:rPr>
              <a:t> </a:t>
            </a:r>
            <a:r>
              <a:rPr lang="ar-SA" sz="2800" b="1">
                <a:solidFill>
                  <a:srgbClr val="FFFF00"/>
                </a:solidFill>
              </a:rPr>
              <a:t>تتوسع المنظمة في هذه المرحلة وتنمو بسرعة فتزداد وحداته الادارية ويزداد عدد العاملين بها فتبدأ نشاطات التسويق و الاعلان , هنا لابد من وضع خطط للقوى العاملة واجتذاب هذه المرحلة .</a:t>
            </a:r>
          </a:p>
          <a:p>
            <a:pPr marL="342900" indent="-342900"/>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971550" y="692150"/>
            <a:ext cx="7632700" cy="5262563"/>
          </a:xfrm>
          <a:prstGeom prst="rect">
            <a:avLst/>
          </a:prstGeom>
          <a:noFill/>
          <a:ln w="9525" algn="ctr">
            <a:noFill/>
            <a:miter lim="800000"/>
            <a:headEnd/>
            <a:tailEnd/>
          </a:ln>
        </p:spPr>
        <p:txBody>
          <a:bodyPr>
            <a:spAutoFit/>
          </a:bodyPr>
          <a:lstStyle/>
          <a:p>
            <a:pPr marL="342900" indent="-342900">
              <a:buFontTx/>
              <a:buAutoNum type="arabicPeriod" startAt="3"/>
            </a:pPr>
            <a:r>
              <a:rPr lang="ar-SA" sz="2800" b="1">
                <a:solidFill>
                  <a:srgbClr val="FF0000"/>
                </a:solidFill>
              </a:rPr>
              <a:t>مرحلة النضج</a:t>
            </a:r>
            <a:r>
              <a:rPr lang="ar-SA" sz="2800" b="1"/>
              <a:t> (</a:t>
            </a:r>
            <a:r>
              <a:rPr lang="en-US" sz="2800" b="1">
                <a:solidFill>
                  <a:schemeClr val="folHlink"/>
                </a:solidFill>
              </a:rPr>
              <a:t>Maturity Stage</a:t>
            </a:r>
            <a:r>
              <a:rPr lang="ar-SA" sz="2800" b="1"/>
              <a:t>): </a:t>
            </a:r>
            <a:r>
              <a:rPr lang="ar-SA" sz="2800" b="1">
                <a:solidFill>
                  <a:srgbClr val="FFFF00"/>
                </a:solidFill>
              </a:rPr>
              <a:t>كما يقال أن المنظمة في هذه المرحلة تتربع في القمة وتصبح مستقرة واسمها معروف وطبعت صورة ذهني  في أذهان زبائنها , وفي هذه المرحلة تخفض المنظمة من تكاليفها على الإعلانات وتتوسع بشكل مدروس وعملي وهذا لا يتحقق إلا بالتخطيط السليم للقوى العاملة .</a:t>
            </a:r>
          </a:p>
          <a:p>
            <a:pPr marL="342900" indent="-342900">
              <a:buFontTx/>
              <a:buAutoNum type="arabicPeriod" startAt="3"/>
            </a:pPr>
            <a:r>
              <a:rPr lang="ar-SA" sz="2800" b="1">
                <a:solidFill>
                  <a:srgbClr val="FF0000"/>
                </a:solidFill>
              </a:rPr>
              <a:t>مرحلة التداعي</a:t>
            </a:r>
            <a:r>
              <a:rPr lang="ar-SA" sz="2800" b="1"/>
              <a:t> (</a:t>
            </a:r>
            <a:r>
              <a:rPr lang="en-US" sz="2800" b="1">
                <a:solidFill>
                  <a:schemeClr val="folHlink"/>
                </a:solidFill>
              </a:rPr>
              <a:t>Decline Stage</a:t>
            </a:r>
            <a:r>
              <a:rPr lang="ar-SA" sz="2800" b="1"/>
              <a:t>) : </a:t>
            </a:r>
            <a:r>
              <a:rPr lang="ar-SA" sz="2800" b="1">
                <a:solidFill>
                  <a:srgbClr val="FFFF00"/>
                </a:solidFill>
              </a:rPr>
              <a:t>في هذه المرحلة تتراجع المنظمة في مبيعاتها وتقل ارباحها لذلك تلجأ إلى إعادة التنظيم والهيكلة والتنوع في منتجاتها وتلجأ بعض المنظمات إلى التسريح الجماعي للعاملين</a:t>
            </a:r>
            <a:r>
              <a:rPr lang="ar-SA" sz="2800" b="1"/>
              <a:t> </a:t>
            </a:r>
            <a:r>
              <a:rPr lang="en-US" sz="2800" b="1">
                <a:solidFill>
                  <a:schemeClr val="folHlink"/>
                </a:solidFill>
              </a:rPr>
              <a:t>Down Sizing</a:t>
            </a:r>
            <a:r>
              <a:rPr lang="ar-SA" sz="2800" b="1"/>
              <a:t> .</a:t>
            </a:r>
          </a:p>
          <a:p>
            <a:pPr marL="342900" indent="-342900">
              <a:buFontTx/>
              <a:buAutoNum type="arabicPeriod" startAt="3"/>
            </a:pPr>
            <a:r>
              <a:rPr lang="ar-SA" sz="2800" b="1">
                <a:solidFill>
                  <a:srgbClr val="FF0000"/>
                </a:solidFill>
              </a:rPr>
              <a:t>مرحلة الموت</a:t>
            </a:r>
            <a:r>
              <a:rPr lang="ar-SA" sz="2800" b="1"/>
              <a:t> (</a:t>
            </a:r>
            <a:r>
              <a:rPr lang="en-US" sz="2800" b="1">
                <a:solidFill>
                  <a:schemeClr val="folHlink"/>
                </a:solidFill>
              </a:rPr>
              <a:t>Death Stage</a:t>
            </a:r>
            <a:r>
              <a:rPr lang="ar-SA" sz="2800" b="1"/>
              <a:t>) : </a:t>
            </a:r>
            <a:r>
              <a:rPr lang="ar-SA" sz="2800" b="1">
                <a:solidFill>
                  <a:srgbClr val="FFFF00"/>
                </a:solidFill>
              </a:rPr>
              <a:t>تخرج المنظمة في هذه المرحلة من السوق وتنتهي إما بالاندماج أو الافلاس أو البيع .</a:t>
            </a:r>
            <a:endParaRPr lang="en-US" sz="2800" b="1">
              <a:solidFill>
                <a:srgbClr val="FFFF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3"/>
          <p:cNvSpPr txBox="1">
            <a:spLocks noChangeArrowheads="1"/>
          </p:cNvSpPr>
          <p:nvPr/>
        </p:nvSpPr>
        <p:spPr bwMode="auto">
          <a:xfrm>
            <a:off x="1403350" y="620713"/>
            <a:ext cx="7200900" cy="5786437"/>
          </a:xfrm>
          <a:prstGeom prst="rect">
            <a:avLst/>
          </a:prstGeom>
          <a:noFill/>
          <a:ln w="9525" algn="ctr">
            <a:noFill/>
            <a:miter lim="800000"/>
            <a:headEnd/>
            <a:tailEnd/>
          </a:ln>
        </p:spPr>
        <p:txBody>
          <a:bodyPr>
            <a:spAutoFit/>
          </a:bodyPr>
          <a:lstStyle/>
          <a:p>
            <a:pPr marL="342900" indent="-342900"/>
            <a:r>
              <a:rPr lang="ar-SA" sz="3200" b="1">
                <a:solidFill>
                  <a:srgbClr val="FF0000"/>
                </a:solidFill>
              </a:rPr>
              <a:t>مصادر التوظيف</a:t>
            </a:r>
            <a:r>
              <a:rPr lang="ar-SA" sz="3200" b="1"/>
              <a:t> :  </a:t>
            </a:r>
            <a:r>
              <a:rPr lang="ar-SA" sz="3200" b="1">
                <a:solidFill>
                  <a:schemeClr val="folHlink"/>
                </a:solidFill>
              </a:rPr>
              <a:t>كما تذكر معظم المراجع بأنه يمكن تقسيم المصادر إلى نوعين هما</a:t>
            </a:r>
            <a:r>
              <a:rPr lang="ar-SA" sz="3200" b="1"/>
              <a:t> : </a:t>
            </a:r>
          </a:p>
          <a:p>
            <a:pPr marL="1257300" lvl="2" indent="-342900">
              <a:buFontTx/>
              <a:buAutoNum type="arabicPeriod"/>
            </a:pPr>
            <a:r>
              <a:rPr lang="ar-SA" sz="3200" b="1">
                <a:solidFill>
                  <a:srgbClr val="FF0000"/>
                </a:solidFill>
              </a:rPr>
              <a:t>المصادر الداخلية</a:t>
            </a:r>
            <a:r>
              <a:rPr lang="ar-SA" sz="3200" b="1"/>
              <a:t> : </a:t>
            </a:r>
            <a:r>
              <a:rPr lang="ar-SA" sz="3200" b="1">
                <a:solidFill>
                  <a:srgbClr val="FFFF00"/>
                </a:solidFill>
              </a:rPr>
              <a:t>ترقية – النقل – أقارب العاملين . </a:t>
            </a:r>
          </a:p>
          <a:p>
            <a:pPr marL="1257300" lvl="2" indent="-342900">
              <a:buFontTx/>
              <a:buAutoNum type="arabicPeriod"/>
            </a:pPr>
            <a:r>
              <a:rPr lang="ar-SA" sz="3200" b="1">
                <a:solidFill>
                  <a:srgbClr val="FF0000"/>
                </a:solidFill>
              </a:rPr>
              <a:t>المصادر الخارجية</a:t>
            </a:r>
            <a:r>
              <a:rPr lang="ar-SA" sz="3200" b="1"/>
              <a:t> : </a:t>
            </a:r>
            <a:r>
              <a:rPr lang="ar-SA" sz="3200" b="1">
                <a:solidFill>
                  <a:schemeClr val="folHlink"/>
                </a:solidFill>
              </a:rPr>
              <a:t>الاستقطاب والتعين من خارج المؤسسة مثل</a:t>
            </a:r>
            <a:r>
              <a:rPr lang="ar-SA" sz="3200" b="1"/>
              <a:t> : </a:t>
            </a:r>
          </a:p>
          <a:p>
            <a:pPr marL="1257300" lvl="2" indent="-342900"/>
            <a:r>
              <a:rPr lang="ar-SA" sz="3200" b="1">
                <a:solidFill>
                  <a:srgbClr val="FFFF00"/>
                </a:solidFill>
              </a:rPr>
              <a:t>الاتصال بمكاتب التوظيف .     </a:t>
            </a:r>
          </a:p>
          <a:p>
            <a:pPr marL="1257300" lvl="2" indent="-342900"/>
            <a:r>
              <a:rPr lang="ar-SA" sz="3200" b="1">
                <a:solidFill>
                  <a:srgbClr val="FFFF00"/>
                </a:solidFill>
              </a:rPr>
              <a:t>الإعلانات .</a:t>
            </a:r>
          </a:p>
          <a:p>
            <a:pPr marL="1257300" lvl="2" indent="-342900"/>
            <a:r>
              <a:rPr lang="ar-SA" sz="3200" b="1">
                <a:solidFill>
                  <a:srgbClr val="FFFF00"/>
                </a:solidFill>
              </a:rPr>
              <a:t>الاتصال بالمؤسسات التعليمية . </a:t>
            </a:r>
          </a:p>
          <a:p>
            <a:pPr marL="1257300" lvl="2" indent="-342900"/>
            <a:r>
              <a:rPr lang="ar-SA" sz="3200" b="1">
                <a:solidFill>
                  <a:srgbClr val="FFFF00"/>
                </a:solidFill>
              </a:rPr>
              <a:t>الاتصال بالمنظمات الأخرى .</a:t>
            </a:r>
          </a:p>
          <a:p>
            <a:pPr marL="1257300" lvl="2" indent="-342900"/>
            <a:r>
              <a:rPr lang="ar-SA" sz="3200" b="1">
                <a:solidFill>
                  <a:srgbClr val="FFFF00"/>
                </a:solidFill>
              </a:rPr>
              <a:t>المتقدمون بطلباتهم </a:t>
            </a:r>
            <a:r>
              <a:rPr lang="en-US" sz="3200" b="1">
                <a:solidFill>
                  <a:srgbClr val="FFFF00"/>
                </a:solidFill>
              </a:rPr>
              <a:t>walk- in</a:t>
            </a:r>
            <a:r>
              <a:rPr lang="ar-SA" sz="3200" b="1">
                <a:solidFill>
                  <a:srgbClr val="FFFF00"/>
                </a:solidFill>
              </a:rPr>
              <a:t> .</a:t>
            </a:r>
          </a:p>
          <a:p>
            <a:pPr marL="2171700" lvl="4" indent="-342900"/>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ChangeArrowheads="1"/>
          </p:cNvSpPr>
          <p:nvPr/>
        </p:nvSpPr>
        <p:spPr bwMode="auto">
          <a:xfrm>
            <a:off x="990600" y="457200"/>
            <a:ext cx="7467600" cy="584200"/>
          </a:xfrm>
          <a:prstGeom prst="rect">
            <a:avLst/>
          </a:prstGeom>
          <a:noFill/>
          <a:ln w="9525">
            <a:noFill/>
            <a:miter lim="800000"/>
            <a:headEnd/>
            <a:tailEnd/>
          </a:ln>
        </p:spPr>
        <p:txBody>
          <a:bodyPr>
            <a:spAutoFit/>
          </a:bodyPr>
          <a:lstStyle/>
          <a:p>
            <a:r>
              <a:rPr lang="ar-SA" sz="3200" b="1">
                <a:solidFill>
                  <a:srgbClr val="FFFF00"/>
                </a:solidFill>
              </a:rPr>
              <a:t>تقويم الأداء (</a:t>
            </a:r>
            <a:r>
              <a:rPr lang="en-US" sz="3200" b="1">
                <a:solidFill>
                  <a:srgbClr val="FFFF00"/>
                </a:solidFill>
              </a:rPr>
              <a:t>Performance appraisal</a:t>
            </a:r>
            <a:endParaRPr lang="ar-JO" b="1">
              <a:solidFill>
                <a:srgbClr val="FFFF00"/>
              </a:solidFill>
            </a:endParaRPr>
          </a:p>
        </p:txBody>
      </p:sp>
      <p:sp>
        <p:nvSpPr>
          <p:cNvPr id="49155" name="Rectangle 2"/>
          <p:cNvSpPr>
            <a:spLocks noChangeArrowheads="1"/>
          </p:cNvSpPr>
          <p:nvPr/>
        </p:nvSpPr>
        <p:spPr bwMode="auto">
          <a:xfrm>
            <a:off x="457200" y="1858963"/>
            <a:ext cx="8077200" cy="5016500"/>
          </a:xfrm>
          <a:prstGeom prst="rect">
            <a:avLst/>
          </a:prstGeom>
          <a:noFill/>
          <a:ln w="9525">
            <a:noFill/>
            <a:miter lim="800000"/>
            <a:headEnd/>
            <a:tailEnd/>
          </a:ln>
        </p:spPr>
        <p:txBody>
          <a:bodyPr>
            <a:spAutoFit/>
          </a:bodyPr>
          <a:lstStyle/>
          <a:p>
            <a:pPr marL="342900" indent="-342900"/>
            <a:r>
              <a:rPr lang="ar-SA" sz="3200" b="1">
                <a:solidFill>
                  <a:srgbClr val="FFFF00"/>
                </a:solidFill>
              </a:rPr>
              <a:t>يعد التقييم فرصة غنية لمساعدة الفرد الجديد في بناء الفهم الصحيح لما يتوقعه منه رئيسة المباشر . ويعتبر كذلك تغذية عكسية عن أداء الفرد ليعرف مواطن القوة ومواطن الضعف لديه فيحافظ على نقاط القوه ويعالج نقاط الضعف</a:t>
            </a:r>
          </a:p>
          <a:p>
            <a:pPr marL="342900" indent="-342900"/>
            <a:r>
              <a:rPr lang="ar-SA" sz="3200" b="1">
                <a:solidFill>
                  <a:srgbClr val="FFFF00"/>
                </a:solidFill>
              </a:rPr>
              <a:t>     إن عملية التقويم تعد رافدا أساسيا من روافد تحديد الاحتياجات التدريبية للعاملين وهذا ينعكس على خطط التدريب والتطوير .</a:t>
            </a:r>
          </a:p>
          <a:p>
            <a:pPr marL="342900" indent="-342900"/>
            <a:r>
              <a:rPr lang="ar-SA" sz="3200" b="1">
                <a:solidFill>
                  <a:srgbClr val="FFFF00"/>
                </a:solidFill>
              </a:rPr>
              <a:t>     وأخيرا تعد نتائج التقويم معيارا هاما لغايات الترقية والمكافآت المادية وبهذا يلعب التقويم دورا هاما كحافز معنوي للعامل .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900113" y="838200"/>
            <a:ext cx="7710487" cy="5754688"/>
          </a:xfrm>
          <a:prstGeom prst="rect">
            <a:avLst/>
          </a:prstGeom>
          <a:noFill/>
          <a:ln w="9525" algn="ctr">
            <a:noFill/>
            <a:miter lim="800000"/>
            <a:headEnd/>
            <a:tailEnd/>
          </a:ln>
        </p:spPr>
        <p:txBody>
          <a:bodyPr>
            <a:spAutoFit/>
          </a:bodyPr>
          <a:lstStyle/>
          <a:p>
            <a:pPr marL="342900" indent="-342900"/>
            <a:r>
              <a:rPr lang="ar-SA">
                <a:solidFill>
                  <a:srgbClr val="FF0000"/>
                </a:solidFill>
              </a:rPr>
              <a:t>      </a:t>
            </a:r>
            <a:r>
              <a:rPr lang="ar-SA" sz="3600" b="1">
                <a:solidFill>
                  <a:srgbClr val="FFFF00"/>
                </a:solidFill>
              </a:rPr>
              <a:t>من الذي يقّوم ؟  </a:t>
            </a:r>
          </a:p>
          <a:p>
            <a:pPr marL="342900" indent="-342900"/>
            <a:r>
              <a:rPr lang="ar-SA" sz="3600" b="1">
                <a:solidFill>
                  <a:srgbClr val="FFFF00"/>
                </a:solidFill>
              </a:rPr>
              <a:t>      </a:t>
            </a:r>
            <a:r>
              <a:rPr lang="ar-SA" sz="3200" b="1">
                <a:solidFill>
                  <a:srgbClr val="FFFF00"/>
                </a:solidFill>
              </a:rPr>
              <a:t>يعد الرئيس المباشر للموظف أو العامل هو الشخص المسؤل عن التقويم الأداء وتلجأ بعض المؤسسات إلى التقويم من قبل أكثر من رئيس أو مشرف . </a:t>
            </a:r>
          </a:p>
          <a:p>
            <a:pPr marL="342900" indent="-342900"/>
            <a:r>
              <a:rPr lang="ar-SA" sz="3200" b="1">
                <a:solidFill>
                  <a:srgbClr val="FFFF00"/>
                </a:solidFill>
              </a:rPr>
              <a:t>      أما بعض الأشخاص وبخاصة الذين يشغلون مناصب هامة فيتم الاستعانة بخبراء خارجين لإجراء عملية التقويم . وفي بعض الدول الغربية تلجأ بعض المؤسسات إلى أسلوب التقويم الذاتي حيث يقوم الموظف نفسه (حيث يفترض الصدق والنزاهة والحيادية والنضج الوظيفي ) بتقويم نفسه </a:t>
            </a:r>
            <a:r>
              <a:rPr lang="ar-SA" sz="3600"/>
              <a:t>.</a:t>
            </a:r>
            <a:endParaRPr lang="en-US" sz="3600"/>
          </a:p>
          <a:p>
            <a:pPr marL="342900" indent="-342900"/>
            <a:endParaRPr lang="en-US" sz="3600" b="1">
              <a:solidFill>
                <a:srgbClr val="FFFF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8"/>
          <p:cNvSpPr txBox="1">
            <a:spLocks noChangeArrowheads="1"/>
          </p:cNvSpPr>
          <p:nvPr/>
        </p:nvSpPr>
        <p:spPr bwMode="auto">
          <a:xfrm>
            <a:off x="381000" y="1295400"/>
            <a:ext cx="8305800" cy="3108325"/>
          </a:xfrm>
          <a:prstGeom prst="rect">
            <a:avLst/>
          </a:prstGeom>
          <a:noFill/>
          <a:ln w="9525" algn="ctr">
            <a:noFill/>
            <a:miter lim="800000"/>
            <a:headEnd/>
            <a:tailEnd/>
          </a:ln>
        </p:spPr>
        <p:txBody>
          <a:bodyPr>
            <a:spAutoFit/>
          </a:bodyPr>
          <a:lstStyle/>
          <a:p>
            <a:pPr marL="342900" indent="-342900"/>
            <a:r>
              <a:rPr lang="ar-SA"/>
              <a:t>-</a:t>
            </a:r>
            <a:r>
              <a:rPr lang="ar-SA">
                <a:solidFill>
                  <a:srgbClr val="FF0000"/>
                </a:solidFill>
              </a:rPr>
              <a:t> </a:t>
            </a:r>
            <a:r>
              <a:rPr lang="ar-SA" sz="2800" b="1">
                <a:solidFill>
                  <a:srgbClr val="FFFF00"/>
                </a:solidFill>
              </a:rPr>
              <a:t>النقل </a:t>
            </a:r>
            <a:r>
              <a:rPr lang="en-US" sz="2800" b="1">
                <a:solidFill>
                  <a:srgbClr val="FFFF00"/>
                </a:solidFill>
              </a:rPr>
              <a:t>Transfer</a:t>
            </a:r>
            <a:r>
              <a:rPr lang="ar-SA" sz="2800" b="1">
                <a:solidFill>
                  <a:srgbClr val="FFFF00"/>
                </a:solidFill>
              </a:rPr>
              <a:t> : يقصد بالنقل عموما التغيرات الأفقية التي تتم بين الوظائف التي تقع في نفس المستوى التنظيمي , ووضع الفرد المناسب بالمكان المناسب  يسهم في تمكين المنشأة من تحقيق أهدافها . ولا تكون إدارة الموارد البشرية المسئولة بشكل مباشر عن نقل الأفراد وتبديلهم داخل الأقسام بل تنحصر مسؤوليتها  في التنسيق بين الوظائف الشاغرة في والأفراد المحتمل نقلهم إضافة إلى تنفيذ عمليه النقل . </a:t>
            </a:r>
            <a:endParaRPr lang="en-US" sz="2800" b="1">
              <a:solidFill>
                <a:srgbClr val="FFFF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3"/>
          <p:cNvSpPr txBox="1">
            <a:spLocks noChangeArrowheads="1"/>
          </p:cNvSpPr>
          <p:nvPr/>
        </p:nvSpPr>
        <p:spPr bwMode="auto">
          <a:xfrm>
            <a:off x="304800" y="1066800"/>
            <a:ext cx="8372475" cy="4032250"/>
          </a:xfrm>
          <a:prstGeom prst="rect">
            <a:avLst/>
          </a:prstGeom>
          <a:noFill/>
          <a:ln w="9525" algn="ctr">
            <a:noFill/>
            <a:miter lim="800000"/>
            <a:headEnd/>
            <a:tailEnd/>
          </a:ln>
        </p:spPr>
        <p:txBody>
          <a:bodyPr>
            <a:spAutoFit/>
          </a:bodyPr>
          <a:lstStyle/>
          <a:p>
            <a:pPr marL="342900" indent="-342900"/>
            <a:r>
              <a:rPr lang="ar-SA"/>
              <a:t>- </a:t>
            </a:r>
            <a:r>
              <a:rPr lang="ar-SA" sz="3200" b="1">
                <a:solidFill>
                  <a:srgbClr val="FFFF00"/>
                </a:solidFill>
              </a:rPr>
              <a:t>الإجراءات التأديبية  </a:t>
            </a:r>
            <a:r>
              <a:rPr lang="en-US" sz="3200" b="1">
                <a:solidFill>
                  <a:srgbClr val="FFFF00"/>
                </a:solidFill>
              </a:rPr>
              <a:t>Disciplinary Action</a:t>
            </a:r>
            <a:r>
              <a:rPr lang="ar-SA" sz="3200" b="1">
                <a:solidFill>
                  <a:srgbClr val="FFFF00"/>
                </a:solidFill>
              </a:rPr>
              <a:t>: ويقصد بها معاقبة مرتكبي المخالفات من الأفراد في المنشأة . فلكل منشأة مجموعة من القواعد التي تنظم سير العمل فيها . وتضمن المحافظة على ممتلكاتها وتحدد تصرفات الأفراد الضارة بمصلحتها , فإذا أرتكب الفرد أية مخالفة أو سلوك من شأنه أن يضر بسير العمل في المنشأة أو بأملاكها أو بسمعتها فأنه يتعرض إلى العقوبات التأديبية كالتنبيه و الانذار والخصم من الراتب أو الفصل من الخدمة . </a:t>
            </a:r>
            <a:endParaRPr lang="en-US" sz="3200" b="1">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50825" y="1052513"/>
            <a:ext cx="8740775" cy="5437187"/>
          </a:xfrm>
          <a:prstGeom prst="rect">
            <a:avLst/>
          </a:prstGeom>
        </p:spPr>
        <p:txBody>
          <a:bodyPr/>
          <a:lstStyle/>
          <a:p>
            <a:pPr marL="514350" lvl="1" indent="-228600" eaLnBrk="0" hangingPunct="0">
              <a:lnSpc>
                <a:spcPct val="90000"/>
              </a:lnSpc>
              <a:spcBef>
                <a:spcPts val="1000"/>
              </a:spcBef>
              <a:defRPr/>
            </a:pPr>
            <a:r>
              <a:rPr lang="ar-SA" sz="3200" dirty="0">
                <a:solidFill>
                  <a:schemeClr val="folHlink"/>
                </a:solidFill>
                <a:effectLst>
                  <a:outerShdw blurRad="76200" sx="101000" sy="101000" algn="ctr" rotWithShape="0">
                    <a:schemeClr val="tx1">
                      <a:lumMod val="85000"/>
                      <a:alpha val="40000"/>
                    </a:schemeClr>
                  </a:outerShdw>
                </a:effectLst>
                <a:latin typeface="+mn-lt"/>
                <a:cs typeface="+mn-cs"/>
              </a:rPr>
              <a:t>    </a:t>
            </a:r>
            <a:r>
              <a:rPr lang="ar-SA" sz="3200" b="1" dirty="0">
                <a:effectLst>
                  <a:outerShdw blurRad="76200" sx="101000" sy="101000" algn="ctr" rotWithShape="0">
                    <a:schemeClr val="tx1">
                      <a:lumMod val="85000"/>
                      <a:alpha val="40000"/>
                    </a:schemeClr>
                  </a:outerShdw>
                </a:effectLst>
                <a:latin typeface="+mn-lt"/>
                <a:cs typeface="+mn-cs"/>
              </a:rPr>
              <a:t>تلعب إدارة الموارد البشرية (</a:t>
            </a:r>
            <a:r>
              <a:rPr lang="en-US" sz="3200" b="1" dirty="0">
                <a:effectLst>
                  <a:outerShdw blurRad="76200" sx="101000" sy="101000" algn="ctr" rotWithShape="0">
                    <a:schemeClr val="tx1">
                      <a:lumMod val="85000"/>
                      <a:alpha val="40000"/>
                    </a:schemeClr>
                  </a:outerShdw>
                </a:effectLst>
                <a:latin typeface="+mn-lt"/>
                <a:cs typeface="+mn-cs"/>
              </a:rPr>
              <a:t>HRM</a:t>
            </a:r>
            <a:r>
              <a:rPr lang="ar-SA" sz="3200" b="1" dirty="0">
                <a:effectLst>
                  <a:outerShdw blurRad="76200" sx="101000" sy="101000" algn="ctr" rotWithShape="0">
                    <a:schemeClr val="tx1">
                      <a:lumMod val="85000"/>
                      <a:alpha val="40000"/>
                    </a:schemeClr>
                  </a:outerShdw>
                </a:effectLst>
                <a:latin typeface="+mn-lt"/>
                <a:cs typeface="+mn-cs"/>
              </a:rPr>
              <a:t>) دورا مهما في رفع الكفاءة الإنتاجية للمنظمة.</a:t>
            </a:r>
          </a:p>
          <a:p>
            <a:pPr marL="514350" lvl="1" indent="-228600" algn="dist" eaLnBrk="0" hangingPunct="0">
              <a:lnSpc>
                <a:spcPct val="90000"/>
              </a:lnSpc>
              <a:spcBef>
                <a:spcPts val="1000"/>
              </a:spcBef>
              <a:buFontTx/>
              <a:buChar char="-"/>
              <a:defRPr/>
            </a:pPr>
            <a:r>
              <a:rPr lang="ar-SA" sz="3200" b="1" dirty="0">
                <a:effectLst>
                  <a:outerShdw blurRad="76200" sx="101000" sy="101000" algn="ctr" rotWithShape="0">
                    <a:schemeClr val="tx1">
                      <a:lumMod val="85000"/>
                      <a:alpha val="40000"/>
                    </a:schemeClr>
                  </a:outerShdw>
                </a:effectLst>
                <a:latin typeface="+mn-lt"/>
                <a:cs typeface="+mn-cs"/>
              </a:rPr>
              <a:t>إن إدارة الموارد البشرية أصعب ما يواجه المنظمة على الإطلاق إذ الإنسان هو العنصر الأهم في التغير والتطوير. إذ أن قمة الهرم التنظيمي وقاعدته يركزون على الإنسان فهو المسئول الأول عن صياغة الأهداف والخطط والسياسات والبرامج التي يقوم بتنفيذها بمعاونة الالآت والمعدات. لهذا هو عنصر مهم على مستوى المنظمة وعلى المستوى الاقتصادي ككل.</a:t>
            </a:r>
          </a:p>
          <a:p>
            <a:pPr marL="514350" lvl="1" indent="-228600" eaLnBrk="0" hangingPunct="0">
              <a:lnSpc>
                <a:spcPct val="90000"/>
              </a:lnSpc>
              <a:spcBef>
                <a:spcPts val="1000"/>
              </a:spcBef>
              <a:buFontTx/>
              <a:buChar char="-"/>
              <a:defRPr/>
            </a:pPr>
            <a:r>
              <a:rPr lang="ar-SA" b="1" dirty="0">
                <a:effectLst>
                  <a:outerShdw blurRad="76200" sx="101000" sy="101000" algn="ctr" rotWithShape="0">
                    <a:schemeClr val="tx1">
                      <a:lumMod val="85000"/>
                      <a:alpha val="40000"/>
                    </a:schemeClr>
                  </a:outerShdw>
                </a:effectLst>
                <a:latin typeface="+mn-lt"/>
                <a:cs typeface="+mn-cs"/>
              </a:rPr>
              <a:t>إذن أصعب وأهم ما يواجه المنشأة إدارة الأفراد والسبب في ذلك لأن الإنسان هو عنصر التغيير والتطوير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4"/>
          <p:cNvSpPr txBox="1">
            <a:spLocks noChangeArrowheads="1"/>
          </p:cNvSpPr>
          <p:nvPr/>
        </p:nvSpPr>
        <p:spPr bwMode="auto">
          <a:xfrm>
            <a:off x="457200" y="1700213"/>
            <a:ext cx="8255000" cy="3416300"/>
          </a:xfrm>
          <a:prstGeom prst="rect">
            <a:avLst/>
          </a:prstGeom>
          <a:noFill/>
          <a:ln w="9525" algn="ctr">
            <a:noFill/>
            <a:miter lim="800000"/>
            <a:headEnd/>
            <a:tailEnd/>
          </a:ln>
        </p:spPr>
        <p:txBody>
          <a:bodyPr>
            <a:spAutoFit/>
          </a:bodyPr>
          <a:lstStyle/>
          <a:p>
            <a:pPr marL="342900" indent="-342900"/>
            <a:r>
              <a:rPr lang="ar-SA" b="1"/>
              <a:t>- </a:t>
            </a:r>
            <a:r>
              <a:rPr lang="ar-SA" sz="3600" b="1">
                <a:solidFill>
                  <a:srgbClr val="FFFF00"/>
                </a:solidFill>
              </a:rPr>
              <a:t>جمع وحفظ المعلومات : وهي عملية جمع وتنظيم البيانات الخاصة بكل فرد في المنشأة التي تتعلق بترقياته ونقله وتقييمه ومدى تقدمه . وتنطوي هذه البيانات على أهمية بالغة بالنسبة للمنشأة حيث تبرز الحاجة إليها لاتخاذ القرارات المتعلقة بالفرد كقرار نقله أو ترقيته أو مكافأته. </a:t>
            </a:r>
            <a:endParaRPr lang="en-US" sz="3600" b="1">
              <a:solidFill>
                <a:srgbClr val="FFFF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066800"/>
          </a:xfrm>
        </p:spPr>
        <p:txBody>
          <a:bodyPr>
            <a:normAutofit fontScale="90000"/>
          </a:bodyPr>
          <a:lstStyle/>
          <a:p>
            <a:pPr algn="r" eaLnBrk="1" fontAlgn="auto" hangingPunct="1">
              <a:spcAft>
                <a:spcPts val="0"/>
              </a:spcAft>
              <a:defRPr/>
            </a:pPr>
            <a:r>
              <a:rPr lang="ar-SA" b="1" dirty="0">
                <a:solidFill>
                  <a:srgbClr val="FFFF00"/>
                </a:solidFill>
                <a:cs typeface="Arial" pitchFamily="34" charset="0"/>
              </a:rPr>
              <a:t>التحديات التي تواجه إدارات الموارد البشرية</a:t>
            </a:r>
            <a:endParaRPr lang="ar-SA" b="1" dirty="0">
              <a:solidFill>
                <a:srgbClr val="FFFF00"/>
              </a:solidFill>
            </a:endParaRPr>
          </a:p>
        </p:txBody>
      </p:sp>
      <p:sp>
        <p:nvSpPr>
          <p:cNvPr id="8" name="Rectangle 7"/>
          <p:cNvSpPr/>
          <p:nvPr/>
        </p:nvSpPr>
        <p:spPr>
          <a:xfrm>
            <a:off x="0" y="1066800"/>
            <a:ext cx="4343400" cy="830997"/>
          </a:xfrm>
          <a:prstGeom prst="rect">
            <a:avLst/>
          </a:prstGeom>
          <a:solidFill>
            <a:schemeClr val="accent4">
              <a:lumMod val="20000"/>
              <a:lumOff val="80000"/>
            </a:schemeClr>
          </a:solidFill>
          <a:effectLst>
            <a:outerShdw blurRad="50800" dist="38100" dir="5400000" algn="t" rotWithShape="0">
              <a:prstClr val="black">
                <a:alpha val="40000"/>
              </a:prstClr>
            </a:outerShdw>
            <a:reflection blurRad="6350" stA="52000" endA="300" endPos="35000" dir="5400000" sy="-100000" algn="bl" rotWithShape="0"/>
          </a:effectLst>
        </p:spPr>
        <p:txBody>
          <a:bodyPr>
            <a:spAutoFit/>
          </a:bodyPr>
          <a:lstStyle/>
          <a:p>
            <a:pPr marL="342900" indent="-342900">
              <a:buFontTx/>
              <a:buAutoNum type="arabicPeriod" startAt="3"/>
              <a:defRPr/>
            </a:pPr>
            <a:r>
              <a:rPr lang="ar-SA" sz="2400" b="1" dirty="0">
                <a:solidFill>
                  <a:srgbClr val="FF0000"/>
                </a:solidFill>
              </a:rPr>
              <a:t>التحول في الاهتمام بالوظائف</a:t>
            </a:r>
          </a:p>
          <a:p>
            <a:pPr marL="342900" indent="-342900">
              <a:defRPr/>
            </a:pPr>
            <a:endParaRPr lang="en-US" sz="2400" dirty="0"/>
          </a:p>
        </p:txBody>
      </p:sp>
      <p:sp>
        <p:nvSpPr>
          <p:cNvPr id="4" name="Rectangle 3"/>
          <p:cNvSpPr/>
          <p:nvPr/>
        </p:nvSpPr>
        <p:spPr>
          <a:xfrm>
            <a:off x="4419600" y="1066800"/>
            <a:ext cx="4572000" cy="8382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a:defRPr/>
            </a:pPr>
            <a:r>
              <a:rPr lang="ar-SA" sz="2400" b="1" dirty="0">
                <a:solidFill>
                  <a:srgbClr val="FF0000"/>
                </a:solidFill>
                <a:cs typeface="Arial" pitchFamily="34" charset="0"/>
              </a:rPr>
              <a:t>التحول في سوق العمل</a:t>
            </a:r>
            <a:endParaRPr lang="ar-SA" sz="2400" b="1" dirty="0"/>
          </a:p>
          <a:p>
            <a:pPr marL="342900" indent="-342900">
              <a:defRPr/>
            </a:pPr>
            <a:endParaRPr lang="en-US" sz="2000" b="1" dirty="0">
              <a:solidFill>
                <a:schemeClr val="bg2">
                  <a:lumMod val="75000"/>
                </a:schemeClr>
              </a:solidFill>
            </a:endParaRPr>
          </a:p>
        </p:txBody>
      </p:sp>
      <p:sp>
        <p:nvSpPr>
          <p:cNvPr id="5" name="Rectangle 4"/>
          <p:cNvSpPr/>
          <p:nvPr/>
        </p:nvSpPr>
        <p:spPr>
          <a:xfrm>
            <a:off x="4419600" y="2362200"/>
            <a:ext cx="4572000" cy="9906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a:defRPr/>
            </a:pPr>
            <a:r>
              <a:rPr lang="ar-SA" sz="3200" b="1" dirty="0">
                <a:solidFill>
                  <a:schemeClr val="bg1"/>
                </a:solidFill>
                <a:cs typeface="Arial" pitchFamily="34" charset="0"/>
              </a:rPr>
              <a:t>المنافسة العالمية</a:t>
            </a:r>
            <a:endParaRPr lang="ar-SA" sz="3200" dirty="0">
              <a:solidFill>
                <a:srgbClr val="FF0000"/>
              </a:solidFill>
              <a:cs typeface="Arial" pitchFamily="34" charset="0"/>
            </a:endParaRPr>
          </a:p>
        </p:txBody>
      </p:sp>
      <p:sp>
        <p:nvSpPr>
          <p:cNvPr id="6" name="Rectangle 4"/>
          <p:cNvSpPr/>
          <p:nvPr/>
        </p:nvSpPr>
        <p:spPr>
          <a:xfrm>
            <a:off x="152400" y="2362200"/>
            <a:ext cx="4038600" cy="10668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3"/>
              <a:defRPr/>
            </a:pPr>
            <a:r>
              <a:rPr lang="ar-SA" sz="2800" b="1" dirty="0">
                <a:solidFill>
                  <a:schemeClr val="bg1"/>
                </a:solidFill>
                <a:cs typeface="Arial" pitchFamily="34" charset="0"/>
              </a:rPr>
              <a:t>مستوى التأهيل للوظائف</a:t>
            </a:r>
            <a:endParaRPr lang="ar-SA" sz="2800" b="1" dirty="0"/>
          </a:p>
        </p:txBody>
      </p:sp>
      <p:sp>
        <p:nvSpPr>
          <p:cNvPr id="7" name="Rectangle 6"/>
          <p:cNvSpPr/>
          <p:nvPr/>
        </p:nvSpPr>
        <p:spPr>
          <a:xfrm>
            <a:off x="4419600" y="3657600"/>
            <a:ext cx="4572000" cy="7620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3"/>
              <a:defRPr/>
            </a:pPr>
            <a:r>
              <a:rPr lang="ar-SA" sz="2800" b="1" dirty="0">
                <a:solidFill>
                  <a:srgbClr val="0000FF"/>
                </a:solidFill>
                <a:cs typeface="Arial" pitchFamily="34" charset="0"/>
              </a:rPr>
              <a:t>التغيرات في تكوين القوى العاملة</a:t>
            </a:r>
          </a:p>
          <a:p>
            <a:pPr marL="342900" indent="-342900">
              <a:defRPr/>
            </a:pPr>
            <a:endParaRPr lang="en-US" sz="2000" b="1" dirty="0">
              <a:solidFill>
                <a:schemeClr val="bg2">
                  <a:lumMod val="75000"/>
                </a:schemeClr>
              </a:solidFill>
            </a:endParaRPr>
          </a:p>
        </p:txBody>
      </p:sp>
      <p:sp>
        <p:nvSpPr>
          <p:cNvPr id="9" name="Rectangle 8"/>
          <p:cNvSpPr/>
          <p:nvPr/>
        </p:nvSpPr>
        <p:spPr>
          <a:xfrm rot="10800000" flipV="1">
            <a:off x="228600" y="3835320"/>
            <a:ext cx="3886200" cy="584775"/>
          </a:xfrm>
          <a:prstGeom prst="rect">
            <a:avLst/>
          </a:prstGeom>
          <a:solidFill>
            <a:schemeClr val="accent4">
              <a:lumMod val="20000"/>
              <a:lumOff val="80000"/>
            </a:schemeClr>
          </a:solidFill>
          <a:effectLst>
            <a:outerShdw blurRad="50800" dist="38100" dir="5400000" algn="t" rotWithShape="0">
              <a:prstClr val="black">
                <a:alpha val="40000"/>
              </a:prstClr>
            </a:outerShdw>
            <a:reflection blurRad="6350" stA="52000" endA="300" endPos="35000" dir="5400000" sy="-100000" algn="bl" rotWithShape="0"/>
          </a:effectLst>
        </p:spPr>
        <p:txBody>
          <a:bodyPr>
            <a:spAutoFit/>
          </a:bodyPr>
          <a:lstStyle/>
          <a:p>
            <a:pPr marL="342900" indent="-342900">
              <a:buFontTx/>
              <a:buAutoNum type="arabicPeriod" startAt="6"/>
              <a:defRPr/>
            </a:pPr>
            <a:r>
              <a:rPr lang="ar-SA" sz="3200" b="1" dirty="0">
                <a:solidFill>
                  <a:srgbClr val="FF0000"/>
                </a:solidFill>
              </a:rPr>
              <a:t>اختلاف القيم الاجتماعية</a:t>
            </a:r>
            <a:r>
              <a:rPr lang="ar-SA" sz="3200" b="1" dirty="0"/>
              <a:t>.</a:t>
            </a:r>
          </a:p>
        </p:txBody>
      </p:sp>
      <p:sp>
        <p:nvSpPr>
          <p:cNvPr id="10" name="Rectangle 9"/>
          <p:cNvSpPr/>
          <p:nvPr/>
        </p:nvSpPr>
        <p:spPr>
          <a:xfrm>
            <a:off x="1600200" y="4800600"/>
            <a:ext cx="5257800" cy="7620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6"/>
              <a:defRPr/>
            </a:pPr>
            <a:r>
              <a:rPr lang="ar-SA" sz="3600" b="1" dirty="0">
                <a:solidFill>
                  <a:srgbClr val="FF0000"/>
                </a:solidFill>
                <a:cs typeface="Arial" pitchFamily="34" charset="0"/>
              </a:rPr>
              <a:t>العولمة (</a:t>
            </a:r>
            <a:r>
              <a:rPr lang="en-US" sz="3600" b="1" dirty="0">
                <a:solidFill>
                  <a:srgbClr val="FF0000"/>
                </a:solidFill>
                <a:cs typeface="Arial" pitchFamily="34" charset="0"/>
              </a:rPr>
              <a:t>Globalization</a:t>
            </a:r>
            <a:r>
              <a:rPr lang="ar-SA" sz="3600" b="1" dirty="0">
                <a:solidFill>
                  <a:srgbClr val="FF0000"/>
                </a:solidFill>
                <a:cs typeface="Arial" pitchFamily="34" charset="0"/>
              </a:rPr>
              <a:t>)</a:t>
            </a:r>
            <a:endParaRPr lang="en-US" sz="3600" b="1" dirty="0">
              <a:solidFill>
                <a:srgbClr val="FF0000"/>
              </a:solidFill>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style.rotation</p:attrName>
                                        </p:attrNameLst>
                                      </p:cBhvr>
                                      <p:tavLst>
                                        <p:tav tm="0">
                                          <p:val>
                                            <p:fltVal val="720"/>
                                          </p:val>
                                        </p:tav>
                                        <p:tav tm="100000">
                                          <p:val>
                                            <p:fltVal val="0"/>
                                          </p:val>
                                        </p:tav>
                                      </p:tavLst>
                                    </p:anim>
                                    <p:anim calcmode="lin" valueType="num">
                                      <p:cBhvr>
                                        <p:cTn id="9" dur="2000" fill="hold"/>
                                        <p:tgtEl>
                                          <p:spTgt spid="6"/>
                                        </p:tgtEl>
                                        <p:attrNameLst>
                                          <p:attrName>ppt_h</p:attrName>
                                        </p:attrNameLst>
                                      </p:cBhvr>
                                      <p:tavLst>
                                        <p:tav tm="0">
                                          <p:val>
                                            <p:fltVal val="0"/>
                                          </p:val>
                                        </p:tav>
                                        <p:tav tm="100000">
                                          <p:val>
                                            <p:strVal val="#ppt_h"/>
                                          </p:val>
                                        </p:tav>
                                      </p:tavLst>
                                    </p:anim>
                                    <p:anim calcmode="lin" valueType="num">
                                      <p:cBhvr>
                                        <p:cTn id="10"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3"/>
          <p:cNvSpPr txBox="1">
            <a:spLocks noChangeArrowheads="1"/>
          </p:cNvSpPr>
          <p:nvPr/>
        </p:nvSpPr>
        <p:spPr bwMode="auto">
          <a:xfrm>
            <a:off x="1042988" y="692150"/>
            <a:ext cx="7488237" cy="2678113"/>
          </a:xfrm>
          <a:prstGeom prst="rect">
            <a:avLst/>
          </a:prstGeom>
          <a:noFill/>
          <a:ln w="9525" algn="ctr">
            <a:noFill/>
            <a:miter lim="800000"/>
            <a:headEnd/>
            <a:tailEnd/>
          </a:ln>
        </p:spPr>
        <p:txBody>
          <a:bodyPr>
            <a:spAutoFit/>
          </a:bodyPr>
          <a:lstStyle/>
          <a:p>
            <a:pPr marL="342900" indent="-342900"/>
            <a:r>
              <a:rPr lang="ar-SA" sz="2000" b="1">
                <a:solidFill>
                  <a:srgbClr val="FF0000"/>
                </a:solidFill>
              </a:rPr>
              <a:t>تنظيم وظيفة إدارة الموارد البشرية</a:t>
            </a:r>
            <a:r>
              <a:rPr lang="ar-SA" sz="2000" b="1"/>
              <a:t> </a:t>
            </a:r>
            <a:r>
              <a:rPr lang="ar-SA"/>
              <a:t>: </a:t>
            </a:r>
            <a:r>
              <a:rPr lang="ar-SA" sz="2400" b="1">
                <a:solidFill>
                  <a:srgbClr val="FFFF00"/>
                </a:solidFill>
              </a:rPr>
              <a:t>يتفق أغلب الكتاب على أن وضع إدارة الموارد البشرية يتأثر بمقدار الأعمال التي تمارسها فكلما ازدادت تلك الأنشطة فأنها تقترب من الإدارة العليا . وكذلك مقدار استخدام العنصر البشري (عدد العاملين) فكلما أزداد العدد كلما ازداد العدد العاملين في إدارة الموارد البشرية , وكذلك حجم المنظمة يد عاملا مهما في وضع إدارة الموارد البشرية مضافا لذلك مضافا لذلك خصائص سوق العمل ومدى استقرار العمالة وحالتي العرض والطلب . </a:t>
            </a:r>
            <a:endParaRPr lang="en-US" sz="2400" b="1">
              <a:solidFill>
                <a:srgbClr val="FFFF00"/>
              </a:solidFill>
            </a:endParaRPr>
          </a:p>
        </p:txBody>
      </p:sp>
      <p:sp>
        <p:nvSpPr>
          <p:cNvPr id="55299" name="Text Box 4"/>
          <p:cNvSpPr txBox="1">
            <a:spLocks noChangeArrowheads="1"/>
          </p:cNvSpPr>
          <p:nvPr/>
        </p:nvSpPr>
        <p:spPr bwMode="auto">
          <a:xfrm>
            <a:off x="1619250" y="3505200"/>
            <a:ext cx="6335713" cy="2308225"/>
          </a:xfrm>
          <a:prstGeom prst="rect">
            <a:avLst/>
          </a:prstGeom>
          <a:noFill/>
          <a:ln w="9525" algn="ctr">
            <a:noFill/>
            <a:miter lim="800000"/>
            <a:headEnd/>
            <a:tailEnd/>
          </a:ln>
        </p:spPr>
        <p:txBody>
          <a:bodyPr>
            <a:spAutoFit/>
          </a:bodyPr>
          <a:lstStyle/>
          <a:p>
            <a:pPr marL="342900" indent="-342900"/>
            <a:r>
              <a:rPr lang="ar-SA" sz="2400" b="1">
                <a:solidFill>
                  <a:schemeClr val="folHlink"/>
                </a:solidFill>
              </a:rPr>
              <a:t>أما موقع إدارة الموارد البشرية في المنظمة فقد يأخذ أحد الأشكال التالية</a:t>
            </a:r>
            <a:r>
              <a:rPr lang="ar-SA" sz="2400" b="1"/>
              <a:t> : </a:t>
            </a:r>
          </a:p>
          <a:p>
            <a:pPr marL="342900" indent="-342900">
              <a:buFontTx/>
              <a:buAutoNum type="arabicPeriod"/>
            </a:pPr>
            <a:r>
              <a:rPr lang="ar-SA" sz="2400" b="1">
                <a:solidFill>
                  <a:srgbClr val="FFFF00"/>
                </a:solidFill>
              </a:rPr>
              <a:t>الاستقلالية بحيث تكون إدارة مستقلة مثلها مثل إدارة التسويق والإنتاج والمالية وغيرها . وبهذه الحالة فإن إدارة الموارد البشرية تتكون من عدة أقسام مثل (التوظيف, التدريب , العلاقات العامة, خدمات العاملين )</a:t>
            </a:r>
            <a:endParaRPr lang="en-US" sz="2400" b="1">
              <a:solidFill>
                <a:srgbClr val="FFFF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3"/>
          <p:cNvSpPr txBox="1">
            <a:spLocks noChangeArrowheads="1"/>
          </p:cNvSpPr>
          <p:nvPr/>
        </p:nvSpPr>
        <p:spPr bwMode="auto">
          <a:xfrm>
            <a:off x="1187450" y="1066800"/>
            <a:ext cx="7489825" cy="2062163"/>
          </a:xfrm>
          <a:prstGeom prst="rect">
            <a:avLst/>
          </a:prstGeom>
          <a:noFill/>
          <a:ln w="9525" algn="ctr">
            <a:noFill/>
            <a:miter lim="800000"/>
            <a:headEnd/>
            <a:tailEnd/>
          </a:ln>
        </p:spPr>
        <p:txBody>
          <a:bodyPr>
            <a:spAutoFit/>
          </a:bodyPr>
          <a:lstStyle/>
          <a:p>
            <a:pPr marL="342900" indent="-342900">
              <a:buFontTx/>
              <a:buAutoNum type="arabicPeriod" startAt="2"/>
            </a:pPr>
            <a:r>
              <a:rPr lang="ar-SA" sz="3200" b="1">
                <a:solidFill>
                  <a:srgbClr val="FFFF00"/>
                </a:solidFill>
              </a:rPr>
              <a:t>تخصيص موظف في كل دائرة للموارد البشرية بحيث يكون في كل دائرة موظف متخصص بشؤون الأفراد في تلك المديرية والقرارات الجوهرية والإستراتيجية مركزية ومحصورة بيد المدير العام (</a:t>
            </a:r>
            <a:r>
              <a:rPr lang="ar-SA" sz="3200" b="1">
                <a:solidFill>
                  <a:srgbClr val="FF0000"/>
                </a:solidFill>
              </a:rPr>
              <a:t>الإدارة العليا)</a:t>
            </a:r>
            <a:endParaRPr lang="en-US" sz="3200" b="1">
              <a:solidFill>
                <a:srgbClr val="FF0000"/>
              </a:solidFill>
            </a:endParaRPr>
          </a:p>
        </p:txBody>
      </p:sp>
      <p:sp>
        <p:nvSpPr>
          <p:cNvPr id="56323" name="Text Box 18"/>
          <p:cNvSpPr txBox="1">
            <a:spLocks noChangeArrowheads="1"/>
          </p:cNvSpPr>
          <p:nvPr/>
        </p:nvSpPr>
        <p:spPr bwMode="auto">
          <a:xfrm>
            <a:off x="1042988" y="3500438"/>
            <a:ext cx="7186612" cy="3108325"/>
          </a:xfrm>
          <a:prstGeom prst="rect">
            <a:avLst/>
          </a:prstGeom>
          <a:noFill/>
          <a:ln w="9525" algn="ctr">
            <a:noFill/>
            <a:miter lim="800000"/>
            <a:headEnd/>
            <a:tailEnd/>
          </a:ln>
        </p:spPr>
        <p:txBody>
          <a:bodyPr>
            <a:spAutoFit/>
          </a:bodyPr>
          <a:lstStyle/>
          <a:p>
            <a:pPr marL="342900" indent="-342900">
              <a:buFontTx/>
              <a:buAutoNum type="arabicPeriod" startAt="3"/>
            </a:pPr>
            <a:r>
              <a:rPr lang="ar-SA" sz="2800" b="1">
                <a:solidFill>
                  <a:srgbClr val="FFFF00"/>
                </a:solidFill>
              </a:rPr>
              <a:t>علاقة إدارة الموارد البشرية ببقية الإدارات بالمنظمة : إن إدارة الموارد البشرية تعني بكافة العاملين في كل الدوائر والأقسام وهناك بعض الأعمال والأنشطة تتم بالتعاون بين الإدارات وبعضها ينجز في المرحلة الأولى من الدوائر ويستكمل في إدارة شؤون الأفراد ( الموارد البشرية ) وعلية فأن طبيعة العلاقات والمهام التي تمارس تفترض شكلا معينا للإدارة الموارد البشرية . </a:t>
            </a:r>
            <a:endParaRPr lang="en-US" sz="2800" b="1">
              <a:solidFill>
                <a:srgbClr val="FFFF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ar-SA" sz="6000" b="1" dirty="0">
                <a:solidFill>
                  <a:srgbClr val="FF0000"/>
                </a:solidFill>
                <a:cs typeface="Arial" pitchFamily="34" charset="0"/>
              </a:rPr>
              <a:t>التدريب</a:t>
            </a:r>
            <a:r>
              <a:rPr lang="ar-SA" sz="6000" b="1" dirty="0">
                <a:cs typeface="Arial" pitchFamily="34" charset="0"/>
              </a:rPr>
              <a:t> </a:t>
            </a:r>
            <a:r>
              <a:rPr lang="en-US" sz="6000" b="1" dirty="0">
                <a:solidFill>
                  <a:schemeClr val="folHlink"/>
                </a:solidFill>
                <a:cs typeface="Arial" pitchFamily="34" charset="0"/>
              </a:rPr>
              <a:t>Training</a:t>
            </a:r>
            <a:r>
              <a:rPr lang="ar-SA" sz="6000" b="1" dirty="0">
                <a:cs typeface="Arial" pitchFamily="34" charset="0"/>
              </a:rPr>
              <a:t>: </a:t>
            </a:r>
            <a:endParaRPr lang="ar-JO" sz="6000" b="1" dirty="0"/>
          </a:p>
        </p:txBody>
      </p:sp>
      <p:sp>
        <p:nvSpPr>
          <p:cNvPr id="4" name="Text Box 3"/>
          <p:cNvSpPr txBox="1">
            <a:spLocks noGrp="1" noChangeArrowheads="1"/>
          </p:cNvSpPr>
          <p:nvPr>
            <p:ph idx="1"/>
          </p:nvPr>
        </p:nvSpPr>
        <p:spPr bwMode="auto">
          <a:xfrm>
            <a:off x="1447800" y="1901824"/>
            <a:ext cx="6629400" cy="3277820"/>
          </a:xfrm>
          <a:prstGeom prst="rect">
            <a:avLst/>
          </a:prstGeom>
          <a:noFill/>
          <a:ln w="9525">
            <a:miter lim="800000"/>
            <a:headEnd/>
            <a:tailEnd/>
          </a:ln>
        </p:spPr>
        <p:txBody>
          <a:bodyPr wrap="square">
            <a:spAutoFit/>
          </a:bodyPr>
          <a:lstStyle/>
          <a:p>
            <a:pPr marL="342900" indent="-342900">
              <a:buFontTx/>
              <a:buNone/>
              <a:defRPr/>
            </a:pPr>
            <a:r>
              <a:rPr lang="ar-SA" b="1" dirty="0">
                <a:solidFill>
                  <a:srgbClr val="FFFF00"/>
                </a:solidFill>
                <a:cs typeface="Arial" pitchFamily="34" charset="0"/>
              </a:rPr>
              <a:t>التدريب عباره عن جهد مخطط ومنظم هادف إلى إكساب المشاركين معارف جديدة أو إنعاش معارف قديمة ومهارات جديده وتغير أو بناء إتجاهات لدى المشارك وعلية فأن أهداف التدريب بشكل عام تقسم إلى </a:t>
            </a:r>
          </a:p>
          <a:p>
            <a:pPr marL="342900" indent="-342900">
              <a:buFontTx/>
              <a:buNone/>
              <a:defRPr/>
            </a:pPr>
            <a:endParaRPr lang="en-US" b="1" dirty="0">
              <a:solidFill>
                <a:srgbClr val="FFFF00"/>
              </a:solidFill>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Oval 4"/>
          <p:cNvSpPr>
            <a:spLocks noChangeArrowheads="1"/>
          </p:cNvSpPr>
          <p:nvPr/>
        </p:nvSpPr>
        <p:spPr bwMode="auto">
          <a:xfrm>
            <a:off x="2195513" y="1412875"/>
            <a:ext cx="3240087" cy="2879725"/>
          </a:xfrm>
          <a:prstGeom prst="ellipse">
            <a:avLst/>
          </a:prstGeom>
          <a:noFill/>
          <a:ln w="9525" algn="ctr">
            <a:solidFill>
              <a:schemeClr val="tx1"/>
            </a:solidFill>
            <a:round/>
            <a:headEnd/>
            <a:tailEnd/>
          </a:ln>
        </p:spPr>
        <p:txBody>
          <a:bodyPr anchor="ctr">
            <a:spAutoFit/>
          </a:bodyPr>
          <a:lstStyle/>
          <a:p>
            <a:endParaRPr lang="ar-JO"/>
          </a:p>
        </p:txBody>
      </p:sp>
      <p:sp>
        <p:nvSpPr>
          <p:cNvPr id="58371" name="Line 7"/>
          <p:cNvSpPr>
            <a:spLocks noChangeShapeType="1"/>
          </p:cNvSpPr>
          <p:nvPr/>
        </p:nvSpPr>
        <p:spPr bwMode="auto">
          <a:xfrm flipH="1" flipV="1">
            <a:off x="3779838" y="3068638"/>
            <a:ext cx="1008062" cy="936625"/>
          </a:xfrm>
          <a:prstGeom prst="line">
            <a:avLst/>
          </a:prstGeom>
          <a:noFill/>
          <a:ln w="9525">
            <a:solidFill>
              <a:schemeClr val="tx1"/>
            </a:solidFill>
            <a:round/>
            <a:headEnd/>
            <a:tailEnd/>
          </a:ln>
        </p:spPr>
        <p:txBody>
          <a:bodyPr>
            <a:spAutoFit/>
          </a:bodyPr>
          <a:lstStyle/>
          <a:p>
            <a:endParaRPr lang="ar-IQ"/>
          </a:p>
        </p:txBody>
      </p:sp>
      <p:sp>
        <p:nvSpPr>
          <p:cNvPr id="58372" name="Line 6"/>
          <p:cNvSpPr>
            <a:spLocks noChangeShapeType="1"/>
          </p:cNvSpPr>
          <p:nvPr/>
        </p:nvSpPr>
        <p:spPr bwMode="auto">
          <a:xfrm flipV="1">
            <a:off x="2195513" y="3068638"/>
            <a:ext cx="1584325" cy="73025"/>
          </a:xfrm>
          <a:prstGeom prst="line">
            <a:avLst/>
          </a:prstGeom>
          <a:noFill/>
          <a:ln w="9525">
            <a:solidFill>
              <a:schemeClr val="tx1"/>
            </a:solidFill>
            <a:round/>
            <a:headEnd/>
            <a:tailEnd/>
          </a:ln>
        </p:spPr>
        <p:txBody>
          <a:bodyPr>
            <a:spAutoFit/>
          </a:bodyPr>
          <a:lstStyle/>
          <a:p>
            <a:endParaRPr lang="ar-IQ"/>
          </a:p>
        </p:txBody>
      </p:sp>
      <p:sp>
        <p:nvSpPr>
          <p:cNvPr id="58373" name="Line 5"/>
          <p:cNvSpPr>
            <a:spLocks noChangeShapeType="1"/>
          </p:cNvSpPr>
          <p:nvPr/>
        </p:nvSpPr>
        <p:spPr bwMode="auto">
          <a:xfrm flipH="1">
            <a:off x="3779838" y="1600200"/>
            <a:ext cx="868362" cy="1468438"/>
          </a:xfrm>
          <a:prstGeom prst="line">
            <a:avLst/>
          </a:prstGeom>
          <a:noFill/>
          <a:ln w="9525">
            <a:solidFill>
              <a:schemeClr val="tx1"/>
            </a:solidFill>
            <a:round/>
            <a:headEnd/>
            <a:tailEnd/>
          </a:ln>
        </p:spPr>
        <p:txBody>
          <a:bodyPr>
            <a:spAutoFit/>
          </a:bodyPr>
          <a:lstStyle/>
          <a:p>
            <a:endParaRPr lang="ar-IQ"/>
          </a:p>
        </p:txBody>
      </p:sp>
      <p:sp>
        <p:nvSpPr>
          <p:cNvPr id="58374" name="Rectangle 5"/>
          <p:cNvSpPr>
            <a:spLocks noChangeArrowheads="1"/>
          </p:cNvSpPr>
          <p:nvPr/>
        </p:nvSpPr>
        <p:spPr bwMode="auto">
          <a:xfrm>
            <a:off x="2209800" y="2133600"/>
            <a:ext cx="1600200" cy="708025"/>
          </a:xfrm>
          <a:prstGeom prst="rect">
            <a:avLst/>
          </a:prstGeom>
          <a:noFill/>
          <a:ln w="9525">
            <a:noFill/>
            <a:miter lim="800000"/>
            <a:headEnd/>
            <a:tailEnd/>
          </a:ln>
        </p:spPr>
        <p:txBody>
          <a:bodyPr>
            <a:spAutoFit/>
          </a:bodyPr>
          <a:lstStyle/>
          <a:p>
            <a:pPr marL="342900" indent="-342900" algn="ctr"/>
            <a:r>
              <a:rPr lang="ar-SA" sz="2000" b="1">
                <a:solidFill>
                  <a:srgbClr val="FF0000"/>
                </a:solidFill>
              </a:rPr>
              <a:t>معرفة </a:t>
            </a:r>
          </a:p>
          <a:p>
            <a:pPr marL="342900" indent="-342900" algn="ctr"/>
            <a:r>
              <a:rPr lang="en-US" sz="2000" b="1">
                <a:solidFill>
                  <a:srgbClr val="0000FF"/>
                </a:solidFill>
              </a:rPr>
              <a:t>knowledge</a:t>
            </a:r>
            <a:endParaRPr lang="ar-JO" sz="2000" b="1"/>
          </a:p>
        </p:txBody>
      </p:sp>
      <p:sp>
        <p:nvSpPr>
          <p:cNvPr id="58375" name="Rectangle 6"/>
          <p:cNvSpPr>
            <a:spLocks noChangeArrowheads="1"/>
          </p:cNvSpPr>
          <p:nvPr/>
        </p:nvSpPr>
        <p:spPr bwMode="auto">
          <a:xfrm>
            <a:off x="2819400" y="3352800"/>
            <a:ext cx="1371600" cy="708025"/>
          </a:xfrm>
          <a:prstGeom prst="rect">
            <a:avLst/>
          </a:prstGeom>
          <a:noFill/>
          <a:ln w="9525">
            <a:noFill/>
            <a:miter lim="800000"/>
            <a:headEnd/>
            <a:tailEnd/>
          </a:ln>
        </p:spPr>
        <p:txBody>
          <a:bodyPr>
            <a:spAutoFit/>
          </a:bodyPr>
          <a:lstStyle/>
          <a:p>
            <a:pPr marL="342900" indent="-342900" algn="ctr"/>
            <a:r>
              <a:rPr lang="ar-SA" sz="2000" b="1">
                <a:solidFill>
                  <a:srgbClr val="FF0000"/>
                </a:solidFill>
              </a:rPr>
              <a:t>اتجاه</a:t>
            </a:r>
            <a:r>
              <a:rPr lang="ar-SA" sz="2000" b="1">
                <a:solidFill>
                  <a:srgbClr val="0000FF"/>
                </a:solidFill>
              </a:rPr>
              <a:t> </a:t>
            </a:r>
          </a:p>
          <a:p>
            <a:pPr marL="342900" indent="-342900" algn="ctr"/>
            <a:r>
              <a:rPr lang="en-US" sz="2000" b="1">
                <a:solidFill>
                  <a:srgbClr val="0000FF"/>
                </a:solidFill>
              </a:rPr>
              <a:t>Attitude</a:t>
            </a:r>
            <a:endParaRPr lang="ar-JO" sz="2000" b="1"/>
          </a:p>
        </p:txBody>
      </p:sp>
      <p:sp>
        <p:nvSpPr>
          <p:cNvPr id="58376" name="Rectangle 7"/>
          <p:cNvSpPr>
            <a:spLocks noChangeArrowheads="1"/>
          </p:cNvSpPr>
          <p:nvPr/>
        </p:nvSpPr>
        <p:spPr bwMode="auto">
          <a:xfrm>
            <a:off x="4191000" y="2438400"/>
            <a:ext cx="1143000" cy="708025"/>
          </a:xfrm>
          <a:prstGeom prst="rect">
            <a:avLst/>
          </a:prstGeom>
          <a:noFill/>
          <a:ln w="9525">
            <a:noFill/>
            <a:miter lim="800000"/>
            <a:headEnd/>
            <a:tailEnd/>
          </a:ln>
        </p:spPr>
        <p:txBody>
          <a:bodyPr>
            <a:spAutoFit/>
          </a:bodyPr>
          <a:lstStyle/>
          <a:p>
            <a:pPr marL="342900" indent="-342900" algn="ctr"/>
            <a:r>
              <a:rPr lang="ar-SA" sz="2000" b="1">
                <a:solidFill>
                  <a:srgbClr val="FF0000"/>
                </a:solidFill>
              </a:rPr>
              <a:t>مهارة</a:t>
            </a:r>
            <a:r>
              <a:rPr lang="ar-SA" sz="2000" b="1"/>
              <a:t> </a:t>
            </a:r>
          </a:p>
          <a:p>
            <a:pPr marL="342900" indent="-342900" algn="ctr"/>
            <a:r>
              <a:rPr lang="en-US" sz="2000" b="1">
                <a:solidFill>
                  <a:srgbClr val="0000FF"/>
                </a:solidFill>
              </a:rPr>
              <a:t>Skill</a:t>
            </a:r>
            <a:endParaRPr lang="ar-JO" sz="2000" b="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3"/>
          <p:cNvSpPr txBox="1">
            <a:spLocks noChangeArrowheads="1"/>
          </p:cNvSpPr>
          <p:nvPr/>
        </p:nvSpPr>
        <p:spPr bwMode="auto">
          <a:xfrm>
            <a:off x="1619250" y="765175"/>
            <a:ext cx="6986588" cy="3386138"/>
          </a:xfrm>
          <a:prstGeom prst="rect">
            <a:avLst/>
          </a:prstGeom>
          <a:noFill/>
          <a:ln w="9525" algn="ctr">
            <a:noFill/>
            <a:miter lim="800000"/>
            <a:headEnd/>
            <a:tailEnd/>
          </a:ln>
        </p:spPr>
        <p:txBody>
          <a:bodyPr>
            <a:spAutoFit/>
          </a:bodyPr>
          <a:lstStyle/>
          <a:p>
            <a:pPr marL="342900" indent="-342900"/>
            <a:r>
              <a:rPr lang="ar-SA">
                <a:solidFill>
                  <a:srgbClr val="FF0000"/>
                </a:solidFill>
              </a:rPr>
              <a:t>     </a:t>
            </a:r>
            <a:r>
              <a:rPr lang="ar-SA" sz="2800" b="1">
                <a:solidFill>
                  <a:srgbClr val="FF0000"/>
                </a:solidFill>
              </a:rPr>
              <a:t>الحوافز</a:t>
            </a:r>
            <a:r>
              <a:rPr lang="ar-SA" sz="2800" b="1"/>
              <a:t> </a:t>
            </a:r>
            <a:r>
              <a:rPr lang="en-US" sz="2800" b="1">
                <a:solidFill>
                  <a:schemeClr val="folHlink"/>
                </a:solidFill>
              </a:rPr>
              <a:t>Motivations</a:t>
            </a:r>
            <a:r>
              <a:rPr lang="ar-SA" sz="2800" b="1">
                <a:solidFill>
                  <a:schemeClr val="folHlink"/>
                </a:solidFill>
              </a:rPr>
              <a:t>: </a:t>
            </a:r>
            <a:r>
              <a:rPr lang="ar-SA" sz="2800" b="1">
                <a:solidFill>
                  <a:srgbClr val="FFFF00"/>
                </a:solidFill>
              </a:rPr>
              <a:t>الحافز هو ما يقدم من المنظمة إلى الموظف سواء كان ماديا أو  معنويا  بهدف تعزيز سلوك معين ولزيادة الإنتاجية وتحقيق الربحية.</a:t>
            </a:r>
          </a:p>
          <a:p>
            <a:pPr marL="342900" indent="-342900"/>
            <a:r>
              <a:rPr lang="ar-SA" sz="2800" b="1">
                <a:solidFill>
                  <a:srgbClr val="FFFF00"/>
                </a:solidFill>
              </a:rPr>
              <a:t>  وتكمن أهمية الحوافز في المنظمات نظرا لارتباطها الوثيق بالرضا الوظيفي والإنتاجية.</a:t>
            </a:r>
          </a:p>
          <a:p>
            <a:pPr marL="342900" indent="-342900"/>
            <a:r>
              <a:rPr lang="ar-SA" sz="2800" b="1">
                <a:solidFill>
                  <a:srgbClr val="FFFF00"/>
                </a:solidFill>
              </a:rPr>
              <a:t> ولان الحوافز تشبع حاجات معينة لدى الموظف فأنها توجه سلوكه بشكل هادف نحو الأهداف التنظيمية. </a:t>
            </a:r>
          </a:p>
          <a:p>
            <a:pPr marL="342900" indent="-342900"/>
            <a:endParaRPr lang="en-US">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38"/>
          <p:cNvGraphicFramePr>
            <a:graphicFrameLocks/>
          </p:cNvGraphicFramePr>
          <p:nvPr/>
        </p:nvGraphicFramePr>
        <p:xfrm>
          <a:off x="457200" y="762000"/>
          <a:ext cx="8229600" cy="5368925"/>
        </p:xfrm>
        <a:graphic>
          <a:graphicData uri="http://schemas.openxmlformats.org/drawingml/2006/table">
            <a:tbl>
              <a:tblPr rtl="1"/>
              <a:tblGrid>
                <a:gridCol w="4111625">
                  <a:extLst>
                    <a:ext uri="{9D8B030D-6E8A-4147-A177-3AD203B41FA5}">
                      <a16:colId xmlns:a16="http://schemas.microsoft.com/office/drawing/2014/main" val="20000"/>
                    </a:ext>
                  </a:extLst>
                </a:gridCol>
                <a:gridCol w="4117975">
                  <a:extLst>
                    <a:ext uri="{9D8B030D-6E8A-4147-A177-3AD203B41FA5}">
                      <a16:colId xmlns:a16="http://schemas.microsoft.com/office/drawing/2014/main" val="20001"/>
                    </a:ext>
                  </a:extLst>
                </a:gridCol>
              </a:tblGrid>
              <a:tr h="906735">
                <a:tc gridSpan="2">
                  <a:txBody>
                    <a:bodyPr/>
                    <a:lstStyle/>
                    <a:p>
                      <a:pPr marL="2057400" marR="0" lvl="4" indent="-228600" algn="r" defTabSz="914400" rtl="1" eaLnBrk="1" fontAlgn="base" latinLnBrk="0" hangingPunct="1">
                        <a:lnSpc>
                          <a:spcPct val="100000"/>
                        </a:lnSpc>
                        <a:spcBef>
                          <a:spcPct val="0"/>
                        </a:spcBef>
                        <a:spcAft>
                          <a:spcPct val="0"/>
                        </a:spcAft>
                        <a:buClrTx/>
                        <a:buSzTx/>
                        <a:buFont typeface="Wingdings" pitchFamily="2" charset="2"/>
                        <a:buNone/>
                        <a:tabLst>
                          <a:tab pos="1158875" algn="l"/>
                        </a:tabLst>
                      </a:pPr>
                      <a:r>
                        <a:rPr kumimoji="0" lang="ar-SA" sz="3600" b="0" i="0" u="none" strike="noStrike" cap="none" normalizeH="0" baseline="0" dirty="0">
                          <a:ln>
                            <a:noFill/>
                          </a:ln>
                          <a:solidFill>
                            <a:schemeClr val="tx1"/>
                          </a:solidFill>
                          <a:effectLst/>
                          <a:latin typeface="Times New Roman" pitchFamily="18" charset="0"/>
                          <a:cs typeface="Times New Roman" pitchFamily="18" charset="0"/>
                        </a:rPr>
                        <a:t> </a:t>
                      </a:r>
                      <a:r>
                        <a:rPr kumimoji="0" lang="ar-SA" sz="3600" b="1" i="0" u="none" strike="noStrike" cap="none" normalizeH="0" baseline="0" dirty="0">
                          <a:ln>
                            <a:noFill/>
                          </a:ln>
                          <a:solidFill>
                            <a:srgbClr val="FFFF00"/>
                          </a:solidFill>
                          <a:effectLst/>
                          <a:latin typeface="Times New Roman" pitchFamily="18" charset="0"/>
                          <a:cs typeface="Times New Roman" pitchFamily="18" charset="0"/>
                        </a:rPr>
                        <a:t>الفرق بين وظيفة الأفراد وإدارة الأفراد</a:t>
                      </a:r>
                      <a:endParaRPr kumimoji="0" lang="ar-SA" sz="3600" b="1" i="0" u="none" strike="noStrike" cap="none" normalizeH="0" baseline="0" dirty="0">
                        <a:ln>
                          <a:noFill/>
                        </a:ln>
                        <a:solidFill>
                          <a:srgbClr val="FFFF00"/>
                        </a:solidFill>
                        <a:effectLst/>
                        <a:latin typeface="Times New Roman" pitchFamily="18"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rtl="1"/>
                      <a:endParaRPr lang="ar-SA"/>
                    </a:p>
                  </a:txBody>
                  <a:tcPr/>
                </a:tc>
                <a:extLst>
                  <a:ext uri="{0D108BD9-81ED-4DB2-BD59-A6C34878D82A}">
                    <a16:rowId xmlns:a16="http://schemas.microsoft.com/office/drawing/2014/main" val="10000"/>
                  </a:ext>
                </a:extLst>
              </a:tr>
              <a:tr h="906735">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rgbClr val="FF0000"/>
                          </a:solidFill>
                          <a:effectLst/>
                          <a:latin typeface="Times New Roman" pitchFamily="18" charset="0"/>
                          <a:cs typeface="Times New Roman" pitchFamily="18" charset="0"/>
                        </a:rPr>
                        <a:t>وظيفة الأفراد</a:t>
                      </a:r>
                      <a:endParaRPr kumimoji="0" lang="ar-SA" sz="4000" b="1" i="0" u="none" strike="noStrike" cap="none" normalizeH="0" baseline="0" dirty="0">
                        <a:ln>
                          <a:noFill/>
                        </a:ln>
                        <a:solidFill>
                          <a:srgbClr val="FF0000"/>
                        </a:solidFill>
                        <a:effectLst/>
                        <a:latin typeface="Times New Roman" pitchFamily="18"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rgbClr val="FF0000"/>
                          </a:solidFill>
                          <a:effectLst/>
                          <a:latin typeface="Times New Roman" pitchFamily="18" charset="0"/>
                          <a:cs typeface="Times New Roman" pitchFamily="18" charset="0"/>
                        </a:rPr>
                        <a:t>إدارة الأفراد</a:t>
                      </a:r>
                      <a:endParaRPr kumimoji="0" lang="ar-SA" sz="4000" b="1" i="0" u="none" strike="noStrike" cap="none" normalizeH="0" baseline="0" dirty="0">
                        <a:ln>
                          <a:noFill/>
                        </a:ln>
                        <a:solidFill>
                          <a:srgbClr val="FF0000"/>
                        </a:solidFill>
                        <a:effectLst/>
                        <a:latin typeface="Times New Roman" pitchFamily="18"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555455">
                <a:tc>
                  <a:txBody>
                    <a:bodyPr/>
                    <a:lstStyle/>
                    <a:p>
                      <a:pPr marL="342900" marR="0" lvl="0" indent="-342900" algn="just" defTabSz="914400" rtl="1"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ar-SA" sz="2800" b="1" i="0" u="none" strike="noStrike" cap="none" normalizeH="0" baseline="0" dirty="0">
                          <a:ln>
                            <a:noFill/>
                          </a:ln>
                          <a:solidFill>
                            <a:schemeClr val="tx1"/>
                          </a:solidFill>
                          <a:effectLst/>
                          <a:latin typeface="Times New Roman" pitchFamily="18" charset="0"/>
                          <a:cs typeface="Times New Roman" pitchFamily="18" charset="0"/>
                        </a:rPr>
                        <a:t>الأنشطة والأعمال التي يمارسها الفرد وتمارسها الوحدة التنظيمية المسئولة عن تدبير القوى العاملة داخل المؤسسة اللازمة للمنظمة كماً ونوعاً وهي إحدى وظائف المنشأة. </a:t>
                      </a:r>
                      <a:endParaRPr kumimoji="0" lang="ar-SA" sz="4000" b="1" i="0" u="none" strike="noStrike" cap="none" normalizeH="0" baseline="0" dirty="0">
                        <a:ln>
                          <a:noFill/>
                        </a:ln>
                        <a:solidFill>
                          <a:schemeClr val="tx1"/>
                        </a:solidFill>
                        <a:effectLst/>
                        <a:latin typeface="Times New Roman" pitchFamily="18"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1"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ar-SA" sz="2800" b="1" i="0" u="none" strike="noStrike" cap="none" normalizeH="0" baseline="0" dirty="0">
                          <a:ln>
                            <a:noFill/>
                          </a:ln>
                          <a:solidFill>
                            <a:schemeClr val="tx1"/>
                          </a:solidFill>
                          <a:effectLst/>
                          <a:latin typeface="Times New Roman" pitchFamily="18" charset="0"/>
                          <a:cs typeface="Times New Roman" pitchFamily="18" charset="0"/>
                        </a:rPr>
                        <a:t>الكيفية التي يتعامل </a:t>
                      </a:r>
                      <a:r>
                        <a:rPr kumimoji="0" lang="ar-SA" sz="2800" b="1" i="0" u="none" strike="noStrike" cap="none" normalizeH="0" baseline="0" dirty="0" err="1">
                          <a:ln>
                            <a:noFill/>
                          </a:ln>
                          <a:solidFill>
                            <a:schemeClr val="tx1"/>
                          </a:solidFill>
                          <a:effectLst/>
                          <a:latin typeface="Times New Roman" pitchFamily="18" charset="0"/>
                          <a:cs typeface="Times New Roman" pitchFamily="18" charset="0"/>
                        </a:rPr>
                        <a:t>بها</a:t>
                      </a:r>
                      <a:r>
                        <a:rPr kumimoji="0" lang="ar-SA" sz="2800" b="1" i="0" u="none" strike="noStrike" cap="none" normalizeH="0" baseline="0" dirty="0">
                          <a:ln>
                            <a:noFill/>
                          </a:ln>
                          <a:solidFill>
                            <a:schemeClr val="tx1"/>
                          </a:solidFill>
                          <a:effectLst/>
                          <a:latin typeface="Times New Roman" pitchFamily="18" charset="0"/>
                          <a:cs typeface="Times New Roman" pitchFamily="18" charset="0"/>
                        </a:rPr>
                        <a:t> كل مسئول داخل المنظمة مع مرؤوسيه  وهي وظيفة كل مدير </a:t>
                      </a:r>
                      <a:endParaRPr kumimoji="0" lang="ar-SA" sz="4000" b="1" i="0" u="none" strike="noStrike" cap="none" normalizeH="0" baseline="0" dirty="0">
                        <a:ln>
                          <a:noFill/>
                        </a:ln>
                        <a:solidFill>
                          <a:schemeClr val="tx1"/>
                        </a:solidFill>
                        <a:effectLst/>
                        <a:latin typeface="Times New Roman" pitchFamily="18"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57200"/>
            <a:ext cx="8229600" cy="914400"/>
          </a:xfrm>
          <a:ln>
            <a:solidFill>
              <a:schemeClr val="bg2">
                <a:lumMod val="20000"/>
                <a:lumOff val="80000"/>
              </a:schemeClr>
            </a:solidFill>
          </a:ln>
        </p:spPr>
        <p:txBody>
          <a:bodyPr/>
          <a:lstStyle/>
          <a:p>
            <a:pPr algn="r" eaLnBrk="1" fontAlgn="auto" hangingPunct="1">
              <a:spcAft>
                <a:spcPts val="0"/>
              </a:spcAft>
              <a:defRPr/>
            </a:pPr>
            <a:r>
              <a:rPr lang="ar-SA" b="1" dirty="0">
                <a:solidFill>
                  <a:schemeClr val="bg2">
                    <a:lumMod val="60000"/>
                    <a:lumOff val="40000"/>
                  </a:schemeClr>
                </a:solidFill>
              </a:rPr>
              <a:t>تعريف إدارة الموارد البشرية</a:t>
            </a:r>
            <a:endParaRPr lang="ar-SA" b="1" dirty="0">
              <a:solidFill>
                <a:schemeClr val="bg2">
                  <a:lumMod val="60000"/>
                  <a:lumOff val="40000"/>
                </a:schemeClr>
              </a:solidFill>
              <a:latin typeface="Arial" pitchFamily="34" charset="0"/>
              <a:cs typeface="Arial" pitchFamily="34" charset="0"/>
            </a:endParaRPr>
          </a:p>
        </p:txBody>
      </p:sp>
      <p:sp>
        <p:nvSpPr>
          <p:cNvPr id="6146" name="عنصر نائب للمحتوى 2"/>
          <p:cNvSpPr>
            <a:spLocks noGrp="1"/>
          </p:cNvSpPr>
          <p:nvPr>
            <p:ph idx="1"/>
          </p:nvPr>
        </p:nvSpPr>
        <p:spPr>
          <a:xfrm>
            <a:off x="0" y="1905000"/>
            <a:ext cx="8991600" cy="4724400"/>
          </a:xfrm>
        </p:spPr>
        <p:txBody>
          <a:bodyPr>
            <a:normAutofit fontScale="77500" lnSpcReduction="20000"/>
          </a:bodyPr>
          <a:lstStyle/>
          <a:p>
            <a:pPr eaLnBrk="1" fontAlgn="auto" hangingPunct="1">
              <a:lnSpc>
                <a:spcPct val="150000"/>
              </a:lnSpc>
              <a:spcAft>
                <a:spcPts val="0"/>
              </a:spcAft>
              <a:buFont typeface="Wingdings" pitchFamily="2" charset="2"/>
              <a:buNone/>
              <a:defRPr/>
            </a:pPr>
            <a:r>
              <a:rPr lang="ar-SA" sz="4000" b="1" dirty="0">
                <a:solidFill>
                  <a:schemeClr val="accent6">
                    <a:lumMod val="60000"/>
                    <a:lumOff val="40000"/>
                  </a:schemeClr>
                </a:solidFill>
              </a:rPr>
              <a:t>تتعـلـق وظيـفـة الأفـراد بكـل الأمـور المرتبطـة بالعنصـر البشري في المنظمات في جميع مراحل خدمتهم للمشروع، منـذ اختيـارهـم حتى تركهـم الخدمـة ، مثـل تدبـيـر القـوى العاملة وتدريبها وتعويضها عن جهودها وتحفيزها.</a:t>
            </a:r>
            <a:endParaRPr lang="en-US" sz="4000" b="1" dirty="0">
              <a:solidFill>
                <a:schemeClr val="accent6">
                  <a:lumMod val="60000"/>
                  <a:lumOff val="40000"/>
                </a:schemeClr>
              </a:solidFill>
            </a:endParaRPr>
          </a:p>
          <a:p>
            <a:pPr eaLnBrk="1" fontAlgn="auto" hangingPunct="1">
              <a:lnSpc>
                <a:spcPct val="150000"/>
              </a:lnSpc>
              <a:spcAft>
                <a:spcPts val="0"/>
              </a:spcAft>
              <a:buFont typeface="Wingdings" pitchFamily="2" charset="2"/>
              <a:buNone/>
              <a:defRPr/>
            </a:pPr>
            <a:endParaRPr lang="en-US" sz="4000" b="1" dirty="0"/>
          </a:p>
          <a:p>
            <a:pPr eaLnBrk="1" fontAlgn="auto" hangingPunct="1">
              <a:lnSpc>
                <a:spcPct val="150000"/>
              </a:lnSpc>
              <a:spcAft>
                <a:spcPts val="0"/>
              </a:spcAft>
              <a:defRPr/>
            </a:pPr>
            <a:endParaRPr lang="ar-SA"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610600" cy="4754880"/>
          </a:xfrm>
        </p:spPr>
        <p:txBody>
          <a:bodyPr>
            <a:noAutofit/>
          </a:bodyPr>
          <a:lstStyle/>
          <a:p>
            <a:pPr eaLnBrk="1" fontAlgn="auto" hangingPunct="1">
              <a:spcAft>
                <a:spcPts val="0"/>
              </a:spcAft>
              <a:buFont typeface="Wingdings" pitchFamily="2" charset="2"/>
              <a:buNone/>
              <a:defRPr/>
            </a:pPr>
            <a:r>
              <a:rPr lang="ar-SA" sz="4400" b="1" dirty="0">
                <a:solidFill>
                  <a:srgbClr val="FF0000"/>
                </a:solidFill>
              </a:rPr>
              <a:t>هي النشاط </a:t>
            </a:r>
            <a:r>
              <a:rPr lang="ar-SA" sz="4400" b="1" dirty="0" err="1">
                <a:solidFill>
                  <a:srgbClr val="FF0000"/>
                </a:solidFill>
              </a:rPr>
              <a:t>الدؤوب</a:t>
            </a:r>
            <a:r>
              <a:rPr lang="ar-SA" sz="4400" b="1" dirty="0">
                <a:solidFill>
                  <a:srgbClr val="FF0000"/>
                </a:solidFill>
              </a:rPr>
              <a:t> الهادف إلى اجتذاب الطاقات البشرية </a:t>
            </a:r>
            <a:r>
              <a:rPr lang="ar-SA" sz="4400" b="1" dirty="0" err="1">
                <a:solidFill>
                  <a:srgbClr val="FF0000"/>
                </a:solidFill>
              </a:rPr>
              <a:t>الكفؤه</a:t>
            </a:r>
            <a:r>
              <a:rPr lang="ar-SA" sz="4400" b="1" dirty="0">
                <a:solidFill>
                  <a:srgbClr val="FF0000"/>
                </a:solidFill>
              </a:rPr>
              <a:t> والفعالة والمحافظة عليها أطول فترة ممكنة وبما يتضمنه ذلك النشاط من أنشطة فرعية هامة .</a:t>
            </a:r>
          </a:p>
        </p:txBody>
      </p:sp>
      <p:sp>
        <p:nvSpPr>
          <p:cNvPr id="5" name="Rectangle 2"/>
          <p:cNvSpPr>
            <a:spLocks noGrp="1" noChangeArrowheads="1"/>
          </p:cNvSpPr>
          <p:nvPr>
            <p:ph type="title"/>
          </p:nvPr>
        </p:nvSpPr>
        <p:spPr>
          <a:xfrm>
            <a:off x="2438400" y="228600"/>
            <a:ext cx="6400800" cy="1219200"/>
          </a:xfrm>
        </p:spPr>
        <p:txBody>
          <a:bodyPr/>
          <a:lstStyle/>
          <a:p>
            <a:pPr algn="ctr" eaLnBrk="1" fontAlgn="auto" hangingPunct="1">
              <a:spcAft>
                <a:spcPts val="0"/>
              </a:spcAft>
              <a:defRPr/>
            </a:pPr>
            <a:r>
              <a:rPr lang="ar-SA" b="1" dirty="0">
                <a:solidFill>
                  <a:srgbClr val="FFFF00"/>
                </a:solidFill>
              </a:rPr>
              <a:t>تعريف شمولي</a:t>
            </a:r>
            <a:endParaRPr lang="en-US" b="1"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066800"/>
          </a:xfrm>
        </p:spPr>
        <p:txBody>
          <a:bodyPr/>
          <a:lstStyle/>
          <a:p>
            <a:pPr algn="r" eaLnBrk="1" fontAlgn="auto" hangingPunct="1">
              <a:spcAft>
                <a:spcPts val="0"/>
              </a:spcAft>
              <a:defRPr/>
            </a:pPr>
            <a:r>
              <a:rPr lang="ar-SA" sz="4400" b="1" dirty="0">
                <a:solidFill>
                  <a:srgbClr val="FF0000"/>
                </a:solidFill>
              </a:rPr>
              <a:t>المهام الرئيسية لإدارة الموارد البشرية</a:t>
            </a:r>
            <a:endParaRPr lang="ar-SA" b="1" dirty="0">
              <a:solidFill>
                <a:schemeClr val="tx1">
                  <a:lumMod val="95000"/>
                </a:schemeClr>
              </a:solidFill>
            </a:endParaRPr>
          </a:p>
        </p:txBody>
      </p:sp>
      <p:sp>
        <p:nvSpPr>
          <p:cNvPr id="8" name="Rectangle 7"/>
          <p:cNvSpPr/>
          <p:nvPr/>
        </p:nvSpPr>
        <p:spPr>
          <a:xfrm>
            <a:off x="228600" y="1295400"/>
            <a:ext cx="4114800" cy="3046988"/>
          </a:xfrm>
          <a:prstGeom prst="rect">
            <a:avLst/>
          </a:prstGeom>
          <a:solidFill>
            <a:schemeClr val="accent4">
              <a:lumMod val="20000"/>
              <a:lumOff val="80000"/>
            </a:schemeClr>
          </a:solidFill>
          <a:effectLst>
            <a:outerShdw blurRad="50800" dist="38100" dir="5400000" algn="t" rotWithShape="0">
              <a:prstClr val="black">
                <a:alpha val="40000"/>
              </a:prstClr>
            </a:outerShdw>
            <a:reflection blurRad="6350" stA="52000" endA="300" endPos="35000" dir="5400000" sy="-100000" algn="bl" rotWithShape="0"/>
          </a:effectLst>
        </p:spPr>
        <p:txBody>
          <a:bodyPr>
            <a:spAutoFit/>
          </a:bodyPr>
          <a:lstStyle/>
          <a:p>
            <a:pPr marL="342900" indent="-342900" algn="ctr">
              <a:defRPr/>
            </a:pPr>
            <a:r>
              <a:rPr lang="ar-SA" sz="2400" b="1" dirty="0">
                <a:solidFill>
                  <a:srgbClr val="FF0000"/>
                </a:solidFill>
              </a:rPr>
              <a:t>ثانيا: نشاطاتها لها علاقة بالحفاظ على القوى البشرية وتتضمن</a:t>
            </a:r>
            <a:r>
              <a:rPr lang="ar-SA" sz="2400" b="1" dirty="0"/>
              <a:t> : </a:t>
            </a:r>
          </a:p>
          <a:p>
            <a:pPr marL="342900" indent="-342900">
              <a:defRPr/>
            </a:pPr>
            <a:r>
              <a:rPr lang="ar-SA" sz="2400" b="1" dirty="0">
                <a:solidFill>
                  <a:srgbClr val="0000FF"/>
                </a:solidFill>
              </a:rPr>
              <a:t>العلاقات الإنسانية ( الحوافز والدوافع ) </a:t>
            </a:r>
            <a:endParaRPr lang="ar-SA" sz="2400" b="1" dirty="0">
              <a:solidFill>
                <a:schemeClr val="tx2"/>
              </a:solidFill>
            </a:endParaRPr>
          </a:p>
          <a:p>
            <a:pPr marL="342900" indent="-342900">
              <a:defRPr/>
            </a:pPr>
            <a:r>
              <a:rPr lang="ar-SA" sz="2400" b="1" dirty="0">
                <a:solidFill>
                  <a:srgbClr val="0000FF"/>
                </a:solidFill>
              </a:rPr>
              <a:t>التعاقد السيكولوجي </a:t>
            </a:r>
            <a:r>
              <a:rPr lang="ar-SA" sz="2400" b="1" dirty="0">
                <a:solidFill>
                  <a:schemeClr val="tx2"/>
                </a:solidFill>
              </a:rPr>
              <a:t>.</a:t>
            </a:r>
          </a:p>
          <a:p>
            <a:pPr marL="342900" indent="-342900">
              <a:defRPr/>
            </a:pPr>
            <a:r>
              <a:rPr lang="ar-SA" sz="2400" b="1" dirty="0">
                <a:solidFill>
                  <a:srgbClr val="0000FF"/>
                </a:solidFill>
              </a:rPr>
              <a:t>السلامة والصحة المهنية </a:t>
            </a:r>
            <a:r>
              <a:rPr lang="ar-SA" sz="2400" b="1" dirty="0">
                <a:solidFill>
                  <a:schemeClr val="tx2"/>
                </a:solidFill>
              </a:rPr>
              <a:t>.</a:t>
            </a:r>
          </a:p>
          <a:p>
            <a:pPr marL="342900" indent="-342900">
              <a:defRPr/>
            </a:pPr>
            <a:r>
              <a:rPr lang="ar-SA" sz="2400" b="1" dirty="0">
                <a:solidFill>
                  <a:schemeClr val="bg1">
                    <a:lumMod val="50000"/>
                    <a:lumOff val="50000"/>
                  </a:schemeClr>
                </a:solidFill>
              </a:rPr>
              <a:t>الأمن الاقتصادي</a:t>
            </a:r>
          </a:p>
          <a:p>
            <a:pPr marL="342900" indent="-342900">
              <a:defRPr/>
            </a:pPr>
            <a:endParaRPr lang="ar-SA" sz="2400" b="1" dirty="0">
              <a:solidFill>
                <a:schemeClr val="tx2"/>
              </a:solidFill>
            </a:endParaRPr>
          </a:p>
          <a:p>
            <a:pPr marL="342900" indent="-342900">
              <a:defRPr/>
            </a:pPr>
            <a:endParaRPr lang="ar-SA" sz="2400" b="1" dirty="0">
              <a:solidFill>
                <a:schemeClr val="tx2"/>
              </a:solidFill>
            </a:endParaRPr>
          </a:p>
        </p:txBody>
      </p:sp>
      <p:sp>
        <p:nvSpPr>
          <p:cNvPr id="4" name="Rectangle 3"/>
          <p:cNvSpPr/>
          <p:nvPr/>
        </p:nvSpPr>
        <p:spPr>
          <a:xfrm>
            <a:off x="4419600" y="1295400"/>
            <a:ext cx="4724400" cy="30480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defRPr/>
            </a:pPr>
            <a:r>
              <a:rPr lang="ar-SA" sz="2400" b="1" dirty="0">
                <a:solidFill>
                  <a:srgbClr val="FF0000"/>
                </a:solidFill>
              </a:rPr>
              <a:t>أولا : النشاطات الخاصة باجتذاب القوى البشرية </a:t>
            </a:r>
            <a:r>
              <a:rPr lang="ar-SA" sz="2400" b="1" dirty="0" err="1">
                <a:solidFill>
                  <a:srgbClr val="FF0000"/>
                </a:solidFill>
              </a:rPr>
              <a:t>و</a:t>
            </a:r>
            <a:r>
              <a:rPr lang="ar-SA" sz="2400" b="1" dirty="0">
                <a:solidFill>
                  <a:srgbClr val="FF0000"/>
                </a:solidFill>
              </a:rPr>
              <a:t> تتضمن :</a:t>
            </a:r>
          </a:p>
          <a:p>
            <a:pPr marL="342900" indent="-342900">
              <a:defRPr/>
            </a:pPr>
            <a:r>
              <a:rPr lang="ar-SA" sz="2400" b="1" dirty="0">
                <a:solidFill>
                  <a:srgbClr val="0000FF"/>
                </a:solidFill>
              </a:rPr>
              <a:t>1- تحليل العمل</a:t>
            </a:r>
            <a:r>
              <a:rPr lang="ar-SA" sz="2400" b="1" dirty="0"/>
              <a:t>           </a:t>
            </a:r>
            <a:r>
              <a:rPr lang="ar-SA" sz="2400" b="1" dirty="0">
                <a:solidFill>
                  <a:srgbClr val="0000FF"/>
                </a:solidFill>
              </a:rPr>
              <a:t>4. الاختيار و التوظيف</a:t>
            </a:r>
            <a:r>
              <a:rPr lang="ar-SA" sz="2400" b="1" dirty="0"/>
              <a:t>         </a:t>
            </a:r>
            <a:endParaRPr lang="ar-SA" sz="2400" b="1" dirty="0">
              <a:solidFill>
                <a:srgbClr val="0000FF"/>
              </a:solidFill>
            </a:endParaRPr>
          </a:p>
          <a:p>
            <a:pPr marL="342900" indent="-342900">
              <a:defRPr/>
            </a:pPr>
            <a:r>
              <a:rPr lang="ar-SA" sz="2400" b="1" dirty="0">
                <a:solidFill>
                  <a:srgbClr val="0000FF"/>
                </a:solidFill>
              </a:rPr>
              <a:t>2- تخطيط القوى البشرية</a:t>
            </a:r>
          </a:p>
          <a:p>
            <a:pPr marL="342900" indent="-342900">
              <a:defRPr/>
            </a:pPr>
            <a:r>
              <a:rPr lang="ar-SA" sz="2400" b="1" dirty="0">
                <a:solidFill>
                  <a:srgbClr val="0000FF"/>
                </a:solidFill>
              </a:rPr>
              <a:t>3- البحث عن القوى البشرية( الاستقطاب)</a:t>
            </a:r>
            <a:endParaRPr lang="en-US" sz="2400" b="1" dirty="0">
              <a:solidFill>
                <a:schemeClr val="bg2">
                  <a:lumMod val="75000"/>
                </a:schemeClr>
              </a:solidFill>
            </a:endParaRPr>
          </a:p>
        </p:txBody>
      </p:sp>
      <p:sp>
        <p:nvSpPr>
          <p:cNvPr id="5" name="Rectangle 4"/>
          <p:cNvSpPr/>
          <p:nvPr/>
        </p:nvSpPr>
        <p:spPr>
          <a:xfrm>
            <a:off x="1143000" y="4572000"/>
            <a:ext cx="7239000" cy="16002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defRPr/>
            </a:pPr>
            <a:r>
              <a:rPr lang="ar-SA" sz="2400" b="1" dirty="0">
                <a:solidFill>
                  <a:srgbClr val="FF0000"/>
                </a:solidFill>
              </a:rPr>
              <a:t>ثالثا: نشاطات لها علاقة بتطوير البشرية وتتضمن</a:t>
            </a:r>
            <a:r>
              <a:rPr lang="ar-SA" sz="2400" b="1" dirty="0"/>
              <a:t> :</a:t>
            </a:r>
          </a:p>
          <a:p>
            <a:pPr marL="342900" indent="-342900">
              <a:defRPr/>
            </a:pPr>
            <a:r>
              <a:rPr lang="ar-SA" sz="2400" b="1" dirty="0">
                <a:solidFill>
                  <a:srgbClr val="0000FF"/>
                </a:solidFill>
              </a:rPr>
              <a:t>- تقويم الأداء</a:t>
            </a:r>
            <a:r>
              <a:rPr lang="ar-SA" sz="2400" b="1" dirty="0"/>
              <a:t> .</a:t>
            </a:r>
          </a:p>
          <a:p>
            <a:pPr marL="342900" indent="-342900">
              <a:buFontTx/>
              <a:buChar char="-"/>
              <a:defRPr/>
            </a:pPr>
            <a:r>
              <a:rPr lang="ar-SA" sz="2400" b="1" dirty="0">
                <a:solidFill>
                  <a:srgbClr val="0000FF"/>
                </a:solidFill>
              </a:rPr>
              <a:t>التدريب </a:t>
            </a:r>
            <a:r>
              <a:rPr lang="ar-SA" sz="2400" b="1" dirty="0"/>
              <a:t>.</a:t>
            </a:r>
          </a:p>
          <a:p>
            <a:pPr marL="342900" indent="-342900">
              <a:buFontTx/>
              <a:buChar char="-"/>
              <a:defRPr/>
            </a:pPr>
            <a:r>
              <a:rPr lang="ar-SA" sz="2400" b="1" dirty="0">
                <a:solidFill>
                  <a:srgbClr val="0000FF"/>
                </a:solidFill>
              </a:rPr>
              <a:t>برنامج إدارة المسار والخط الوظيفي</a:t>
            </a:r>
            <a:endParaRPr lang="ar-SA"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066800"/>
          </a:xfrm>
        </p:spPr>
        <p:txBody>
          <a:bodyPr>
            <a:normAutofit fontScale="90000"/>
          </a:bodyPr>
          <a:lstStyle/>
          <a:p>
            <a:pPr algn="r" eaLnBrk="1" fontAlgn="auto" hangingPunct="1">
              <a:spcAft>
                <a:spcPts val="0"/>
              </a:spcAft>
              <a:defRPr/>
            </a:pPr>
            <a:r>
              <a:rPr lang="ar-SA" sz="4400" b="1" dirty="0">
                <a:solidFill>
                  <a:srgbClr val="FF0000"/>
                </a:solidFill>
              </a:rPr>
              <a:t>أقسام رئيسية تابعة لإدارة الموارد البشرية</a:t>
            </a:r>
            <a:endParaRPr lang="ar-SA" b="1" dirty="0">
              <a:solidFill>
                <a:srgbClr val="FF0000"/>
              </a:solidFill>
            </a:endParaRPr>
          </a:p>
        </p:txBody>
      </p:sp>
      <p:sp>
        <p:nvSpPr>
          <p:cNvPr id="8" name="Rectangle 7"/>
          <p:cNvSpPr/>
          <p:nvPr/>
        </p:nvSpPr>
        <p:spPr>
          <a:xfrm>
            <a:off x="0" y="1371600"/>
            <a:ext cx="4343400" cy="2677656"/>
          </a:xfrm>
          <a:prstGeom prst="rect">
            <a:avLst/>
          </a:prstGeom>
          <a:solidFill>
            <a:schemeClr val="accent4">
              <a:lumMod val="20000"/>
              <a:lumOff val="80000"/>
            </a:schemeClr>
          </a:solidFill>
          <a:effectLst>
            <a:outerShdw blurRad="50800" dist="38100" dir="5400000" algn="t" rotWithShape="0">
              <a:prstClr val="black">
                <a:alpha val="40000"/>
              </a:prstClr>
            </a:outerShdw>
            <a:reflection blurRad="6350" stA="52000" endA="300" endPos="35000" dir="5400000" sy="-100000" algn="bl" rotWithShape="0"/>
          </a:effectLst>
        </p:spPr>
        <p:txBody>
          <a:bodyPr>
            <a:spAutoFit/>
          </a:bodyPr>
          <a:lstStyle/>
          <a:p>
            <a:pPr marL="342900" indent="-342900">
              <a:buFontTx/>
              <a:buAutoNum type="arabicPeriod" startAt="3"/>
              <a:defRPr/>
            </a:pPr>
            <a:r>
              <a:rPr lang="ar-SA" sz="2400" b="1" dirty="0">
                <a:solidFill>
                  <a:srgbClr val="FF0000"/>
                </a:solidFill>
              </a:rPr>
              <a:t>قسم التدريب</a:t>
            </a:r>
            <a:r>
              <a:rPr lang="ar-SA" sz="2400" b="1" dirty="0"/>
              <a:t> : </a:t>
            </a:r>
            <a:r>
              <a:rPr lang="ar-SA" sz="2400" b="1" dirty="0">
                <a:solidFill>
                  <a:srgbClr val="FF0000"/>
                </a:solidFill>
              </a:rPr>
              <a:t>يتولى هذا القسم المهام التالية</a:t>
            </a:r>
          </a:p>
          <a:p>
            <a:pPr marL="342900" indent="-342900">
              <a:defRPr/>
            </a:pPr>
            <a:r>
              <a:rPr lang="ar-SA" sz="2400" b="1" dirty="0">
                <a:solidFill>
                  <a:srgbClr val="0000FF"/>
                </a:solidFill>
              </a:rPr>
              <a:t>دراسة الحاجات الفعلية للتدريب</a:t>
            </a:r>
            <a:r>
              <a:rPr lang="ar-SA" sz="2400" b="1" dirty="0"/>
              <a:t> .</a:t>
            </a:r>
          </a:p>
          <a:p>
            <a:pPr marL="342900" indent="-342900">
              <a:defRPr/>
            </a:pPr>
            <a:r>
              <a:rPr lang="ar-SA" sz="2400" b="1" dirty="0">
                <a:solidFill>
                  <a:srgbClr val="0000FF"/>
                </a:solidFill>
              </a:rPr>
              <a:t>تصميم البرامج التدريبية</a:t>
            </a:r>
            <a:r>
              <a:rPr lang="ar-SA" sz="2400" b="1" dirty="0"/>
              <a:t> .</a:t>
            </a:r>
          </a:p>
          <a:p>
            <a:pPr marL="342900" indent="-342900">
              <a:defRPr/>
            </a:pPr>
            <a:r>
              <a:rPr lang="ar-SA" sz="2400" b="1" dirty="0">
                <a:solidFill>
                  <a:srgbClr val="0000FF"/>
                </a:solidFill>
              </a:rPr>
              <a:t>إجراء الاتصالات بالمعاهد والجامعات والمراكز التدريبية</a:t>
            </a:r>
            <a:r>
              <a:rPr lang="ar-SA" sz="2400" b="1" dirty="0"/>
              <a:t> . </a:t>
            </a:r>
          </a:p>
          <a:p>
            <a:pPr marL="342900" indent="-342900">
              <a:defRPr/>
            </a:pPr>
            <a:r>
              <a:rPr lang="ar-SA" sz="2400" b="1" dirty="0">
                <a:solidFill>
                  <a:srgbClr val="0000FF"/>
                </a:solidFill>
              </a:rPr>
              <a:t>وضع ميزانية سنوية للتدريب</a:t>
            </a:r>
            <a:r>
              <a:rPr lang="ar-SA" sz="2400" dirty="0"/>
              <a:t> .</a:t>
            </a:r>
            <a:endParaRPr lang="en-US" sz="2400" dirty="0"/>
          </a:p>
        </p:txBody>
      </p:sp>
      <p:sp>
        <p:nvSpPr>
          <p:cNvPr id="4" name="Rectangle 3"/>
          <p:cNvSpPr/>
          <p:nvPr/>
        </p:nvSpPr>
        <p:spPr>
          <a:xfrm>
            <a:off x="4419600" y="1295400"/>
            <a:ext cx="4572000" cy="27432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a:defRPr/>
            </a:pPr>
            <a:r>
              <a:rPr lang="ar-SA" b="1" dirty="0">
                <a:solidFill>
                  <a:srgbClr val="FF0000"/>
                </a:solidFill>
              </a:rPr>
              <a:t>قسم التوظيف : يتولى هذا القسم المهام الرئيسية التالية</a:t>
            </a:r>
          </a:p>
          <a:p>
            <a:pPr marL="342900" indent="-342900">
              <a:defRPr/>
            </a:pPr>
            <a:r>
              <a:rPr lang="ar-SA" b="1" dirty="0">
                <a:solidFill>
                  <a:srgbClr val="0000FF"/>
                </a:solidFill>
              </a:rPr>
              <a:t>مسك سجلات وبيانات خاصة بالوظائف </a:t>
            </a:r>
            <a:r>
              <a:rPr lang="ar-SA" b="1" dirty="0"/>
              <a:t>.</a:t>
            </a:r>
          </a:p>
          <a:p>
            <a:pPr marL="342900" indent="-342900">
              <a:defRPr/>
            </a:pPr>
            <a:r>
              <a:rPr lang="ar-SA" b="1" dirty="0">
                <a:solidFill>
                  <a:srgbClr val="0000FF"/>
                </a:solidFill>
              </a:rPr>
              <a:t>وضع وتصميم برنامج استقطاب القوى العاملة </a:t>
            </a:r>
            <a:r>
              <a:rPr lang="ar-SA" b="1" dirty="0"/>
              <a:t>.</a:t>
            </a:r>
            <a:r>
              <a:rPr lang="ar-SA" b="1" dirty="0">
                <a:solidFill>
                  <a:srgbClr val="0000FF"/>
                </a:solidFill>
              </a:rPr>
              <a:t> </a:t>
            </a:r>
          </a:p>
          <a:p>
            <a:pPr marL="342900" indent="-342900">
              <a:defRPr/>
            </a:pPr>
            <a:r>
              <a:rPr lang="ar-SA" b="1" dirty="0">
                <a:solidFill>
                  <a:srgbClr val="0000FF"/>
                </a:solidFill>
              </a:rPr>
              <a:t>إدارة شؤون الترقية والنقل </a:t>
            </a:r>
            <a:r>
              <a:rPr lang="ar-SA" b="1" dirty="0"/>
              <a:t>.</a:t>
            </a:r>
          </a:p>
          <a:p>
            <a:pPr marL="342900" indent="-342900">
              <a:defRPr/>
            </a:pPr>
            <a:r>
              <a:rPr lang="ar-SA" b="1" dirty="0">
                <a:solidFill>
                  <a:srgbClr val="0000FF"/>
                </a:solidFill>
              </a:rPr>
              <a:t>الإشراف على التقييم الدوري والسنوي</a:t>
            </a:r>
            <a:r>
              <a:rPr lang="ar-SA" b="1" dirty="0"/>
              <a:t> .</a:t>
            </a:r>
          </a:p>
          <a:p>
            <a:pPr marL="342900" indent="-342900">
              <a:defRPr/>
            </a:pPr>
            <a:r>
              <a:rPr lang="ar-SA" b="1" dirty="0">
                <a:solidFill>
                  <a:srgbClr val="0000FF"/>
                </a:solidFill>
              </a:rPr>
              <a:t>الإشراف على التقييم النظام التأديبي</a:t>
            </a:r>
          </a:p>
          <a:p>
            <a:pPr marL="342900" indent="-342900">
              <a:defRPr/>
            </a:pPr>
            <a:r>
              <a:rPr lang="ar-SA" b="1" dirty="0">
                <a:solidFill>
                  <a:srgbClr val="0000FF"/>
                </a:solidFill>
              </a:rPr>
              <a:t>إجراءات الإجازات والاستقالات ونهاية الخدمة</a:t>
            </a:r>
            <a:endParaRPr lang="ar-SA" b="1" dirty="0"/>
          </a:p>
          <a:p>
            <a:pPr marL="342900" indent="-342900">
              <a:defRPr/>
            </a:pPr>
            <a:endParaRPr lang="en-US" sz="2000" b="1" dirty="0">
              <a:solidFill>
                <a:schemeClr val="bg2">
                  <a:lumMod val="75000"/>
                </a:schemeClr>
              </a:solidFill>
            </a:endParaRPr>
          </a:p>
        </p:txBody>
      </p:sp>
      <p:sp>
        <p:nvSpPr>
          <p:cNvPr id="5" name="Rectangle 4"/>
          <p:cNvSpPr/>
          <p:nvPr/>
        </p:nvSpPr>
        <p:spPr>
          <a:xfrm>
            <a:off x="4419600" y="4419600"/>
            <a:ext cx="4572000" cy="22860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2"/>
              <a:defRPr/>
            </a:pPr>
            <a:r>
              <a:rPr lang="ar-SA" b="1" dirty="0">
                <a:solidFill>
                  <a:srgbClr val="FF0000"/>
                </a:solidFill>
              </a:rPr>
              <a:t>قسم علاقات العاملين : يتولى هذا القسم المهام التالية :</a:t>
            </a:r>
          </a:p>
          <a:p>
            <a:pPr marL="342900" indent="-342900">
              <a:defRPr/>
            </a:pPr>
            <a:r>
              <a:rPr lang="ar-SA" b="1" dirty="0">
                <a:solidFill>
                  <a:srgbClr val="0000FF"/>
                </a:solidFill>
              </a:rPr>
              <a:t>دراسة الشكاوى والتظلمات المقدمة من العاملين </a:t>
            </a:r>
            <a:r>
              <a:rPr lang="ar-SA" b="1" dirty="0"/>
              <a:t>. </a:t>
            </a:r>
          </a:p>
          <a:p>
            <a:pPr marL="342900" indent="-342900">
              <a:defRPr/>
            </a:pPr>
            <a:r>
              <a:rPr lang="ar-SA" b="1" dirty="0">
                <a:solidFill>
                  <a:srgbClr val="0000FF"/>
                </a:solidFill>
              </a:rPr>
              <a:t>إجراء الاتصالات والاجتماعات مع النقابات</a:t>
            </a:r>
            <a:r>
              <a:rPr lang="ar-SA" b="1" dirty="0"/>
              <a:t> . </a:t>
            </a:r>
            <a:r>
              <a:rPr lang="ar-SA" b="1" dirty="0">
                <a:solidFill>
                  <a:srgbClr val="0000FF"/>
                </a:solidFill>
              </a:rPr>
              <a:t> </a:t>
            </a:r>
          </a:p>
          <a:p>
            <a:pPr marL="342900" indent="-342900">
              <a:defRPr/>
            </a:pPr>
            <a:r>
              <a:rPr lang="ar-SA" b="1" dirty="0">
                <a:solidFill>
                  <a:srgbClr val="0000FF"/>
                </a:solidFill>
              </a:rPr>
              <a:t>تحسين وتطوير علاقات مع النقابات </a:t>
            </a:r>
            <a:r>
              <a:rPr lang="ar-SA" b="1" dirty="0"/>
              <a:t>.</a:t>
            </a:r>
          </a:p>
          <a:p>
            <a:pPr marL="342900" indent="-342900">
              <a:defRPr/>
            </a:pPr>
            <a:r>
              <a:rPr lang="ar-SA" b="1" dirty="0">
                <a:solidFill>
                  <a:srgbClr val="0000FF"/>
                </a:solidFill>
              </a:rPr>
              <a:t>التفاوض مع النقابات للوصول على تسوية مرضية للشركة وللعاملين</a:t>
            </a:r>
            <a:endParaRPr lang="ar-SA" sz="2400" b="1" dirty="0">
              <a:solidFill>
                <a:schemeClr val="bg2">
                  <a:lumMod val="50000"/>
                </a:schemeClr>
              </a:solidFill>
            </a:endParaRPr>
          </a:p>
        </p:txBody>
      </p:sp>
      <p:sp>
        <p:nvSpPr>
          <p:cNvPr id="6" name="Rectangle 4"/>
          <p:cNvSpPr/>
          <p:nvPr/>
        </p:nvSpPr>
        <p:spPr>
          <a:xfrm>
            <a:off x="152400" y="4419600"/>
            <a:ext cx="4038600" cy="2286000"/>
          </a:xfrm>
          <a:prstGeom prst="rect">
            <a:avLst/>
          </a:prstGeom>
          <a:solidFill>
            <a:schemeClr val="accent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4"/>
              <a:defRPr/>
            </a:pPr>
            <a:r>
              <a:rPr lang="ar-SA" b="1" dirty="0">
                <a:solidFill>
                  <a:srgbClr val="FF0000"/>
                </a:solidFill>
              </a:rPr>
              <a:t>وحدة الصحة والسلامة : تتولى المهام التالية : </a:t>
            </a:r>
          </a:p>
          <a:p>
            <a:pPr marL="342900" indent="-342900">
              <a:defRPr/>
            </a:pPr>
            <a:r>
              <a:rPr lang="ar-SA" b="1" dirty="0">
                <a:solidFill>
                  <a:srgbClr val="0000FF"/>
                </a:solidFill>
              </a:rPr>
              <a:t>اقتراح وسائل وإجراءات الصحة والأمن للعاملين</a:t>
            </a:r>
            <a:r>
              <a:rPr lang="ar-SA" b="1" dirty="0"/>
              <a:t>.</a:t>
            </a:r>
            <a:r>
              <a:rPr lang="ar-SA" b="1" dirty="0">
                <a:solidFill>
                  <a:srgbClr val="0000FF"/>
                </a:solidFill>
              </a:rPr>
              <a:t> </a:t>
            </a:r>
          </a:p>
          <a:p>
            <a:pPr marL="342900" indent="-342900">
              <a:defRPr/>
            </a:pPr>
            <a:r>
              <a:rPr lang="ar-SA" b="1" dirty="0">
                <a:solidFill>
                  <a:srgbClr val="0000FF"/>
                </a:solidFill>
              </a:rPr>
              <a:t>الاستعانة بالخبراء والمدراء في  تعميم البرامج المتخصصة بالأمن والسلامة</a:t>
            </a:r>
            <a:r>
              <a:rPr lang="ar-SA" b="1" dirty="0"/>
              <a:t>.</a:t>
            </a:r>
          </a:p>
          <a:p>
            <a:pPr marL="342900" indent="-342900">
              <a:defRPr/>
            </a:pPr>
            <a:r>
              <a:rPr lang="ar-SA" b="1" dirty="0">
                <a:solidFill>
                  <a:srgbClr val="0000FF"/>
                </a:solidFill>
              </a:rPr>
              <a:t>الإشراف  على تدريب العاملين بهذا المجال </a:t>
            </a:r>
            <a:r>
              <a:rPr lang="ar-SA" b="1" dirty="0"/>
              <a:t>.</a:t>
            </a:r>
          </a:p>
          <a:p>
            <a:pPr marL="342900" indent="-342900">
              <a:defRPr/>
            </a:pPr>
            <a:r>
              <a:rPr lang="ar-SA" b="1" dirty="0">
                <a:solidFill>
                  <a:srgbClr val="0000FF"/>
                </a:solidFill>
              </a:rPr>
              <a:t>مراقبة تنفيذ برامج الصحة والسلامة وإعداد التقارير</a:t>
            </a:r>
            <a:endParaRPr lang="ar-SA" b="1" dirty="0"/>
          </a:p>
          <a:p>
            <a:pPr marL="342900" indent="-342900">
              <a:defRPr/>
            </a:pPr>
            <a:r>
              <a:rPr lang="ar-SA" b="1" dirty="0">
                <a:solidFill>
                  <a:srgbClr val="0000FF"/>
                </a:solidFill>
              </a:rPr>
              <a:t>تطوير برامج الصحة والسلامة </a:t>
            </a:r>
            <a:r>
              <a:rPr lang="ar-SA" b="1"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style.rotation</p:attrName>
                                        </p:attrNameLst>
                                      </p:cBhvr>
                                      <p:tavLst>
                                        <p:tav tm="0">
                                          <p:val>
                                            <p:fltVal val="720"/>
                                          </p:val>
                                        </p:tav>
                                        <p:tav tm="100000">
                                          <p:val>
                                            <p:fltVal val="0"/>
                                          </p:val>
                                        </p:tav>
                                      </p:tavLst>
                                    </p:anim>
                                    <p:anim calcmode="lin" valueType="num">
                                      <p:cBhvr>
                                        <p:cTn id="9" dur="2000" fill="hold"/>
                                        <p:tgtEl>
                                          <p:spTgt spid="6"/>
                                        </p:tgtEl>
                                        <p:attrNameLst>
                                          <p:attrName>ppt_h</p:attrName>
                                        </p:attrNameLst>
                                      </p:cBhvr>
                                      <p:tavLst>
                                        <p:tav tm="0">
                                          <p:val>
                                            <p:fltVal val="0"/>
                                          </p:val>
                                        </p:tav>
                                        <p:tav tm="100000">
                                          <p:val>
                                            <p:strVal val="#ppt_h"/>
                                          </p:val>
                                        </p:tav>
                                      </p:tavLst>
                                    </p:anim>
                                    <p:anim calcmode="lin" valueType="num">
                                      <p:cBhvr>
                                        <p:cTn id="10"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1295400"/>
            <a:ext cx="7924800" cy="2362200"/>
          </a:xfrm>
          <a:prstGeom prst="rect">
            <a:avLst/>
          </a:prstGeom>
          <a:solidFill>
            <a:schemeClr val="bg2">
              <a:lumMod val="20000"/>
              <a:lumOff val="80000"/>
            </a:schemeClr>
          </a:solidFill>
          <a:ln>
            <a:noFill/>
          </a:ln>
          <a:effectLst>
            <a:glow rad="101600">
              <a:schemeClr val="accent2">
                <a:satMod val="175000"/>
                <a:alpha val="40000"/>
              </a:schemeClr>
            </a:glow>
            <a:outerShdw blurRad="50800" dist="38100" dir="5400000" algn="t" rotWithShape="0">
              <a:prstClr val="black">
                <a:alpha val="40000"/>
              </a:prstClr>
            </a:outerShdw>
            <a:reflection blurRad="6350" stA="50000" endA="300" endPos="38500" dist="50800" dir="5400000" sy="-100000" algn="bl" rotWithShape="0"/>
          </a:effectLst>
          <a:scene3d>
            <a:camera prst="orthographicFront">
              <a:rot lat="0" lon="0" rev="0"/>
            </a:camera>
            <a:lightRig rig="contrasting" dir="t">
              <a:rot lat="0" lon="0" rev="7800000"/>
            </a:lightRig>
          </a:scene3d>
          <a:sp3d>
            <a:bevelT w="139700" h="139700" prst="coolSlan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AutoNum type="arabicPeriod" startAt="5"/>
              <a:defRPr/>
            </a:pPr>
            <a:r>
              <a:rPr lang="ar-SA" b="1" dirty="0">
                <a:solidFill>
                  <a:srgbClr val="FF0000"/>
                </a:solidFill>
              </a:rPr>
              <a:t>قسم البحوث :يتولى قسم البحوث إجراء الدراسات في المجالات المتشعبة لإدارة الموارد البشرية ومنها</a:t>
            </a:r>
          </a:p>
          <a:p>
            <a:pPr marL="342900" indent="-342900">
              <a:defRPr/>
            </a:pPr>
            <a:r>
              <a:rPr lang="ar-SA" b="1" dirty="0">
                <a:solidFill>
                  <a:srgbClr val="0000FF"/>
                </a:solidFill>
              </a:rPr>
              <a:t>إدارة مسح للأجور السائدة في سوق العمالة </a:t>
            </a:r>
            <a:r>
              <a:rPr lang="ar-SA" b="1" dirty="0"/>
              <a:t>. </a:t>
            </a:r>
          </a:p>
          <a:p>
            <a:pPr marL="342900" indent="-342900">
              <a:defRPr/>
            </a:pPr>
            <a:r>
              <a:rPr lang="ar-SA" b="1" dirty="0">
                <a:solidFill>
                  <a:srgbClr val="0000FF"/>
                </a:solidFill>
              </a:rPr>
              <a:t>إدارة دراسات لاتجاهات العاملين </a:t>
            </a:r>
            <a:r>
              <a:rPr lang="ar-SA" b="1" dirty="0"/>
              <a:t>.</a:t>
            </a:r>
          </a:p>
          <a:p>
            <a:pPr marL="342900" indent="-342900">
              <a:defRPr/>
            </a:pPr>
            <a:r>
              <a:rPr lang="ar-SA" b="1" dirty="0">
                <a:solidFill>
                  <a:srgbClr val="0000FF"/>
                </a:solidFill>
              </a:rPr>
              <a:t>إدارة دراسات تتعلق بالرضا ومعدلات الدوران الوظيفي والتغيب </a:t>
            </a:r>
            <a:r>
              <a:rPr lang="ar-SA" b="1" dirty="0"/>
              <a:t>.</a:t>
            </a:r>
            <a:r>
              <a:rPr lang="ar-SA" b="1" dirty="0">
                <a:solidFill>
                  <a:srgbClr val="0000FF"/>
                </a:solidFill>
              </a:rPr>
              <a:t> </a:t>
            </a:r>
          </a:p>
          <a:p>
            <a:pPr marL="342900" indent="-342900">
              <a:defRPr/>
            </a:pPr>
            <a:r>
              <a:rPr lang="ar-SA" b="1" dirty="0">
                <a:solidFill>
                  <a:srgbClr val="0000FF"/>
                </a:solidFill>
              </a:rPr>
              <a:t>إدارة  دراسات إحصائية ضرورية عن العاملين </a:t>
            </a:r>
            <a:r>
              <a:rPr lang="ar-SA" b="1" dirty="0"/>
              <a:t>.</a:t>
            </a:r>
          </a:p>
          <a:p>
            <a:pPr marL="342900" indent="-342900">
              <a:defRPr/>
            </a:pPr>
            <a:r>
              <a:rPr lang="ar-SA" b="1" dirty="0">
                <a:solidFill>
                  <a:srgbClr val="0000FF"/>
                </a:solidFill>
              </a:rPr>
              <a:t>اقتراح أنظمة وقوانين وتعديلها خاصة بالعاملين  </a:t>
            </a:r>
            <a:r>
              <a:rPr lang="ar-SA" b="1" dirty="0"/>
              <a:t>.</a:t>
            </a:r>
            <a:endParaRPr lang="en-US" sz="2000" b="1" dirty="0">
              <a:solidFill>
                <a:schemeClr val="bg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Bubbles">
  <a:themeElements>
    <a:clrScheme name="Bubbles">
      <a:dk1>
        <a:srgbClr val="0C002C"/>
      </a:dk1>
      <a:lt1>
        <a:srgbClr val="FFFFFF"/>
      </a:lt1>
      <a:dk2>
        <a:srgbClr val="236626"/>
      </a:dk2>
      <a:lt2>
        <a:srgbClr val="D7C8FE"/>
      </a:lt2>
      <a:accent1>
        <a:srgbClr val="4203E7"/>
      </a:accent1>
      <a:accent2>
        <a:srgbClr val="842F73"/>
      </a:accent2>
      <a:accent3>
        <a:srgbClr val="7532A8"/>
      </a:accent3>
      <a:accent4>
        <a:srgbClr val="F7A107"/>
      </a:accent4>
      <a:accent5>
        <a:srgbClr val="C86DCF"/>
      </a:accent5>
      <a:accent6>
        <a:srgbClr val="E6B500"/>
      </a:accent6>
      <a:hlink>
        <a:srgbClr val="FFDE66"/>
      </a:hlink>
      <a:folHlink>
        <a:srgbClr val="D490C5"/>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01159440">
  <a:themeElements>
    <a:clrScheme name="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01159440">
      <a:majorFont>
        <a:latin typeface="Century Gothic"/>
        <a:ea typeface=""/>
        <a:cs typeface="Arial"/>
      </a:majorFont>
      <a:minorFont>
        <a:latin typeface="Century Gothi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r" defTabSz="914400" rtl="1" eaLnBrk="1" fontAlgn="base" latinLnBrk="0" hangingPunct="1">
          <a:lnSpc>
            <a:spcPct val="100000"/>
          </a:lnSpc>
          <a:spcBef>
            <a:spcPct val="50000"/>
          </a:spcBef>
          <a:spcAft>
            <a:spcPct val="0"/>
          </a:spcAft>
          <a:buClrTx/>
          <a:buSzTx/>
          <a:buFontTx/>
          <a:buAutoNum type="arabicPeriod"/>
          <a:tabLst/>
          <a:defRPr kumimoji="0" lang="en-US" sz="16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r" defTabSz="914400" rtl="1" eaLnBrk="1" fontAlgn="base" latinLnBrk="0" hangingPunct="1">
          <a:lnSpc>
            <a:spcPct val="100000"/>
          </a:lnSpc>
          <a:spcBef>
            <a:spcPct val="50000"/>
          </a:spcBef>
          <a:spcAft>
            <a:spcPct val="0"/>
          </a:spcAft>
          <a:buClrTx/>
          <a:buSzTx/>
          <a:buFontTx/>
          <a:buAutoNum type="arabicPeriod"/>
          <a:tabLst/>
          <a:defRPr kumimoji="0" lang="en-US" sz="16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0115944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0115944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0115944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0115944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0115944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0115944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0115944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0115944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0115944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0115944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0115944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Bubbles</Template>
  <TotalTime>1040</TotalTime>
  <Words>2448</Words>
  <Application>Microsoft Office PowerPoint</Application>
  <PresentationFormat>On-screen Show (4:3)</PresentationFormat>
  <Paragraphs>207</Paragraphs>
  <Slides>36</Slides>
  <Notes>3</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36</vt:i4>
      </vt:variant>
    </vt:vector>
  </HeadingPairs>
  <TitlesOfParts>
    <vt:vector size="49" baseType="lpstr">
      <vt:lpstr>Arial</vt:lpstr>
      <vt:lpstr>Calibri</vt:lpstr>
      <vt:lpstr>Century</vt:lpstr>
      <vt:lpstr>Century Gothic</vt:lpstr>
      <vt:lpstr>Constantia</vt:lpstr>
      <vt:lpstr>Tahoma</vt:lpstr>
      <vt:lpstr>Times New Roman</vt:lpstr>
      <vt:lpstr>Traditional Arabic</vt:lpstr>
      <vt:lpstr>Wingdings</vt:lpstr>
      <vt:lpstr>Wingdings 2</vt:lpstr>
      <vt:lpstr>Bubbles</vt:lpstr>
      <vt:lpstr>01159440</vt:lpstr>
      <vt:lpstr>Paper</vt:lpstr>
      <vt:lpstr>         وظيفة الموارد البشرية   Human Resources Function</vt:lpstr>
      <vt:lpstr>PowerPoint Presentation</vt:lpstr>
      <vt:lpstr>PowerPoint Presentation</vt:lpstr>
      <vt:lpstr>PowerPoint Presentation</vt:lpstr>
      <vt:lpstr>تعريف إدارة الموارد البشرية</vt:lpstr>
      <vt:lpstr>تعريف شمولي</vt:lpstr>
      <vt:lpstr>المهام الرئيسية لإدارة الموارد البشرية</vt:lpstr>
      <vt:lpstr>أقسام رئيسية تابعة لإدارة الموارد البشرية</vt:lpstr>
      <vt:lpstr>PowerPoint Presentation</vt:lpstr>
      <vt:lpstr>تطور إدارة الموارد البشرية</vt:lpstr>
      <vt:lpstr>PowerPoint Presentation</vt:lpstr>
      <vt:lpstr>PowerPoint Presentation</vt:lpstr>
      <vt:lpstr>PowerPoint Presentation</vt:lpstr>
      <vt:lpstr>PowerPoint Presentation</vt:lpstr>
      <vt:lpstr>تصميم العمل (Job Design): </vt:lpstr>
      <vt:lpstr>اهداف تصميم العمل : </vt:lpstr>
      <vt:lpstr>PowerPoint Presentation</vt:lpstr>
      <vt:lpstr>مصطلحات هامة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التحديات التي تواجه إدارات الموارد البشرية</vt:lpstr>
      <vt:lpstr>PowerPoint Presentation</vt:lpstr>
      <vt:lpstr>PowerPoint Presentation</vt:lpstr>
      <vt:lpstr>التدريب Training: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تنمية الموارد البشرية</dc:title>
  <dc:creator>Administrator</dc:creator>
  <cp:lastModifiedBy>wameedh</cp:lastModifiedBy>
  <cp:revision>94</cp:revision>
  <dcterms:created xsi:type="dcterms:W3CDTF">2008-11-15T06:55:49Z</dcterms:created>
  <dcterms:modified xsi:type="dcterms:W3CDTF">2023-02-02T23:34:28Z</dcterms:modified>
</cp:coreProperties>
</file>