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7" r:id="rId2"/>
    <p:sldId id="258" r:id="rId3"/>
    <p:sldId id="282" r:id="rId4"/>
    <p:sldId id="283" r:id="rId5"/>
    <p:sldId id="285" r:id="rId6"/>
    <p:sldId id="286" r:id="rId7"/>
    <p:sldId id="287" r:id="rId8"/>
    <p:sldId id="288" r:id="rId9"/>
    <p:sldId id="289" r:id="rId10"/>
    <p:sldId id="290"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t>09-Nov-22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464652"/>
                </a:solidFill>
                <a:latin typeface="Times New Roman"/>
                <a:cs typeface="Times New Roman"/>
              </a:defRPr>
            </a:lvl1pPr>
          </a:lstStyle>
          <a:p>
            <a:pPr marL="12700">
              <a:lnSpc>
                <a:spcPts val="1630"/>
              </a:lnSpc>
            </a:pPr>
            <a:r>
              <a:rPr spc="-5" dirty="0"/>
              <a:t>Copyright </a:t>
            </a:r>
            <a:r>
              <a:rPr dirty="0"/>
              <a:t>2015 John </a:t>
            </a:r>
            <a:r>
              <a:rPr spc="-15" dirty="0"/>
              <a:t>Wiley </a:t>
            </a:r>
            <a:r>
              <a:rPr dirty="0"/>
              <a:t>&amp; Sons,</a:t>
            </a:r>
            <a:r>
              <a:rPr spc="-135" dirty="0"/>
              <a:t> </a:t>
            </a:r>
            <a:r>
              <a:rPr dirty="0"/>
              <a:t>Inc.</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09-Nov-22</a:t>
            </a:fld>
            <a:endParaRPr lang="en-US"/>
          </a:p>
        </p:txBody>
      </p:sp>
      <p:sp>
        <p:nvSpPr>
          <p:cNvPr id="4" name="Holder 4"/>
          <p:cNvSpPr>
            <a:spLocks noGrp="1"/>
          </p:cNvSpPr>
          <p:nvPr>
            <p:ph type="sldNum" sz="quarter" idx="7"/>
          </p:nvPr>
        </p:nvSpPr>
        <p:spPr/>
        <p:txBody>
          <a:bodyPr lIns="0" tIns="0" rIns="0" bIns="0"/>
          <a:lstStyle>
            <a:lvl1pPr>
              <a:defRPr sz="1400" b="0" i="0">
                <a:solidFill>
                  <a:srgbClr val="464652"/>
                </a:solidFill>
                <a:latin typeface="Times New Roman"/>
                <a:cs typeface="Times New Roman"/>
              </a:defRPr>
            </a:lvl1pPr>
          </a:lstStyle>
          <a:p>
            <a:pPr marL="12700">
              <a:lnSpc>
                <a:spcPct val="100000"/>
              </a:lnSpc>
              <a:spcBef>
                <a:spcPts val="15"/>
              </a:spcBef>
            </a:pPr>
            <a:r>
              <a:rPr dirty="0"/>
              <a:t>4-</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9" name="عنصر نائب لرقم الشريحة 8"/>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0" name="عنصر نائب للتذييل 9"/>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t>09-Nov-22</a:t>
            </a:fld>
            <a:endParaRPr lang="en-US"/>
          </a:p>
        </p:txBody>
      </p:sp>
      <p:sp>
        <p:nvSpPr>
          <p:cNvPr id="6" name="عنصر نائب للتذييل 5"/>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عنصر نائب لرقم الشريحة 6"/>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D8BD707-D9CF-40AE-B4C6-C98DA3205C09}" type="datetimeFigureOut">
              <a:rPr lang="en-US" smtClean="0"/>
              <a:t>09-Nov-22</a:t>
            </a:fld>
            <a:endParaRPr lang="en-US"/>
          </a:p>
        </p:txBody>
      </p:sp>
      <p:sp>
        <p:nvSpPr>
          <p:cNvPr id="8" name="عنصر نائب للتذييل 7"/>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عنصر نائب لرقم الشريحة 8"/>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7" name="عنصر نائب لرقم الشريحة 6"/>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8" name="عنصر نائب للتذييل 7"/>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4" name="عنصر نائب لرقم الشريحة 3"/>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22" name="عنصر نائب لرقم الشريحة 21"/>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3" name="عنصر نائب للتذييل 22"/>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18" name="عنصر نائب لرقم الشريحة 17"/>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1" name="عنصر نائب للتذييل 20"/>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438400"/>
            <a:ext cx="7086600" cy="629018"/>
          </a:xfrm>
          <a:prstGeom prst="rect">
            <a:avLst/>
          </a:prstGeom>
        </p:spPr>
        <p:txBody>
          <a:bodyPr vert="horz" wrap="square" lIns="0" tIns="13335" rIns="0" bIns="0" rtlCol="0">
            <a:spAutoFit/>
          </a:bodyPr>
          <a:lstStyle/>
          <a:p>
            <a:pPr marR="228600" algn="ctr">
              <a:lnSpc>
                <a:spcPct val="100000"/>
              </a:lnSpc>
              <a:spcBef>
                <a:spcPts val="105"/>
              </a:spcBef>
            </a:pPr>
            <a:r>
              <a:rPr lang="en-US" sz="4000" b="1" dirty="0" smtClean="0">
                <a:solidFill>
                  <a:srgbClr val="FF0000"/>
                </a:solidFill>
                <a:latin typeface="Times New Roman"/>
                <a:cs typeface="Times New Roman"/>
              </a:rPr>
              <a:t>COMPUTER ETHICS</a:t>
            </a:r>
            <a:endParaRPr sz="4000" b="1" dirty="0">
              <a:solidFill>
                <a:srgbClr val="FF0000"/>
              </a:solidFill>
              <a:latin typeface="Times New Roman"/>
              <a:cs typeface="Times New Roman"/>
            </a:endParaRPr>
          </a:p>
        </p:txBody>
      </p:sp>
      <p:sp>
        <p:nvSpPr>
          <p:cNvPr id="5" name="مربع نص 4"/>
          <p:cNvSpPr txBox="1"/>
          <p:nvPr/>
        </p:nvSpPr>
        <p:spPr>
          <a:xfrm>
            <a:off x="152400" y="3429000"/>
            <a:ext cx="8991600" cy="4770537"/>
          </a:xfrm>
          <a:prstGeom prst="rect">
            <a:avLst/>
          </a:prstGeom>
          <a:noFill/>
        </p:spPr>
        <p:txBody>
          <a:bodyPr wrap="square" rtlCol="1">
            <a:spAutoFit/>
          </a:bodyPr>
          <a:lstStyle/>
          <a:p>
            <a:pPr algn="ctr"/>
            <a:r>
              <a:rPr lang="ar-IQ" sz="2800" b="1" dirty="0" smtClean="0"/>
              <a:t>المحاضرة الثامنة</a:t>
            </a:r>
            <a:endParaRPr lang="en-US" sz="2800" b="1" dirty="0" smtClean="0"/>
          </a:p>
          <a:p>
            <a:pPr algn="ctr"/>
            <a:r>
              <a:rPr lang="ar-IQ" sz="2800" b="1" dirty="0" smtClean="0"/>
              <a:t>تتضمن المواضيع الاتية:</a:t>
            </a:r>
          </a:p>
          <a:p>
            <a:pPr marL="457200" indent="-457200">
              <a:buAutoNum type="arabicPeriod"/>
            </a:pPr>
            <a:r>
              <a:rPr lang="en-US" sz="2000" b="1" dirty="0" smtClean="0">
                <a:solidFill>
                  <a:srgbClr val="FF0000"/>
                </a:solidFill>
              </a:rPr>
              <a:t>Some Type Of </a:t>
            </a:r>
            <a:r>
              <a:rPr lang="en-US" sz="2000" b="1" dirty="0">
                <a:solidFill>
                  <a:srgbClr val="FF0000"/>
                </a:solidFill>
              </a:rPr>
              <a:t> </a:t>
            </a:r>
            <a:r>
              <a:rPr lang="en-US" sz="2000" b="1" dirty="0" smtClean="0">
                <a:solidFill>
                  <a:srgbClr val="FF0000"/>
                </a:solidFill>
              </a:rPr>
              <a:t>Hack Files    </a:t>
            </a:r>
          </a:p>
          <a:p>
            <a:pPr marL="457200" indent="-457200">
              <a:buAutoNum type="arabicPeriod"/>
            </a:pPr>
            <a:r>
              <a:rPr lang="en-US" sz="2000" b="1" dirty="0" smtClean="0">
                <a:solidFill>
                  <a:srgbClr val="FF0000"/>
                </a:solidFill>
              </a:rPr>
              <a:t>Information Privacy</a:t>
            </a:r>
          </a:p>
          <a:p>
            <a:pPr marL="457200" indent="-457200">
              <a:buAutoNum type="arabicPeriod"/>
            </a:pPr>
            <a:r>
              <a:rPr lang="en-US" sz="2000" b="1" dirty="0" smtClean="0">
                <a:solidFill>
                  <a:srgbClr val="FF0000"/>
                </a:solidFill>
              </a:rPr>
              <a:t>Type Of Privacy</a:t>
            </a:r>
          </a:p>
          <a:p>
            <a:endParaRPr lang="en-US" sz="2000" b="1" dirty="0">
              <a:solidFill>
                <a:srgbClr val="FF0000"/>
              </a:solidFill>
            </a:endParaRPr>
          </a:p>
          <a:p>
            <a:endParaRPr lang="en-US" sz="2800" b="1" dirty="0" smtClean="0">
              <a:solidFill>
                <a:srgbClr val="FF0000"/>
              </a:solidFill>
            </a:endParaRPr>
          </a:p>
          <a:p>
            <a:endParaRPr lang="en-US" sz="2800" b="1" dirty="0">
              <a:solidFill>
                <a:srgbClr val="FF0000"/>
              </a:solidFill>
            </a:endParaRPr>
          </a:p>
          <a:p>
            <a:pPr marL="514350" indent="-514350" algn="ctr">
              <a:buFontTx/>
              <a:buAutoNum type="arabicPeriod"/>
            </a:pPr>
            <a:endParaRPr lang="en-US" sz="2800" b="1" dirty="0">
              <a:solidFill>
                <a:srgbClr val="FF0000"/>
              </a:solidFill>
            </a:endParaRPr>
          </a:p>
          <a:p>
            <a:pPr marL="514350" indent="-514350" algn="ctr">
              <a:buAutoNum type="arabicPeriod"/>
            </a:pPr>
            <a:endParaRPr lang="en-US" sz="2800" b="1" dirty="0" smtClean="0">
              <a:solidFill>
                <a:srgbClr val="FF0000"/>
              </a:solidFill>
            </a:endParaRPr>
          </a:p>
          <a:p>
            <a:pPr marL="514350" indent="-514350" algn="ctr">
              <a:buAutoNum type="arabicPeriod"/>
            </a:pPr>
            <a:endParaRPr lang="en-US" sz="2800" b="1" dirty="0">
              <a:solidFill>
                <a:srgbClr val="FF0000"/>
              </a:solidFill>
            </a:endParaRPr>
          </a:p>
          <a:p>
            <a:pPr algn="ctr"/>
            <a:endParaRPr lang="ar-IQ"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lgn="l">
              <a:buNone/>
            </a:pPr>
            <a:r>
              <a:rPr lang="en-US" sz="3600" b="1" dirty="0">
                <a:solidFill>
                  <a:srgbClr val="C00000"/>
                </a:solidFill>
              </a:rPr>
              <a:t>Types of privacy:</a:t>
            </a:r>
          </a:p>
          <a:p>
            <a:pPr marL="0" indent="0" algn="l">
              <a:buNone/>
            </a:pPr>
            <a:r>
              <a:rPr lang="en-US" dirty="0"/>
              <a:t>The academic legal studies that concern the privacy and human rights in the light of technical developments are limited in general. It can be said that the end of the sixties and seventies witnessed the launch of such studies, In which the concept of information privacy was first and foremost conceived as a concept independent of the rest of the concepts of privacy, specifically physical intervention and control issues, and was credited with drawing attention to the concept of information privacy.</a:t>
            </a:r>
          </a:p>
          <a:p>
            <a:pPr marL="0" indent="0" algn="l">
              <a:buNone/>
            </a:pPr>
            <a:endParaRPr lang="ar-IQ" dirty="0"/>
          </a:p>
        </p:txBody>
      </p:sp>
    </p:spTree>
    <p:extLst>
      <p:ext uri="{BB962C8B-B14F-4D97-AF65-F5344CB8AC3E}">
        <p14:creationId xmlns:p14="http://schemas.microsoft.com/office/powerpoint/2010/main" val="382238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endParaRPr/>
          </a:p>
        </p:txBody>
      </p:sp>
      <p:sp>
        <p:nvSpPr>
          <p:cNvPr id="2" name="مربع نص 1"/>
          <p:cNvSpPr txBox="1"/>
          <p:nvPr/>
        </p:nvSpPr>
        <p:spPr>
          <a:xfrm>
            <a:off x="514476" y="533400"/>
            <a:ext cx="8096124" cy="5601533"/>
          </a:xfrm>
          <a:prstGeom prst="rect">
            <a:avLst/>
          </a:prstGeom>
          <a:noFill/>
        </p:spPr>
        <p:txBody>
          <a:bodyPr wrap="square" rtlCol="1">
            <a:spAutoFit/>
          </a:bodyPr>
          <a:lstStyle/>
          <a:p>
            <a:pPr algn="just"/>
            <a:r>
              <a:rPr lang="en-US" sz="3200" b="1" dirty="0">
                <a:solidFill>
                  <a:srgbClr val="FF0000"/>
                </a:solidFill>
              </a:rPr>
              <a:t>Some Type Of  Hack Files    </a:t>
            </a:r>
          </a:p>
          <a:p>
            <a:r>
              <a:rPr lang="en-US" sz="2800" dirty="0"/>
              <a:t>3.File name:. Net Bus 2000</a:t>
            </a:r>
          </a:p>
          <a:p>
            <a:r>
              <a:rPr lang="en-US" sz="2800" dirty="0"/>
              <a:t> </a:t>
            </a:r>
          </a:p>
          <a:p>
            <a:r>
              <a:rPr lang="en-US" sz="2800" dirty="0"/>
              <a:t>        Net Bus 200 uses the normal server "server.exe" but the name can be changed and it registers itself but in another registry area.</a:t>
            </a:r>
          </a:p>
          <a:p>
            <a:r>
              <a:rPr lang="en-US" sz="2800" dirty="0"/>
              <a:t> </a:t>
            </a:r>
          </a:p>
          <a:p>
            <a:r>
              <a:rPr lang="en-US" sz="2800" dirty="0"/>
              <a:t>Disposal method:</a:t>
            </a:r>
          </a:p>
          <a:p>
            <a:r>
              <a:rPr lang="en-US" sz="2800" dirty="0"/>
              <a:t>Search for the file .. If found :</a:t>
            </a:r>
          </a:p>
          <a:p>
            <a:r>
              <a:rPr lang="en-US" sz="2800" dirty="0"/>
              <a:t>1. Turn off the device.</a:t>
            </a:r>
          </a:p>
          <a:p>
            <a:r>
              <a:rPr lang="en-US" sz="2800" dirty="0"/>
              <a:t>2. Restart it in safe mode.</a:t>
            </a:r>
          </a:p>
          <a:p>
            <a:r>
              <a:rPr lang="en-US" sz="2800" dirty="0"/>
              <a:t>3. Delete the file and then restart the device.</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76200" y="457200"/>
            <a:ext cx="8915400" cy="6032421"/>
          </a:xfrm>
          <a:prstGeom prst="rect">
            <a:avLst/>
          </a:prstGeom>
          <a:noFill/>
        </p:spPr>
        <p:txBody>
          <a:bodyPr wrap="square" rtlCol="1">
            <a:spAutoFit/>
          </a:bodyPr>
          <a:lstStyle/>
          <a:p>
            <a:pPr algn="just"/>
            <a:r>
              <a:rPr lang="en-US" sz="3200" b="1" dirty="0">
                <a:solidFill>
                  <a:srgbClr val="FF0000"/>
                </a:solidFill>
              </a:rPr>
              <a:t>Some Type Of  Hack Files    </a:t>
            </a:r>
          </a:p>
          <a:p>
            <a:r>
              <a:rPr lang="en-US" sz="2800" dirty="0" smtClean="0"/>
              <a:t>4.File </a:t>
            </a:r>
            <a:r>
              <a:rPr lang="en-US" sz="2800" dirty="0"/>
              <a:t>Master -Explorer32 "C / WINDOWS \ Expl32.exe 5</a:t>
            </a:r>
          </a:p>
          <a:p>
            <a:r>
              <a:rPr lang="en-US" sz="2800" dirty="0"/>
              <a:t>Paradise</a:t>
            </a:r>
          </a:p>
          <a:p>
            <a:r>
              <a:rPr lang="en-US" sz="2800" dirty="0"/>
              <a:t>Is one of the most dangerous and prevalent programs and is called the leader of hacking programs.</a:t>
            </a:r>
          </a:p>
          <a:p>
            <a:r>
              <a:rPr lang="en-US" sz="2800" dirty="0"/>
              <a:t>How to get rid of the file:</a:t>
            </a:r>
          </a:p>
          <a:p>
            <a:r>
              <a:rPr lang="en-US" sz="2800" dirty="0"/>
              <a:t>Turn Registry</a:t>
            </a:r>
          </a:p>
          <a:p>
            <a:r>
              <a:rPr lang="en-US" sz="2800" dirty="0"/>
              <a:t>Then look for the file extension:</a:t>
            </a:r>
          </a:p>
          <a:p>
            <a:r>
              <a:rPr lang="en-US" sz="2800" dirty="0"/>
              <a:t>"C: \ windows \ nameofthe.exe"</a:t>
            </a:r>
          </a:p>
          <a:p>
            <a:r>
              <a:rPr lang="en-US" sz="2800" dirty="0"/>
              <a:t>When you find this file in Registry clear it immediately.</a:t>
            </a:r>
          </a:p>
          <a:p>
            <a:pPr algn="just"/>
            <a:endParaRPr lang="ar-IQ" dirty="0"/>
          </a:p>
        </p:txBody>
      </p:sp>
    </p:spTree>
    <p:extLst>
      <p:ext uri="{BB962C8B-B14F-4D97-AF65-F5344CB8AC3E}">
        <p14:creationId xmlns:p14="http://schemas.microsoft.com/office/powerpoint/2010/main" val="273634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28600" y="457200"/>
            <a:ext cx="8458200" cy="5940088"/>
          </a:xfrm>
          <a:prstGeom prst="rect">
            <a:avLst/>
          </a:prstGeom>
          <a:noFill/>
        </p:spPr>
        <p:txBody>
          <a:bodyPr wrap="square" rtlCol="1">
            <a:spAutoFit/>
          </a:bodyPr>
          <a:lstStyle/>
          <a:p>
            <a:r>
              <a:rPr lang="en-US" sz="3200" b="1" dirty="0">
                <a:solidFill>
                  <a:srgbClr val="FF0000"/>
                </a:solidFill>
              </a:rPr>
              <a:t>Some Type Of  Hack Files    </a:t>
            </a:r>
          </a:p>
          <a:p>
            <a:endParaRPr lang="en-US" dirty="0" smtClean="0"/>
          </a:p>
          <a:p>
            <a:r>
              <a:rPr lang="en-US" sz="2400" dirty="0" smtClean="0"/>
              <a:t>5. </a:t>
            </a:r>
            <a:r>
              <a:rPr lang="en-US" sz="2400" dirty="0"/>
              <a:t>File ICQ Trojan :This file creates a hole for the hacker inside the device, which is one of the types of deceptive files, where it occupies the original file location and change the name as follows: ICQ.exe This is a hacking file ,ICQ2.exe   This is the original file.</a:t>
            </a:r>
          </a:p>
          <a:p>
            <a:r>
              <a:rPr lang="en-US" sz="2400" dirty="0"/>
              <a:t> </a:t>
            </a:r>
            <a:r>
              <a:rPr lang="en-US" sz="2400" dirty="0" smtClean="0"/>
              <a:t>How </a:t>
            </a:r>
            <a:r>
              <a:rPr lang="en-US" sz="2400" dirty="0"/>
              <a:t>to get rid of the file: Go to the file ICQ</a:t>
            </a:r>
          </a:p>
          <a:p>
            <a:r>
              <a:rPr lang="en-US" sz="2400" dirty="0"/>
              <a:t>If you are infected with this file you will find two files as follows:</a:t>
            </a:r>
          </a:p>
          <a:p>
            <a:r>
              <a:rPr lang="en-US" sz="2400" dirty="0"/>
              <a:t>ICQ.exe This is a hacking file</a:t>
            </a:r>
          </a:p>
          <a:p>
            <a:r>
              <a:rPr lang="en-US" sz="2400" dirty="0"/>
              <a:t>ICQ2.exe This is the original file.</a:t>
            </a:r>
          </a:p>
          <a:p>
            <a:r>
              <a:rPr lang="en-US" sz="2400" dirty="0"/>
              <a:t>Delete the file ICQ.exe   And then change the name of the second file</a:t>
            </a:r>
          </a:p>
          <a:p>
            <a:r>
              <a:rPr lang="en-US" sz="2400" dirty="0"/>
              <a:t>ICQ.exe to ICQ2.exe</a:t>
            </a:r>
          </a:p>
          <a:p>
            <a:endParaRPr lang="ar-IQ" dirty="0"/>
          </a:p>
        </p:txBody>
      </p:sp>
    </p:spTree>
    <p:extLst>
      <p:ext uri="{BB962C8B-B14F-4D97-AF65-F5344CB8AC3E}">
        <p14:creationId xmlns:p14="http://schemas.microsoft.com/office/powerpoint/2010/main" val="9258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3400" y="533400"/>
            <a:ext cx="8305800" cy="5847755"/>
          </a:xfrm>
          <a:prstGeom prst="rect">
            <a:avLst/>
          </a:prstGeom>
          <a:noFill/>
        </p:spPr>
        <p:txBody>
          <a:bodyPr wrap="square" rtlCol="1">
            <a:spAutoFit/>
          </a:bodyPr>
          <a:lstStyle/>
          <a:p>
            <a:r>
              <a:rPr lang="en-US" sz="3600" b="1" dirty="0" smtClean="0">
                <a:solidFill>
                  <a:srgbClr val="FF0000"/>
                </a:solidFill>
              </a:rPr>
              <a:t>Information </a:t>
            </a:r>
            <a:r>
              <a:rPr lang="en-US" sz="3600" b="1" dirty="0">
                <a:solidFill>
                  <a:srgbClr val="FF0000"/>
                </a:solidFill>
              </a:rPr>
              <a:t>Privacy</a:t>
            </a:r>
          </a:p>
          <a:p>
            <a:r>
              <a:rPr lang="en-US" dirty="0"/>
              <a:t> </a:t>
            </a:r>
          </a:p>
          <a:p>
            <a:r>
              <a:rPr lang="en-US" dirty="0"/>
              <a:t>   </a:t>
            </a:r>
            <a:r>
              <a:rPr lang="en-US" sz="3200" b="1" dirty="0">
                <a:solidFill>
                  <a:srgbClr val="002060"/>
                </a:solidFill>
              </a:rPr>
              <a:t>Definition of Privacy:</a:t>
            </a:r>
            <a:r>
              <a:rPr lang="en-US" sz="3200" dirty="0"/>
              <a:t>  Means keeping personal data from unauthorized use such as adding delete and modify.</a:t>
            </a:r>
          </a:p>
          <a:p>
            <a:r>
              <a:rPr lang="en-US" sz="3200" dirty="0"/>
              <a:t> </a:t>
            </a:r>
          </a:p>
          <a:p>
            <a:r>
              <a:rPr lang="en-US" sz="3200" dirty="0"/>
              <a:t>   </a:t>
            </a:r>
            <a:r>
              <a:rPr lang="en-US" sz="3200" b="1" dirty="0">
                <a:solidFill>
                  <a:srgbClr val="002060"/>
                </a:solidFill>
              </a:rPr>
              <a:t>Confidentiality:</a:t>
            </a:r>
            <a:r>
              <a:rPr lang="en-US" sz="3200" dirty="0"/>
              <a:t>   Means keeping personal data from being stolen. Using different methods such as encryption and passwords.</a:t>
            </a:r>
          </a:p>
          <a:p>
            <a:r>
              <a:rPr lang="en-US" sz="3200" dirty="0"/>
              <a:t> </a:t>
            </a:r>
          </a:p>
          <a:p>
            <a:endParaRPr lang="ar-IQ" sz="3200" dirty="0"/>
          </a:p>
        </p:txBody>
      </p:sp>
    </p:spTree>
    <p:extLst>
      <p:ext uri="{BB962C8B-B14F-4D97-AF65-F5344CB8AC3E}">
        <p14:creationId xmlns:p14="http://schemas.microsoft.com/office/powerpoint/2010/main" val="175401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52400" y="381000"/>
            <a:ext cx="8153400" cy="6092952"/>
          </a:xfrm>
        </p:spPr>
        <p:txBody>
          <a:bodyPr>
            <a:normAutofit/>
          </a:bodyPr>
          <a:lstStyle/>
          <a:p>
            <a:pPr marL="0" indent="0" algn="l">
              <a:buNone/>
            </a:pPr>
            <a:r>
              <a:rPr lang="en-US" sz="3200" b="1" dirty="0">
                <a:solidFill>
                  <a:srgbClr val="C00000"/>
                </a:solidFill>
              </a:rPr>
              <a:t>Types of privacy:</a:t>
            </a:r>
          </a:p>
          <a:p>
            <a:pPr marL="0" indent="0" algn="l">
              <a:buNone/>
            </a:pPr>
            <a:r>
              <a:rPr lang="en-US" dirty="0"/>
              <a:t> </a:t>
            </a:r>
          </a:p>
          <a:p>
            <a:pPr marL="0" indent="0" algn="l">
              <a:buNone/>
            </a:pPr>
            <a:r>
              <a:rPr lang="en-US" dirty="0"/>
              <a:t>1. Privacy of information such as identity card.</a:t>
            </a:r>
          </a:p>
          <a:p>
            <a:pPr marL="0" indent="0" algn="l">
              <a:buNone/>
            </a:pPr>
            <a:r>
              <a:rPr lang="en-US" dirty="0"/>
              <a:t> </a:t>
            </a:r>
          </a:p>
          <a:p>
            <a:pPr marL="0" indent="0" algn="l">
              <a:buNone/>
            </a:pPr>
            <a:r>
              <a:rPr lang="en-US" dirty="0"/>
              <a:t>2. Bodily privacy such as genetic testing.</a:t>
            </a:r>
          </a:p>
          <a:p>
            <a:pPr marL="0" indent="0" algn="l">
              <a:buNone/>
            </a:pPr>
            <a:r>
              <a:rPr lang="en-US" dirty="0"/>
              <a:t> </a:t>
            </a:r>
          </a:p>
          <a:p>
            <a:pPr marL="0" indent="0" algn="l">
              <a:buNone/>
            </a:pPr>
            <a:r>
              <a:rPr lang="en-US" dirty="0"/>
              <a:t>3. Privacy of communications such as e-mail and voice mail.</a:t>
            </a:r>
          </a:p>
          <a:p>
            <a:pPr marL="0" indent="0" algn="l">
              <a:buNone/>
            </a:pPr>
            <a:r>
              <a:rPr lang="en-US" dirty="0"/>
              <a:t> </a:t>
            </a:r>
          </a:p>
          <a:p>
            <a:pPr marL="0" indent="0" algn="l">
              <a:buNone/>
            </a:pPr>
            <a:r>
              <a:rPr lang="en-US" dirty="0"/>
              <a:t>4.  Regional Privacy Prevent access to sensitive places such as ministries or companies without inspection.</a:t>
            </a:r>
          </a:p>
          <a:p>
            <a:pPr marL="0" indent="0" algn="l">
              <a:buNone/>
            </a:pPr>
            <a:r>
              <a:rPr lang="en-US" dirty="0"/>
              <a:t>      The use of computers and the Internet has led to a reduction in privacy, where information can be accessed quickly and easily.</a:t>
            </a:r>
          </a:p>
          <a:p>
            <a:endParaRPr lang="ar-IQ" dirty="0"/>
          </a:p>
        </p:txBody>
      </p:sp>
    </p:spTree>
    <p:extLst>
      <p:ext uri="{BB962C8B-B14F-4D97-AF65-F5344CB8AC3E}">
        <p14:creationId xmlns:p14="http://schemas.microsoft.com/office/powerpoint/2010/main" val="416304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447800"/>
            <a:ext cx="7467600" cy="4873752"/>
          </a:xfrm>
        </p:spPr>
        <p:txBody>
          <a:bodyPr>
            <a:normAutofit/>
          </a:bodyPr>
          <a:lstStyle/>
          <a:p>
            <a:pPr marL="0" indent="0" algn="just">
              <a:buNone/>
            </a:pPr>
            <a:r>
              <a:rPr lang="en-US" dirty="0"/>
              <a:t> </a:t>
            </a:r>
          </a:p>
          <a:p>
            <a:endParaRPr lang="ar-IQ" dirty="0"/>
          </a:p>
        </p:txBody>
      </p:sp>
      <p:sp>
        <p:nvSpPr>
          <p:cNvPr id="6" name="مربع نص 5"/>
          <p:cNvSpPr txBox="1"/>
          <p:nvPr/>
        </p:nvSpPr>
        <p:spPr>
          <a:xfrm>
            <a:off x="762000" y="1143000"/>
            <a:ext cx="7467600" cy="5201424"/>
          </a:xfrm>
          <a:prstGeom prst="rect">
            <a:avLst/>
          </a:prstGeom>
          <a:noFill/>
        </p:spPr>
        <p:txBody>
          <a:bodyPr wrap="square" rtlCol="1">
            <a:spAutoFit/>
          </a:bodyPr>
          <a:lstStyle/>
          <a:p>
            <a:r>
              <a:rPr lang="en-US" sz="3200" b="1" dirty="0">
                <a:solidFill>
                  <a:srgbClr val="C00000"/>
                </a:solidFill>
              </a:rPr>
              <a:t>Types of privacy:</a:t>
            </a:r>
          </a:p>
          <a:p>
            <a:endParaRPr lang="en-US" dirty="0" smtClean="0"/>
          </a:p>
          <a:p>
            <a:r>
              <a:rPr lang="en-US" sz="2400" dirty="0" smtClean="0"/>
              <a:t>There </a:t>
            </a:r>
            <a:r>
              <a:rPr lang="en-US" sz="2400" dirty="0"/>
              <a:t>is a kind of information called, especially since it relates to the same person and belongs to its entity as a human being such as name, address, phone number and other information, it is information that takes the form of data that binds to any identifiable natural person or identifiable. This type of information has become very important today in the contemporary philosophy of informatics, especially since the idea of the digital world, can not evolve and keep pace with human concerns only using information.</a:t>
            </a:r>
          </a:p>
          <a:p>
            <a:endParaRPr lang="ar-IQ" dirty="0"/>
          </a:p>
        </p:txBody>
      </p:sp>
    </p:spTree>
    <p:extLst>
      <p:ext uri="{BB962C8B-B14F-4D97-AF65-F5344CB8AC3E}">
        <p14:creationId xmlns:p14="http://schemas.microsoft.com/office/powerpoint/2010/main" val="320589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914400"/>
            <a:ext cx="7467600" cy="5559552"/>
          </a:xfrm>
        </p:spPr>
        <p:txBody>
          <a:bodyPr>
            <a:normAutofit/>
          </a:bodyPr>
          <a:lstStyle/>
          <a:p>
            <a:pPr marL="0" indent="0" algn="l">
              <a:buNone/>
            </a:pPr>
            <a:r>
              <a:rPr lang="en-US" dirty="0"/>
              <a:t> </a:t>
            </a:r>
            <a:endParaRPr lang="en-US" sz="3400" dirty="0"/>
          </a:p>
          <a:p>
            <a:pPr marL="0" indent="0" algn="l">
              <a:buNone/>
            </a:pPr>
            <a:endParaRPr lang="ar-IQ" sz="3400" dirty="0"/>
          </a:p>
        </p:txBody>
      </p:sp>
      <p:sp>
        <p:nvSpPr>
          <p:cNvPr id="2" name="مربع نص 1"/>
          <p:cNvSpPr txBox="1"/>
          <p:nvPr/>
        </p:nvSpPr>
        <p:spPr>
          <a:xfrm>
            <a:off x="685800" y="609600"/>
            <a:ext cx="8153400" cy="5601533"/>
          </a:xfrm>
          <a:prstGeom prst="rect">
            <a:avLst/>
          </a:prstGeom>
          <a:noFill/>
        </p:spPr>
        <p:txBody>
          <a:bodyPr wrap="square" rtlCol="1">
            <a:spAutoFit/>
          </a:bodyPr>
          <a:lstStyle/>
          <a:p>
            <a:r>
              <a:rPr lang="en-US" sz="3200" b="1" dirty="0">
                <a:solidFill>
                  <a:srgbClr val="C00000"/>
                </a:solidFill>
              </a:rPr>
              <a:t>Types of privacy:</a:t>
            </a:r>
          </a:p>
          <a:p>
            <a:r>
              <a:rPr lang="en-US" sz="2800" dirty="0"/>
              <a:t>From here emerged what is known as informational privacy.</a:t>
            </a:r>
          </a:p>
          <a:p>
            <a:r>
              <a:rPr lang="en-US" sz="2800" dirty="0"/>
              <a:t>The principle of informational privacy, which is the right of a person to control the information that concerns him, is considered an old principle.</a:t>
            </a:r>
          </a:p>
          <a:p>
            <a:r>
              <a:rPr lang="en-US" sz="2800" dirty="0"/>
              <a:t>Therefore, we can say that the privacy of information is the protection of data, there is a general synonym between the term privacy of information and data protection, not between privacy and data protection,</a:t>
            </a:r>
          </a:p>
          <a:p>
            <a:endParaRPr lang="ar-IQ" dirty="0"/>
          </a:p>
        </p:txBody>
      </p:sp>
    </p:spTree>
    <p:extLst>
      <p:ext uri="{BB962C8B-B14F-4D97-AF65-F5344CB8AC3E}">
        <p14:creationId xmlns:p14="http://schemas.microsoft.com/office/powerpoint/2010/main" val="921645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914400"/>
            <a:ext cx="7467600" cy="5559552"/>
          </a:xfrm>
        </p:spPr>
        <p:txBody>
          <a:bodyPr>
            <a:normAutofit fontScale="92500" lnSpcReduction="10000"/>
          </a:bodyPr>
          <a:lstStyle/>
          <a:p>
            <a:pPr marL="0" indent="0" algn="l">
              <a:buNone/>
            </a:pPr>
            <a:r>
              <a:rPr lang="en-US" sz="3900" b="1" dirty="0">
                <a:solidFill>
                  <a:srgbClr val="C00000"/>
                </a:solidFill>
              </a:rPr>
              <a:t>Types of privacy:</a:t>
            </a:r>
          </a:p>
          <a:p>
            <a:pPr marL="0" indent="0" algn="l">
              <a:buNone/>
            </a:pPr>
            <a:r>
              <a:rPr lang="en-US" dirty="0"/>
              <a:t>In view of the rapid development «IT revolution»  As well as the global and decentralized typists of the network Internet, making dealing with the phenomenon of privacy violation is very complex,</a:t>
            </a:r>
          </a:p>
          <a:p>
            <a:pPr marL="0" indent="0" algn="l">
              <a:buNone/>
            </a:pPr>
            <a:r>
              <a:rPr lang="en-US" dirty="0"/>
              <a:t> </a:t>
            </a:r>
          </a:p>
          <a:p>
            <a:pPr marL="0" indent="0" algn="l">
              <a:buNone/>
            </a:pPr>
            <a:r>
              <a:rPr lang="en-US" dirty="0"/>
              <a:t>Perhaps these violations may reach the limit of infiltration into our personal files, and perhaps surveillance through the cameras installed in our computers without us feel it, Although its capacity varies due to the protection and encryption systems that programmers are constantly developing, but it remains possible, The idea of privacy and its association with information technology is the first issue of computer law in general from a historical point of view.</a:t>
            </a:r>
          </a:p>
          <a:p>
            <a:pPr algn="l"/>
            <a:endParaRPr lang="ar-IQ" dirty="0"/>
          </a:p>
        </p:txBody>
      </p:sp>
    </p:spTree>
    <p:extLst>
      <p:ext uri="{BB962C8B-B14F-4D97-AF65-F5344CB8AC3E}">
        <p14:creationId xmlns:p14="http://schemas.microsoft.com/office/powerpoint/2010/main" val="2678751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462</TotalTime>
  <Words>473</Words>
  <Application>Microsoft Office PowerPoint</Application>
  <PresentationFormat>On-screen Show (4:3)</PresentationFormat>
  <Paragraphs>70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Century Schoolbook</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Asaad Al hijaj</cp:lastModifiedBy>
  <cp:revision>48</cp:revision>
  <dcterms:created xsi:type="dcterms:W3CDTF">2020-06-11T20:10:18Z</dcterms:created>
  <dcterms:modified xsi:type="dcterms:W3CDTF">2022-11-09T14:06:44Z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2019-04-01T00:00:00Z</vt:filetime>
  </property>
  <property fmtid="{D5CDD505-2E9C-101B-9397-08002B2CF9AE}" pid="3" name="Creator">
    <vt:lpwstr>Microsoft® PowerPoint® 2016</vt:lpwstr>
  </property>
  <property fmtid="{D5CDD505-2E9C-101B-9397-08002B2CF9AE}" pid="4" name="LastSaved">
    <vt:filetime>2020-06-11T00:00:00Z</vt:filetime>
  </property>
</Properties>
</file>