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92" r:id="rId2"/>
    <p:sldId id="293" r:id="rId3"/>
    <p:sldId id="294" r:id="rId4"/>
    <p:sldId id="295" r:id="rId5"/>
    <p:sldId id="296" r:id="rId6"/>
    <p:sldId id="297" r:id="rId7"/>
    <p:sldId id="299" r:id="rId8"/>
    <p:sldId id="300" r:id="rId9"/>
    <p:sldId id="301" r:id="rId10"/>
    <p:sldId id="382" r:id="rId11"/>
    <p:sldId id="302" r:id="rId12"/>
    <p:sldId id="303" r:id="rId13"/>
    <p:sldId id="304" r:id="rId14"/>
    <p:sldId id="305" r:id="rId15"/>
    <p:sldId id="383" r:id="rId16"/>
    <p:sldId id="385" r:id="rId17"/>
    <p:sldId id="306" r:id="rId18"/>
    <p:sldId id="380" r:id="rId19"/>
    <p:sldId id="307" r:id="rId20"/>
    <p:sldId id="308" r:id="rId21"/>
    <p:sldId id="309" r:id="rId22"/>
    <p:sldId id="310" r:id="rId23"/>
    <p:sldId id="311"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258" r:id="rId57"/>
    <p:sldId id="259" r:id="rId58"/>
    <p:sldId id="260" r:id="rId59"/>
    <p:sldId id="261" r:id="rId60"/>
    <p:sldId id="263" r:id="rId61"/>
    <p:sldId id="264" r:id="rId62"/>
    <p:sldId id="386" r:id="rId63"/>
    <p:sldId id="267" r:id="rId64"/>
    <p:sldId id="268" r:id="rId65"/>
    <p:sldId id="269" r:id="rId66"/>
    <p:sldId id="271" r:id="rId67"/>
    <p:sldId id="272" r:id="rId68"/>
    <p:sldId id="273" r:id="rId69"/>
    <p:sldId id="274" r:id="rId70"/>
    <p:sldId id="275" r:id="rId71"/>
    <p:sldId id="276" r:id="rId72"/>
    <p:sldId id="277" r:id="rId73"/>
    <p:sldId id="278" r:id="rId74"/>
    <p:sldId id="279" r:id="rId75"/>
    <p:sldId id="280" r:id="rId76"/>
    <p:sldId id="281" r:id="rId77"/>
    <p:sldId id="352" r:id="rId78"/>
    <p:sldId id="353" r:id="rId79"/>
    <p:sldId id="354" r:id="rId80"/>
    <p:sldId id="355" r:id="rId81"/>
    <p:sldId id="356" r:id="rId82"/>
    <p:sldId id="357" r:id="rId83"/>
    <p:sldId id="358" r:id="rId84"/>
    <p:sldId id="381" r:id="rId85"/>
    <p:sldId id="35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79" r:id="rId106"/>
    <p:sldId id="283" r:id="rId107"/>
    <p:sldId id="284" r:id="rId108"/>
    <p:sldId id="285" r:id="rId109"/>
    <p:sldId id="286" r:id="rId110"/>
    <p:sldId id="287" r:id="rId111"/>
    <p:sldId id="288"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05C30-BECB-4441-9A1B-4566BF05C057}" type="doc">
      <dgm:prSet loTypeId="urn:microsoft.com/office/officeart/2005/8/layout/orgChart1" loCatId="hierarchy" qsTypeId="urn:microsoft.com/office/officeart/2005/8/quickstyle/simple1" qsCatId="simple" csTypeId="urn:microsoft.com/office/officeart/2005/8/colors/accent1_2" csCatId="accent1" phldr="1"/>
      <dgm:spPr/>
    </dgm:pt>
    <dgm:pt modelId="{F308427E-9D86-4FD1-AFD3-CBB9E09100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anose="020B0604020202020204" pitchFamily="34" charset="0"/>
            </a:rPr>
            <a:t>Immune System</a:t>
          </a:r>
        </a:p>
      </dgm:t>
    </dgm:pt>
    <dgm:pt modelId="{D09EF350-69FF-42F3-B08C-D238CB6DC882}" type="parTrans" cxnId="{79119B07-D746-4931-9A30-781609EF881C}">
      <dgm:prSet/>
      <dgm:spPr/>
      <dgm:t>
        <a:bodyPr/>
        <a:lstStyle/>
        <a:p>
          <a:endParaRPr lang="en-IN"/>
        </a:p>
      </dgm:t>
    </dgm:pt>
    <dgm:pt modelId="{C2EDE820-8880-40DF-8D40-D0F167B96FBD}" type="sibTrans" cxnId="{79119B07-D746-4931-9A30-781609EF881C}">
      <dgm:prSet/>
      <dgm:spPr/>
      <dgm:t>
        <a:bodyPr/>
        <a:lstStyle/>
        <a:p>
          <a:endParaRPr lang="en-IN"/>
        </a:p>
      </dgm:t>
    </dgm:pt>
    <dgm:pt modelId="{20EF2056-7CF5-49AD-BF0F-74249539EDF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dirty="0" smtClean="0">
              <a:ln>
                <a:noFill/>
              </a:ln>
              <a:solidFill>
                <a:schemeClr val="tx1"/>
              </a:solidFill>
              <a:effectLst/>
              <a:latin typeface="Arial" panose="020B0604020202020204" pitchFamily="34" charset="0"/>
            </a:rPr>
            <a:t>Innate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anose="020B0604020202020204" pitchFamily="34" charset="0"/>
            </a:rPr>
            <a:t>(Nonspecific)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anose="020B0604020202020204" pitchFamily="34" charset="0"/>
            </a:rPr>
            <a:t>1</a:t>
          </a:r>
          <a:r>
            <a:rPr kumimoji="0" lang="en-US" sz="3200" b="0" i="0" u="none" strike="noStrike" cap="none" normalizeH="0" baseline="30000" dirty="0" smtClean="0">
              <a:ln>
                <a:noFill/>
              </a:ln>
              <a:solidFill>
                <a:schemeClr val="tx1"/>
              </a:solidFill>
              <a:effectLst/>
              <a:latin typeface="Arial" panose="020B0604020202020204" pitchFamily="34" charset="0"/>
            </a:rPr>
            <a:t>o</a:t>
          </a:r>
          <a:r>
            <a:rPr kumimoji="0" lang="en-US" sz="3200" b="0" i="0" u="none" strike="noStrike" cap="none" normalizeH="0" baseline="0" dirty="0" smtClean="0">
              <a:ln>
                <a:noFill/>
              </a:ln>
              <a:solidFill>
                <a:schemeClr val="tx1"/>
              </a:solidFill>
              <a:effectLst/>
              <a:latin typeface="Arial" panose="020B0604020202020204" pitchFamily="34" charset="0"/>
            </a:rPr>
            <a:t> line of defense</a:t>
          </a:r>
        </a:p>
      </dgm:t>
    </dgm:pt>
    <dgm:pt modelId="{DFAB07D6-38F3-434C-9CAD-40A034400F09}" type="parTrans" cxnId="{5285CE95-1711-4A6C-9492-A6219671B707}">
      <dgm:prSet/>
      <dgm:spPr/>
      <dgm:t>
        <a:bodyPr/>
        <a:lstStyle/>
        <a:p>
          <a:endParaRPr lang="en-IN"/>
        </a:p>
      </dgm:t>
    </dgm:pt>
    <dgm:pt modelId="{6686F36C-A978-4249-93F9-05611045FEDD}" type="sibTrans" cxnId="{5285CE95-1711-4A6C-9492-A6219671B707}">
      <dgm:prSet/>
      <dgm:spPr/>
      <dgm:t>
        <a:bodyPr/>
        <a:lstStyle/>
        <a:p>
          <a:endParaRPr lang="en-IN"/>
        </a:p>
      </dgm:t>
    </dgm:pt>
    <dgm:pt modelId="{1800F457-54E6-47DE-B973-50821CF0979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dirty="0" smtClean="0">
              <a:ln>
                <a:noFill/>
              </a:ln>
              <a:solidFill>
                <a:schemeClr val="tx1"/>
              </a:solidFill>
              <a:effectLst/>
              <a:latin typeface="Arial" panose="020B0604020202020204" pitchFamily="34" charset="0"/>
            </a:rPr>
            <a:t>Adaptive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anose="020B0604020202020204" pitchFamily="34" charset="0"/>
            </a:rPr>
            <a:t>(Specific)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anose="020B0604020202020204" pitchFamily="34" charset="0"/>
            </a:rPr>
            <a:t>2</a:t>
          </a:r>
          <a:r>
            <a:rPr kumimoji="0" lang="en-US" sz="3200" b="0" i="0" u="none" strike="noStrike" cap="none" normalizeH="0" baseline="30000" dirty="0" smtClean="0">
              <a:ln>
                <a:noFill/>
              </a:ln>
              <a:solidFill>
                <a:schemeClr val="tx1"/>
              </a:solidFill>
              <a:effectLst/>
              <a:latin typeface="Arial" panose="020B0604020202020204" pitchFamily="34" charset="0"/>
            </a:rPr>
            <a:t>o</a:t>
          </a:r>
          <a:r>
            <a:rPr kumimoji="0" lang="en-US" sz="3200" b="0" i="0" u="none" strike="noStrike" cap="none" normalizeH="0" baseline="0" dirty="0" smtClean="0">
              <a:ln>
                <a:noFill/>
              </a:ln>
              <a:solidFill>
                <a:schemeClr val="tx1"/>
              </a:solidFill>
              <a:effectLst/>
              <a:latin typeface="Arial" panose="020B0604020202020204" pitchFamily="34" charset="0"/>
            </a:rPr>
            <a:t> line of defense</a:t>
          </a:r>
        </a:p>
      </dgm:t>
    </dgm:pt>
    <dgm:pt modelId="{B420A740-0603-4B5D-9362-5C866D0404E5}" type="parTrans" cxnId="{0F560863-70A1-4616-9D50-6B0325DBFFE1}">
      <dgm:prSet/>
      <dgm:spPr/>
      <dgm:t>
        <a:bodyPr/>
        <a:lstStyle/>
        <a:p>
          <a:endParaRPr lang="en-IN"/>
        </a:p>
      </dgm:t>
    </dgm:pt>
    <dgm:pt modelId="{174CAA60-EB95-4C5D-887D-C9EF4681AADB}" type="sibTrans" cxnId="{0F560863-70A1-4616-9D50-6B0325DBFFE1}">
      <dgm:prSet/>
      <dgm:spPr/>
      <dgm:t>
        <a:bodyPr/>
        <a:lstStyle/>
        <a:p>
          <a:endParaRPr lang="en-IN"/>
        </a:p>
      </dgm:t>
    </dgm:pt>
    <dgm:pt modelId="{1B5BBAD5-1E34-418F-B87E-829AF0C84AFD}" type="pres">
      <dgm:prSet presAssocID="{87205C30-BECB-4441-9A1B-4566BF05C057}" presName="hierChild1" presStyleCnt="0">
        <dgm:presLayoutVars>
          <dgm:orgChart val="1"/>
          <dgm:chPref val="1"/>
          <dgm:dir/>
          <dgm:animOne val="branch"/>
          <dgm:animLvl val="lvl"/>
          <dgm:resizeHandles/>
        </dgm:presLayoutVars>
      </dgm:prSet>
      <dgm:spPr/>
    </dgm:pt>
    <dgm:pt modelId="{6E89D586-DCFA-4F12-8D0B-EDA996D6B2A6}" type="pres">
      <dgm:prSet presAssocID="{F308427E-9D86-4FD1-AFD3-CBB9E0910047}" presName="hierRoot1" presStyleCnt="0">
        <dgm:presLayoutVars>
          <dgm:hierBranch/>
        </dgm:presLayoutVars>
      </dgm:prSet>
      <dgm:spPr/>
    </dgm:pt>
    <dgm:pt modelId="{F7CE3443-A64A-4BF4-9D7E-401E4434836E}" type="pres">
      <dgm:prSet presAssocID="{F308427E-9D86-4FD1-AFD3-CBB9E0910047}" presName="rootComposite1" presStyleCnt="0"/>
      <dgm:spPr/>
    </dgm:pt>
    <dgm:pt modelId="{4392D9A6-D26C-408F-AF02-ABC8D8FB517A}" type="pres">
      <dgm:prSet presAssocID="{F308427E-9D86-4FD1-AFD3-CBB9E0910047}" presName="rootText1" presStyleLbl="node0" presStyleIdx="0" presStyleCnt="1">
        <dgm:presLayoutVars>
          <dgm:chPref val="3"/>
        </dgm:presLayoutVars>
      </dgm:prSet>
      <dgm:spPr/>
      <dgm:t>
        <a:bodyPr/>
        <a:lstStyle/>
        <a:p>
          <a:endParaRPr lang="en-IN"/>
        </a:p>
      </dgm:t>
    </dgm:pt>
    <dgm:pt modelId="{A66B5F62-2629-4D67-95B3-A9B59D3D9D14}" type="pres">
      <dgm:prSet presAssocID="{F308427E-9D86-4FD1-AFD3-CBB9E0910047}" presName="rootConnector1" presStyleLbl="node1" presStyleIdx="0" presStyleCnt="0"/>
      <dgm:spPr/>
      <dgm:t>
        <a:bodyPr/>
        <a:lstStyle/>
        <a:p>
          <a:endParaRPr lang="en-IN"/>
        </a:p>
      </dgm:t>
    </dgm:pt>
    <dgm:pt modelId="{8626F463-A12B-4077-BE7E-000E7999A7B0}" type="pres">
      <dgm:prSet presAssocID="{F308427E-9D86-4FD1-AFD3-CBB9E0910047}" presName="hierChild2" presStyleCnt="0"/>
      <dgm:spPr/>
    </dgm:pt>
    <dgm:pt modelId="{610DEC83-E07C-4044-AC0C-B08FB189D7E0}" type="pres">
      <dgm:prSet presAssocID="{DFAB07D6-38F3-434C-9CAD-40A034400F09}" presName="Name35" presStyleLbl="parChTrans1D2" presStyleIdx="0" presStyleCnt="2"/>
      <dgm:spPr/>
      <dgm:t>
        <a:bodyPr/>
        <a:lstStyle/>
        <a:p>
          <a:endParaRPr lang="en-IN"/>
        </a:p>
      </dgm:t>
    </dgm:pt>
    <dgm:pt modelId="{7B2DE9F4-E5C8-424A-8CD1-C81AE4C9447A}" type="pres">
      <dgm:prSet presAssocID="{20EF2056-7CF5-49AD-BF0F-74249539EDFA}" presName="hierRoot2" presStyleCnt="0">
        <dgm:presLayoutVars>
          <dgm:hierBranch/>
        </dgm:presLayoutVars>
      </dgm:prSet>
      <dgm:spPr/>
    </dgm:pt>
    <dgm:pt modelId="{6B6F049D-0060-46CA-A933-DFF97125FE4E}" type="pres">
      <dgm:prSet presAssocID="{20EF2056-7CF5-49AD-BF0F-74249539EDFA}" presName="rootComposite" presStyleCnt="0"/>
      <dgm:spPr/>
    </dgm:pt>
    <dgm:pt modelId="{F4F44766-5E07-4904-803F-15E8EF93E1D3}" type="pres">
      <dgm:prSet presAssocID="{20EF2056-7CF5-49AD-BF0F-74249539EDFA}" presName="rootText" presStyleLbl="node2" presStyleIdx="0" presStyleCnt="2">
        <dgm:presLayoutVars>
          <dgm:chPref val="3"/>
        </dgm:presLayoutVars>
      </dgm:prSet>
      <dgm:spPr/>
      <dgm:t>
        <a:bodyPr/>
        <a:lstStyle/>
        <a:p>
          <a:endParaRPr lang="en-IN"/>
        </a:p>
      </dgm:t>
    </dgm:pt>
    <dgm:pt modelId="{3A743525-3AF8-43C8-8B9C-685E78D7077E}" type="pres">
      <dgm:prSet presAssocID="{20EF2056-7CF5-49AD-BF0F-74249539EDFA}" presName="rootConnector" presStyleLbl="node2" presStyleIdx="0" presStyleCnt="2"/>
      <dgm:spPr/>
      <dgm:t>
        <a:bodyPr/>
        <a:lstStyle/>
        <a:p>
          <a:endParaRPr lang="en-IN"/>
        </a:p>
      </dgm:t>
    </dgm:pt>
    <dgm:pt modelId="{A81ABD29-CF5D-449C-9775-F83E259516D8}" type="pres">
      <dgm:prSet presAssocID="{20EF2056-7CF5-49AD-BF0F-74249539EDFA}" presName="hierChild4" presStyleCnt="0"/>
      <dgm:spPr/>
    </dgm:pt>
    <dgm:pt modelId="{C7A4F3BB-721F-4B8A-8497-AC07E8653DA0}" type="pres">
      <dgm:prSet presAssocID="{20EF2056-7CF5-49AD-BF0F-74249539EDFA}" presName="hierChild5" presStyleCnt="0"/>
      <dgm:spPr/>
    </dgm:pt>
    <dgm:pt modelId="{1A2AAA80-94D5-46F3-8A8A-FD1344C22C32}" type="pres">
      <dgm:prSet presAssocID="{B420A740-0603-4B5D-9362-5C866D0404E5}" presName="Name35" presStyleLbl="parChTrans1D2" presStyleIdx="1" presStyleCnt="2"/>
      <dgm:spPr/>
      <dgm:t>
        <a:bodyPr/>
        <a:lstStyle/>
        <a:p>
          <a:endParaRPr lang="en-IN"/>
        </a:p>
      </dgm:t>
    </dgm:pt>
    <dgm:pt modelId="{D8272F97-2E66-43D1-A8B0-091D138744B0}" type="pres">
      <dgm:prSet presAssocID="{1800F457-54E6-47DE-B973-50821CF09796}" presName="hierRoot2" presStyleCnt="0">
        <dgm:presLayoutVars>
          <dgm:hierBranch/>
        </dgm:presLayoutVars>
      </dgm:prSet>
      <dgm:spPr/>
    </dgm:pt>
    <dgm:pt modelId="{1B0583AC-83EC-4B41-8947-F4FDD3FF9DA8}" type="pres">
      <dgm:prSet presAssocID="{1800F457-54E6-47DE-B973-50821CF09796}" presName="rootComposite" presStyleCnt="0"/>
      <dgm:spPr/>
    </dgm:pt>
    <dgm:pt modelId="{A9B15F3F-C40E-48EB-83B3-248840160462}" type="pres">
      <dgm:prSet presAssocID="{1800F457-54E6-47DE-B973-50821CF09796}" presName="rootText" presStyleLbl="node2" presStyleIdx="1" presStyleCnt="2">
        <dgm:presLayoutVars>
          <dgm:chPref val="3"/>
        </dgm:presLayoutVars>
      </dgm:prSet>
      <dgm:spPr/>
      <dgm:t>
        <a:bodyPr/>
        <a:lstStyle/>
        <a:p>
          <a:endParaRPr lang="en-IN"/>
        </a:p>
      </dgm:t>
    </dgm:pt>
    <dgm:pt modelId="{382FDAF9-7CCA-43CE-8126-E831460AA251}" type="pres">
      <dgm:prSet presAssocID="{1800F457-54E6-47DE-B973-50821CF09796}" presName="rootConnector" presStyleLbl="node2" presStyleIdx="1" presStyleCnt="2"/>
      <dgm:spPr/>
      <dgm:t>
        <a:bodyPr/>
        <a:lstStyle/>
        <a:p>
          <a:endParaRPr lang="en-IN"/>
        </a:p>
      </dgm:t>
    </dgm:pt>
    <dgm:pt modelId="{F5AAAAAE-D9F9-420E-927F-463001B58ED4}" type="pres">
      <dgm:prSet presAssocID="{1800F457-54E6-47DE-B973-50821CF09796}" presName="hierChild4" presStyleCnt="0"/>
      <dgm:spPr/>
    </dgm:pt>
    <dgm:pt modelId="{E7F37AC2-2A78-49DF-A106-169EE04163F6}" type="pres">
      <dgm:prSet presAssocID="{1800F457-54E6-47DE-B973-50821CF09796}" presName="hierChild5" presStyleCnt="0"/>
      <dgm:spPr/>
    </dgm:pt>
    <dgm:pt modelId="{B27143FD-CE05-4FE3-8B56-17A9DD58CB84}" type="pres">
      <dgm:prSet presAssocID="{F308427E-9D86-4FD1-AFD3-CBB9E0910047}" presName="hierChild3" presStyleCnt="0"/>
      <dgm:spPr/>
    </dgm:pt>
  </dgm:ptLst>
  <dgm:cxnLst>
    <dgm:cxn modelId="{48443011-92BB-4B1B-804A-310F2C9674F0}" type="presOf" srcId="{B420A740-0603-4B5D-9362-5C866D0404E5}" destId="{1A2AAA80-94D5-46F3-8A8A-FD1344C22C32}" srcOrd="0" destOrd="0" presId="urn:microsoft.com/office/officeart/2005/8/layout/orgChart1"/>
    <dgm:cxn modelId="{75ED13CA-36FD-4F64-BA09-C9A296F3A960}" type="presOf" srcId="{F308427E-9D86-4FD1-AFD3-CBB9E0910047}" destId="{4392D9A6-D26C-408F-AF02-ABC8D8FB517A}" srcOrd="0" destOrd="0" presId="urn:microsoft.com/office/officeart/2005/8/layout/orgChart1"/>
    <dgm:cxn modelId="{5285CE95-1711-4A6C-9492-A6219671B707}" srcId="{F308427E-9D86-4FD1-AFD3-CBB9E0910047}" destId="{20EF2056-7CF5-49AD-BF0F-74249539EDFA}" srcOrd="0" destOrd="0" parTransId="{DFAB07D6-38F3-434C-9CAD-40A034400F09}" sibTransId="{6686F36C-A978-4249-93F9-05611045FEDD}"/>
    <dgm:cxn modelId="{191D45CD-A0DC-403E-898D-91167CB87DCB}" type="presOf" srcId="{1800F457-54E6-47DE-B973-50821CF09796}" destId="{A9B15F3F-C40E-48EB-83B3-248840160462}" srcOrd="0" destOrd="0" presId="urn:microsoft.com/office/officeart/2005/8/layout/orgChart1"/>
    <dgm:cxn modelId="{282324E5-EE35-47CA-AA24-36DF8884B69C}" type="presOf" srcId="{DFAB07D6-38F3-434C-9CAD-40A034400F09}" destId="{610DEC83-E07C-4044-AC0C-B08FB189D7E0}" srcOrd="0" destOrd="0" presId="urn:microsoft.com/office/officeart/2005/8/layout/orgChart1"/>
    <dgm:cxn modelId="{82D49C1A-FE3A-498B-8F85-1AD874B96318}" type="presOf" srcId="{20EF2056-7CF5-49AD-BF0F-74249539EDFA}" destId="{F4F44766-5E07-4904-803F-15E8EF93E1D3}" srcOrd="0" destOrd="0" presId="urn:microsoft.com/office/officeart/2005/8/layout/orgChart1"/>
    <dgm:cxn modelId="{79119B07-D746-4931-9A30-781609EF881C}" srcId="{87205C30-BECB-4441-9A1B-4566BF05C057}" destId="{F308427E-9D86-4FD1-AFD3-CBB9E0910047}" srcOrd="0" destOrd="0" parTransId="{D09EF350-69FF-42F3-B08C-D238CB6DC882}" sibTransId="{C2EDE820-8880-40DF-8D40-D0F167B96FBD}"/>
    <dgm:cxn modelId="{0C6DC794-5167-4019-8C3A-8F77CFA5C4D1}" type="presOf" srcId="{F308427E-9D86-4FD1-AFD3-CBB9E0910047}" destId="{A66B5F62-2629-4D67-95B3-A9B59D3D9D14}" srcOrd="1" destOrd="0" presId="urn:microsoft.com/office/officeart/2005/8/layout/orgChart1"/>
    <dgm:cxn modelId="{E90ED8F3-D028-4F19-BEFB-BE4C4016C868}" type="presOf" srcId="{20EF2056-7CF5-49AD-BF0F-74249539EDFA}" destId="{3A743525-3AF8-43C8-8B9C-685E78D7077E}" srcOrd="1" destOrd="0" presId="urn:microsoft.com/office/officeart/2005/8/layout/orgChart1"/>
    <dgm:cxn modelId="{8016CEC6-4068-4CC2-A4BB-E3AFF53C28FF}" type="presOf" srcId="{1800F457-54E6-47DE-B973-50821CF09796}" destId="{382FDAF9-7CCA-43CE-8126-E831460AA251}" srcOrd="1" destOrd="0" presId="urn:microsoft.com/office/officeart/2005/8/layout/orgChart1"/>
    <dgm:cxn modelId="{F8EACC14-E4CE-439D-BCB3-8047462877D5}" type="presOf" srcId="{87205C30-BECB-4441-9A1B-4566BF05C057}" destId="{1B5BBAD5-1E34-418F-B87E-829AF0C84AFD}" srcOrd="0" destOrd="0" presId="urn:microsoft.com/office/officeart/2005/8/layout/orgChart1"/>
    <dgm:cxn modelId="{0F560863-70A1-4616-9D50-6B0325DBFFE1}" srcId="{F308427E-9D86-4FD1-AFD3-CBB9E0910047}" destId="{1800F457-54E6-47DE-B973-50821CF09796}" srcOrd="1" destOrd="0" parTransId="{B420A740-0603-4B5D-9362-5C866D0404E5}" sibTransId="{174CAA60-EB95-4C5D-887D-C9EF4681AADB}"/>
    <dgm:cxn modelId="{A0DE746E-6B60-487F-8DFE-122BB5C8C330}" type="presParOf" srcId="{1B5BBAD5-1E34-418F-B87E-829AF0C84AFD}" destId="{6E89D586-DCFA-4F12-8D0B-EDA996D6B2A6}" srcOrd="0" destOrd="0" presId="urn:microsoft.com/office/officeart/2005/8/layout/orgChart1"/>
    <dgm:cxn modelId="{7C277278-9884-4DD9-A9FB-485FBEA24312}" type="presParOf" srcId="{6E89D586-DCFA-4F12-8D0B-EDA996D6B2A6}" destId="{F7CE3443-A64A-4BF4-9D7E-401E4434836E}" srcOrd="0" destOrd="0" presId="urn:microsoft.com/office/officeart/2005/8/layout/orgChart1"/>
    <dgm:cxn modelId="{93B95493-23AD-4894-9E53-694DE96E0162}" type="presParOf" srcId="{F7CE3443-A64A-4BF4-9D7E-401E4434836E}" destId="{4392D9A6-D26C-408F-AF02-ABC8D8FB517A}" srcOrd="0" destOrd="0" presId="urn:microsoft.com/office/officeart/2005/8/layout/orgChart1"/>
    <dgm:cxn modelId="{6BEBDEC3-A1E5-4537-8816-3217E3CADCDF}" type="presParOf" srcId="{F7CE3443-A64A-4BF4-9D7E-401E4434836E}" destId="{A66B5F62-2629-4D67-95B3-A9B59D3D9D14}" srcOrd="1" destOrd="0" presId="urn:microsoft.com/office/officeart/2005/8/layout/orgChart1"/>
    <dgm:cxn modelId="{F63BC44D-3AF1-4DA6-9BDC-D5944F4A71D6}" type="presParOf" srcId="{6E89D586-DCFA-4F12-8D0B-EDA996D6B2A6}" destId="{8626F463-A12B-4077-BE7E-000E7999A7B0}" srcOrd="1" destOrd="0" presId="urn:microsoft.com/office/officeart/2005/8/layout/orgChart1"/>
    <dgm:cxn modelId="{25219745-6452-4DF2-97D0-B16AD4BDFB66}" type="presParOf" srcId="{8626F463-A12B-4077-BE7E-000E7999A7B0}" destId="{610DEC83-E07C-4044-AC0C-B08FB189D7E0}" srcOrd="0" destOrd="0" presId="urn:microsoft.com/office/officeart/2005/8/layout/orgChart1"/>
    <dgm:cxn modelId="{C06D6744-8118-479F-84FB-28AF1F1D9355}" type="presParOf" srcId="{8626F463-A12B-4077-BE7E-000E7999A7B0}" destId="{7B2DE9F4-E5C8-424A-8CD1-C81AE4C9447A}" srcOrd="1" destOrd="0" presId="urn:microsoft.com/office/officeart/2005/8/layout/orgChart1"/>
    <dgm:cxn modelId="{F11F7791-D17C-42E3-A8B9-C13A2B5AFC48}" type="presParOf" srcId="{7B2DE9F4-E5C8-424A-8CD1-C81AE4C9447A}" destId="{6B6F049D-0060-46CA-A933-DFF97125FE4E}" srcOrd="0" destOrd="0" presId="urn:microsoft.com/office/officeart/2005/8/layout/orgChart1"/>
    <dgm:cxn modelId="{DEB66582-1CBF-409D-A044-722049429140}" type="presParOf" srcId="{6B6F049D-0060-46CA-A933-DFF97125FE4E}" destId="{F4F44766-5E07-4904-803F-15E8EF93E1D3}" srcOrd="0" destOrd="0" presId="urn:microsoft.com/office/officeart/2005/8/layout/orgChart1"/>
    <dgm:cxn modelId="{386B88A9-CB9C-4647-8DB2-AA455A035B92}" type="presParOf" srcId="{6B6F049D-0060-46CA-A933-DFF97125FE4E}" destId="{3A743525-3AF8-43C8-8B9C-685E78D7077E}" srcOrd="1" destOrd="0" presId="urn:microsoft.com/office/officeart/2005/8/layout/orgChart1"/>
    <dgm:cxn modelId="{595A5E5F-C734-45D1-A506-6B074C08D6ED}" type="presParOf" srcId="{7B2DE9F4-E5C8-424A-8CD1-C81AE4C9447A}" destId="{A81ABD29-CF5D-449C-9775-F83E259516D8}" srcOrd="1" destOrd="0" presId="urn:microsoft.com/office/officeart/2005/8/layout/orgChart1"/>
    <dgm:cxn modelId="{6AE57D9B-B003-40EB-BDCA-37F58BFDBDAF}" type="presParOf" srcId="{7B2DE9F4-E5C8-424A-8CD1-C81AE4C9447A}" destId="{C7A4F3BB-721F-4B8A-8497-AC07E8653DA0}" srcOrd="2" destOrd="0" presId="urn:microsoft.com/office/officeart/2005/8/layout/orgChart1"/>
    <dgm:cxn modelId="{0458D497-7691-4371-9DC2-FE9C1C9A64CC}" type="presParOf" srcId="{8626F463-A12B-4077-BE7E-000E7999A7B0}" destId="{1A2AAA80-94D5-46F3-8A8A-FD1344C22C32}" srcOrd="2" destOrd="0" presId="urn:microsoft.com/office/officeart/2005/8/layout/orgChart1"/>
    <dgm:cxn modelId="{EAB062A8-01D6-44C6-96F4-320F16E250BE}" type="presParOf" srcId="{8626F463-A12B-4077-BE7E-000E7999A7B0}" destId="{D8272F97-2E66-43D1-A8B0-091D138744B0}" srcOrd="3" destOrd="0" presId="urn:microsoft.com/office/officeart/2005/8/layout/orgChart1"/>
    <dgm:cxn modelId="{EB6FBC77-0D34-4C02-83EA-7D301D4A43BE}" type="presParOf" srcId="{D8272F97-2E66-43D1-A8B0-091D138744B0}" destId="{1B0583AC-83EC-4B41-8947-F4FDD3FF9DA8}" srcOrd="0" destOrd="0" presId="urn:microsoft.com/office/officeart/2005/8/layout/orgChart1"/>
    <dgm:cxn modelId="{227D6E72-917F-420B-8CF3-AC92932BF573}" type="presParOf" srcId="{1B0583AC-83EC-4B41-8947-F4FDD3FF9DA8}" destId="{A9B15F3F-C40E-48EB-83B3-248840160462}" srcOrd="0" destOrd="0" presId="urn:microsoft.com/office/officeart/2005/8/layout/orgChart1"/>
    <dgm:cxn modelId="{633EDDB8-AAF3-4AA7-B6CA-33DB5F8404E3}" type="presParOf" srcId="{1B0583AC-83EC-4B41-8947-F4FDD3FF9DA8}" destId="{382FDAF9-7CCA-43CE-8126-E831460AA251}" srcOrd="1" destOrd="0" presId="urn:microsoft.com/office/officeart/2005/8/layout/orgChart1"/>
    <dgm:cxn modelId="{9BA843D8-CCB9-41A4-8409-5C24FA986F7B}" type="presParOf" srcId="{D8272F97-2E66-43D1-A8B0-091D138744B0}" destId="{F5AAAAAE-D9F9-420E-927F-463001B58ED4}" srcOrd="1" destOrd="0" presId="urn:microsoft.com/office/officeart/2005/8/layout/orgChart1"/>
    <dgm:cxn modelId="{FBF6790A-87AD-4966-AF31-5BA6D67357AA}" type="presParOf" srcId="{D8272F97-2E66-43D1-A8B0-091D138744B0}" destId="{E7F37AC2-2A78-49DF-A106-169EE04163F6}" srcOrd="2" destOrd="0" presId="urn:microsoft.com/office/officeart/2005/8/layout/orgChart1"/>
    <dgm:cxn modelId="{FB66989C-E702-4E9B-B85F-6F1DEB7D7A15}" type="presParOf" srcId="{6E89D586-DCFA-4F12-8D0B-EDA996D6B2A6}" destId="{B27143FD-CE05-4FE3-8B56-17A9DD58CB8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05C30-BECB-4441-9A1B-4566BF05C057}" type="doc">
      <dgm:prSet loTypeId="urn:microsoft.com/office/officeart/2005/8/layout/orgChart1" loCatId="hierarchy" qsTypeId="urn:microsoft.com/office/officeart/2005/8/quickstyle/simple1" qsCatId="simple" csTypeId="urn:microsoft.com/office/officeart/2005/8/colors/accent1_2" csCatId="accent1" phldr="1"/>
      <dgm:spPr/>
    </dgm:pt>
    <dgm:pt modelId="{F308427E-9D86-4FD1-AFD3-CBB9E09100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anose="020B0604020202020204" pitchFamily="34" charset="0"/>
            </a:rPr>
            <a:t>Innate Immune System</a:t>
          </a:r>
        </a:p>
      </dgm:t>
    </dgm:pt>
    <dgm:pt modelId="{D09EF350-69FF-42F3-B08C-D238CB6DC882}" type="parTrans" cxnId="{79119B07-D746-4931-9A30-781609EF881C}">
      <dgm:prSet/>
      <dgm:spPr/>
      <dgm:t>
        <a:bodyPr/>
        <a:lstStyle/>
        <a:p>
          <a:endParaRPr lang="en-IN"/>
        </a:p>
      </dgm:t>
    </dgm:pt>
    <dgm:pt modelId="{C2EDE820-8880-40DF-8D40-D0F167B96FBD}" type="sibTrans" cxnId="{79119B07-D746-4931-9A30-781609EF881C}">
      <dgm:prSet/>
      <dgm:spPr/>
      <dgm:t>
        <a:bodyPr/>
        <a:lstStyle/>
        <a:p>
          <a:endParaRPr lang="en-IN"/>
        </a:p>
      </dgm:t>
    </dgm:pt>
    <dgm:pt modelId="{20EF2056-7CF5-49AD-BF0F-74249539EDF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dirty="0" smtClean="0">
              <a:ln>
                <a:noFill/>
              </a:ln>
              <a:solidFill>
                <a:schemeClr val="tx1"/>
              </a:solidFill>
              <a:effectLst/>
              <a:latin typeface="Arial" panose="020B0604020202020204" pitchFamily="34" charset="0"/>
            </a:rPr>
            <a:t>External defenses</a:t>
          </a:r>
          <a:endParaRPr kumimoji="0" lang="en-US" sz="3200" b="0" i="0" u="none" strike="noStrike" cap="none" normalizeH="0" baseline="0" dirty="0" smtClean="0">
            <a:ln>
              <a:noFill/>
            </a:ln>
            <a:solidFill>
              <a:schemeClr val="tx1"/>
            </a:solidFill>
            <a:effectLst/>
            <a:latin typeface="Arial" panose="020B0604020202020204" pitchFamily="34" charset="0"/>
          </a:endParaRPr>
        </a:p>
      </dgm:t>
    </dgm:pt>
    <dgm:pt modelId="{DFAB07D6-38F3-434C-9CAD-40A034400F09}" type="parTrans" cxnId="{5285CE95-1711-4A6C-9492-A6219671B707}">
      <dgm:prSet/>
      <dgm:spPr/>
      <dgm:t>
        <a:bodyPr/>
        <a:lstStyle/>
        <a:p>
          <a:endParaRPr lang="en-IN"/>
        </a:p>
      </dgm:t>
    </dgm:pt>
    <dgm:pt modelId="{6686F36C-A978-4249-93F9-05611045FEDD}" type="sibTrans" cxnId="{5285CE95-1711-4A6C-9492-A6219671B707}">
      <dgm:prSet/>
      <dgm:spPr/>
      <dgm:t>
        <a:bodyPr/>
        <a:lstStyle/>
        <a:p>
          <a:endParaRPr lang="en-IN"/>
        </a:p>
      </dgm:t>
    </dgm:pt>
    <dgm:pt modelId="{1800F457-54E6-47DE-B973-50821CF0979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dirty="0" smtClean="0">
              <a:ln>
                <a:noFill/>
              </a:ln>
              <a:solidFill>
                <a:schemeClr val="tx1"/>
              </a:solidFill>
              <a:effectLst/>
              <a:latin typeface="Arial" panose="020B0604020202020204" pitchFamily="34" charset="0"/>
            </a:rPr>
            <a:t>Internal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dirty="0" smtClean="0">
              <a:ln>
                <a:noFill/>
              </a:ln>
              <a:solidFill>
                <a:schemeClr val="tx1"/>
              </a:solidFill>
              <a:effectLst/>
              <a:latin typeface="Arial" panose="020B0604020202020204" pitchFamily="34" charset="0"/>
            </a:rPr>
            <a:t>defenses</a:t>
          </a:r>
          <a:endParaRPr kumimoji="0" lang="en-US" sz="3200" b="0" i="0" u="none" strike="noStrike" cap="none" normalizeH="0" baseline="0" dirty="0" smtClean="0">
            <a:ln>
              <a:noFill/>
            </a:ln>
            <a:solidFill>
              <a:schemeClr val="tx1"/>
            </a:solidFill>
            <a:effectLst/>
            <a:latin typeface="Arial" panose="020B0604020202020204" pitchFamily="34" charset="0"/>
          </a:endParaRPr>
        </a:p>
      </dgm:t>
    </dgm:pt>
    <dgm:pt modelId="{B420A740-0603-4B5D-9362-5C866D0404E5}" type="parTrans" cxnId="{0F560863-70A1-4616-9D50-6B0325DBFFE1}">
      <dgm:prSet/>
      <dgm:spPr/>
      <dgm:t>
        <a:bodyPr/>
        <a:lstStyle/>
        <a:p>
          <a:endParaRPr lang="en-IN"/>
        </a:p>
      </dgm:t>
    </dgm:pt>
    <dgm:pt modelId="{174CAA60-EB95-4C5D-887D-C9EF4681AADB}" type="sibTrans" cxnId="{0F560863-70A1-4616-9D50-6B0325DBFFE1}">
      <dgm:prSet/>
      <dgm:spPr/>
      <dgm:t>
        <a:bodyPr/>
        <a:lstStyle/>
        <a:p>
          <a:endParaRPr lang="en-IN"/>
        </a:p>
      </dgm:t>
    </dgm:pt>
    <dgm:pt modelId="{1B5BBAD5-1E34-418F-B87E-829AF0C84AFD}" type="pres">
      <dgm:prSet presAssocID="{87205C30-BECB-4441-9A1B-4566BF05C057}" presName="hierChild1" presStyleCnt="0">
        <dgm:presLayoutVars>
          <dgm:orgChart val="1"/>
          <dgm:chPref val="1"/>
          <dgm:dir/>
          <dgm:animOne val="branch"/>
          <dgm:animLvl val="lvl"/>
          <dgm:resizeHandles/>
        </dgm:presLayoutVars>
      </dgm:prSet>
      <dgm:spPr/>
    </dgm:pt>
    <dgm:pt modelId="{6E89D586-DCFA-4F12-8D0B-EDA996D6B2A6}" type="pres">
      <dgm:prSet presAssocID="{F308427E-9D86-4FD1-AFD3-CBB9E0910047}" presName="hierRoot1" presStyleCnt="0">
        <dgm:presLayoutVars>
          <dgm:hierBranch/>
        </dgm:presLayoutVars>
      </dgm:prSet>
      <dgm:spPr/>
    </dgm:pt>
    <dgm:pt modelId="{F7CE3443-A64A-4BF4-9D7E-401E4434836E}" type="pres">
      <dgm:prSet presAssocID="{F308427E-9D86-4FD1-AFD3-CBB9E0910047}" presName="rootComposite1" presStyleCnt="0"/>
      <dgm:spPr/>
    </dgm:pt>
    <dgm:pt modelId="{4392D9A6-D26C-408F-AF02-ABC8D8FB517A}" type="pres">
      <dgm:prSet presAssocID="{F308427E-9D86-4FD1-AFD3-CBB9E0910047}" presName="rootText1" presStyleLbl="node0" presStyleIdx="0" presStyleCnt="1">
        <dgm:presLayoutVars>
          <dgm:chPref val="3"/>
        </dgm:presLayoutVars>
      </dgm:prSet>
      <dgm:spPr/>
      <dgm:t>
        <a:bodyPr/>
        <a:lstStyle/>
        <a:p>
          <a:endParaRPr lang="en-IN"/>
        </a:p>
      </dgm:t>
    </dgm:pt>
    <dgm:pt modelId="{A66B5F62-2629-4D67-95B3-A9B59D3D9D14}" type="pres">
      <dgm:prSet presAssocID="{F308427E-9D86-4FD1-AFD3-CBB9E0910047}" presName="rootConnector1" presStyleLbl="node1" presStyleIdx="0" presStyleCnt="0"/>
      <dgm:spPr/>
      <dgm:t>
        <a:bodyPr/>
        <a:lstStyle/>
        <a:p>
          <a:endParaRPr lang="en-IN"/>
        </a:p>
      </dgm:t>
    </dgm:pt>
    <dgm:pt modelId="{8626F463-A12B-4077-BE7E-000E7999A7B0}" type="pres">
      <dgm:prSet presAssocID="{F308427E-9D86-4FD1-AFD3-CBB9E0910047}" presName="hierChild2" presStyleCnt="0"/>
      <dgm:spPr/>
    </dgm:pt>
    <dgm:pt modelId="{610DEC83-E07C-4044-AC0C-B08FB189D7E0}" type="pres">
      <dgm:prSet presAssocID="{DFAB07D6-38F3-434C-9CAD-40A034400F09}" presName="Name35" presStyleLbl="parChTrans1D2" presStyleIdx="0" presStyleCnt="2"/>
      <dgm:spPr/>
      <dgm:t>
        <a:bodyPr/>
        <a:lstStyle/>
        <a:p>
          <a:endParaRPr lang="en-IN"/>
        </a:p>
      </dgm:t>
    </dgm:pt>
    <dgm:pt modelId="{7B2DE9F4-E5C8-424A-8CD1-C81AE4C9447A}" type="pres">
      <dgm:prSet presAssocID="{20EF2056-7CF5-49AD-BF0F-74249539EDFA}" presName="hierRoot2" presStyleCnt="0">
        <dgm:presLayoutVars>
          <dgm:hierBranch/>
        </dgm:presLayoutVars>
      </dgm:prSet>
      <dgm:spPr/>
    </dgm:pt>
    <dgm:pt modelId="{6B6F049D-0060-46CA-A933-DFF97125FE4E}" type="pres">
      <dgm:prSet presAssocID="{20EF2056-7CF5-49AD-BF0F-74249539EDFA}" presName="rootComposite" presStyleCnt="0"/>
      <dgm:spPr/>
    </dgm:pt>
    <dgm:pt modelId="{F4F44766-5E07-4904-803F-15E8EF93E1D3}" type="pres">
      <dgm:prSet presAssocID="{20EF2056-7CF5-49AD-BF0F-74249539EDFA}" presName="rootText" presStyleLbl="node2" presStyleIdx="0" presStyleCnt="2">
        <dgm:presLayoutVars>
          <dgm:chPref val="3"/>
        </dgm:presLayoutVars>
      </dgm:prSet>
      <dgm:spPr/>
      <dgm:t>
        <a:bodyPr/>
        <a:lstStyle/>
        <a:p>
          <a:endParaRPr lang="en-IN"/>
        </a:p>
      </dgm:t>
    </dgm:pt>
    <dgm:pt modelId="{3A743525-3AF8-43C8-8B9C-685E78D7077E}" type="pres">
      <dgm:prSet presAssocID="{20EF2056-7CF5-49AD-BF0F-74249539EDFA}" presName="rootConnector" presStyleLbl="node2" presStyleIdx="0" presStyleCnt="2"/>
      <dgm:spPr/>
      <dgm:t>
        <a:bodyPr/>
        <a:lstStyle/>
        <a:p>
          <a:endParaRPr lang="en-IN"/>
        </a:p>
      </dgm:t>
    </dgm:pt>
    <dgm:pt modelId="{A81ABD29-CF5D-449C-9775-F83E259516D8}" type="pres">
      <dgm:prSet presAssocID="{20EF2056-7CF5-49AD-BF0F-74249539EDFA}" presName="hierChild4" presStyleCnt="0"/>
      <dgm:spPr/>
    </dgm:pt>
    <dgm:pt modelId="{C7A4F3BB-721F-4B8A-8497-AC07E8653DA0}" type="pres">
      <dgm:prSet presAssocID="{20EF2056-7CF5-49AD-BF0F-74249539EDFA}" presName="hierChild5" presStyleCnt="0"/>
      <dgm:spPr/>
    </dgm:pt>
    <dgm:pt modelId="{1A2AAA80-94D5-46F3-8A8A-FD1344C22C32}" type="pres">
      <dgm:prSet presAssocID="{B420A740-0603-4B5D-9362-5C866D0404E5}" presName="Name35" presStyleLbl="parChTrans1D2" presStyleIdx="1" presStyleCnt="2"/>
      <dgm:spPr/>
      <dgm:t>
        <a:bodyPr/>
        <a:lstStyle/>
        <a:p>
          <a:endParaRPr lang="en-IN"/>
        </a:p>
      </dgm:t>
    </dgm:pt>
    <dgm:pt modelId="{D8272F97-2E66-43D1-A8B0-091D138744B0}" type="pres">
      <dgm:prSet presAssocID="{1800F457-54E6-47DE-B973-50821CF09796}" presName="hierRoot2" presStyleCnt="0">
        <dgm:presLayoutVars>
          <dgm:hierBranch/>
        </dgm:presLayoutVars>
      </dgm:prSet>
      <dgm:spPr/>
    </dgm:pt>
    <dgm:pt modelId="{1B0583AC-83EC-4B41-8947-F4FDD3FF9DA8}" type="pres">
      <dgm:prSet presAssocID="{1800F457-54E6-47DE-B973-50821CF09796}" presName="rootComposite" presStyleCnt="0"/>
      <dgm:spPr/>
    </dgm:pt>
    <dgm:pt modelId="{A9B15F3F-C40E-48EB-83B3-248840160462}" type="pres">
      <dgm:prSet presAssocID="{1800F457-54E6-47DE-B973-50821CF09796}" presName="rootText" presStyleLbl="node2" presStyleIdx="1" presStyleCnt="2">
        <dgm:presLayoutVars>
          <dgm:chPref val="3"/>
        </dgm:presLayoutVars>
      </dgm:prSet>
      <dgm:spPr/>
      <dgm:t>
        <a:bodyPr/>
        <a:lstStyle/>
        <a:p>
          <a:endParaRPr lang="en-IN"/>
        </a:p>
      </dgm:t>
    </dgm:pt>
    <dgm:pt modelId="{382FDAF9-7CCA-43CE-8126-E831460AA251}" type="pres">
      <dgm:prSet presAssocID="{1800F457-54E6-47DE-B973-50821CF09796}" presName="rootConnector" presStyleLbl="node2" presStyleIdx="1" presStyleCnt="2"/>
      <dgm:spPr/>
      <dgm:t>
        <a:bodyPr/>
        <a:lstStyle/>
        <a:p>
          <a:endParaRPr lang="en-IN"/>
        </a:p>
      </dgm:t>
    </dgm:pt>
    <dgm:pt modelId="{F5AAAAAE-D9F9-420E-927F-463001B58ED4}" type="pres">
      <dgm:prSet presAssocID="{1800F457-54E6-47DE-B973-50821CF09796}" presName="hierChild4" presStyleCnt="0"/>
      <dgm:spPr/>
    </dgm:pt>
    <dgm:pt modelId="{E7F37AC2-2A78-49DF-A106-169EE04163F6}" type="pres">
      <dgm:prSet presAssocID="{1800F457-54E6-47DE-B973-50821CF09796}" presName="hierChild5" presStyleCnt="0"/>
      <dgm:spPr/>
    </dgm:pt>
    <dgm:pt modelId="{B27143FD-CE05-4FE3-8B56-17A9DD58CB84}" type="pres">
      <dgm:prSet presAssocID="{F308427E-9D86-4FD1-AFD3-CBB9E0910047}" presName="hierChild3" presStyleCnt="0"/>
      <dgm:spPr/>
    </dgm:pt>
  </dgm:ptLst>
  <dgm:cxnLst>
    <dgm:cxn modelId="{DD1ABF9D-C221-4588-B83C-EABBF4F7088B}" type="presOf" srcId="{F308427E-9D86-4FD1-AFD3-CBB9E0910047}" destId="{4392D9A6-D26C-408F-AF02-ABC8D8FB517A}" srcOrd="0" destOrd="0" presId="urn:microsoft.com/office/officeart/2005/8/layout/orgChart1"/>
    <dgm:cxn modelId="{85B4C15A-DB34-42D1-BF10-D3B6472FCBF6}" type="presOf" srcId="{1800F457-54E6-47DE-B973-50821CF09796}" destId="{A9B15F3F-C40E-48EB-83B3-248840160462}" srcOrd="0" destOrd="0" presId="urn:microsoft.com/office/officeart/2005/8/layout/orgChart1"/>
    <dgm:cxn modelId="{AA28FE39-C4DF-4A4D-B8B6-8C13FB92469A}" type="presOf" srcId="{87205C30-BECB-4441-9A1B-4566BF05C057}" destId="{1B5BBAD5-1E34-418F-B87E-829AF0C84AFD}" srcOrd="0" destOrd="0" presId="urn:microsoft.com/office/officeart/2005/8/layout/orgChart1"/>
    <dgm:cxn modelId="{5285CE95-1711-4A6C-9492-A6219671B707}" srcId="{F308427E-9D86-4FD1-AFD3-CBB9E0910047}" destId="{20EF2056-7CF5-49AD-BF0F-74249539EDFA}" srcOrd="0" destOrd="0" parTransId="{DFAB07D6-38F3-434C-9CAD-40A034400F09}" sibTransId="{6686F36C-A978-4249-93F9-05611045FEDD}"/>
    <dgm:cxn modelId="{5C429D57-C3F2-4737-8315-CFE3B9B679EA}" type="presOf" srcId="{1800F457-54E6-47DE-B973-50821CF09796}" destId="{382FDAF9-7CCA-43CE-8126-E831460AA251}" srcOrd="1" destOrd="0" presId="urn:microsoft.com/office/officeart/2005/8/layout/orgChart1"/>
    <dgm:cxn modelId="{AD879EFE-FEC0-4E4A-9528-EB5C860EC0F4}" type="presOf" srcId="{B420A740-0603-4B5D-9362-5C866D0404E5}" destId="{1A2AAA80-94D5-46F3-8A8A-FD1344C22C32}" srcOrd="0" destOrd="0" presId="urn:microsoft.com/office/officeart/2005/8/layout/orgChart1"/>
    <dgm:cxn modelId="{B1975608-B0BA-4B38-A094-77A71FE38E97}" type="presOf" srcId="{DFAB07D6-38F3-434C-9CAD-40A034400F09}" destId="{610DEC83-E07C-4044-AC0C-B08FB189D7E0}" srcOrd="0" destOrd="0" presId="urn:microsoft.com/office/officeart/2005/8/layout/orgChart1"/>
    <dgm:cxn modelId="{5859EB22-0CBE-4FD5-B6C3-AD88A154B4CB}" type="presOf" srcId="{20EF2056-7CF5-49AD-BF0F-74249539EDFA}" destId="{F4F44766-5E07-4904-803F-15E8EF93E1D3}" srcOrd="0" destOrd="0" presId="urn:microsoft.com/office/officeart/2005/8/layout/orgChart1"/>
    <dgm:cxn modelId="{79119B07-D746-4931-9A30-781609EF881C}" srcId="{87205C30-BECB-4441-9A1B-4566BF05C057}" destId="{F308427E-9D86-4FD1-AFD3-CBB9E0910047}" srcOrd="0" destOrd="0" parTransId="{D09EF350-69FF-42F3-B08C-D238CB6DC882}" sibTransId="{C2EDE820-8880-40DF-8D40-D0F167B96FBD}"/>
    <dgm:cxn modelId="{5AC4A2F9-7495-49AE-A3C6-D0FE507C7690}" type="presOf" srcId="{F308427E-9D86-4FD1-AFD3-CBB9E0910047}" destId="{A66B5F62-2629-4D67-95B3-A9B59D3D9D14}" srcOrd="1" destOrd="0" presId="urn:microsoft.com/office/officeart/2005/8/layout/orgChart1"/>
    <dgm:cxn modelId="{39919FAC-CD9A-4F69-8C8A-4E27E506D61D}" type="presOf" srcId="{20EF2056-7CF5-49AD-BF0F-74249539EDFA}" destId="{3A743525-3AF8-43C8-8B9C-685E78D7077E}" srcOrd="1" destOrd="0" presId="urn:microsoft.com/office/officeart/2005/8/layout/orgChart1"/>
    <dgm:cxn modelId="{0F560863-70A1-4616-9D50-6B0325DBFFE1}" srcId="{F308427E-9D86-4FD1-AFD3-CBB9E0910047}" destId="{1800F457-54E6-47DE-B973-50821CF09796}" srcOrd="1" destOrd="0" parTransId="{B420A740-0603-4B5D-9362-5C866D0404E5}" sibTransId="{174CAA60-EB95-4C5D-887D-C9EF4681AADB}"/>
    <dgm:cxn modelId="{E3D8CAAE-2B35-49C3-9F18-4BC72B5923D5}" type="presParOf" srcId="{1B5BBAD5-1E34-418F-B87E-829AF0C84AFD}" destId="{6E89D586-DCFA-4F12-8D0B-EDA996D6B2A6}" srcOrd="0" destOrd="0" presId="urn:microsoft.com/office/officeart/2005/8/layout/orgChart1"/>
    <dgm:cxn modelId="{A0C04FEA-CED2-4373-9451-8E089ABD1F1D}" type="presParOf" srcId="{6E89D586-DCFA-4F12-8D0B-EDA996D6B2A6}" destId="{F7CE3443-A64A-4BF4-9D7E-401E4434836E}" srcOrd="0" destOrd="0" presId="urn:microsoft.com/office/officeart/2005/8/layout/orgChart1"/>
    <dgm:cxn modelId="{9B287C3F-9328-4864-B56F-51D79FE0F2D1}" type="presParOf" srcId="{F7CE3443-A64A-4BF4-9D7E-401E4434836E}" destId="{4392D9A6-D26C-408F-AF02-ABC8D8FB517A}" srcOrd="0" destOrd="0" presId="urn:microsoft.com/office/officeart/2005/8/layout/orgChart1"/>
    <dgm:cxn modelId="{5DF9F273-031F-4A27-BC3E-E2C4368A419D}" type="presParOf" srcId="{F7CE3443-A64A-4BF4-9D7E-401E4434836E}" destId="{A66B5F62-2629-4D67-95B3-A9B59D3D9D14}" srcOrd="1" destOrd="0" presId="urn:microsoft.com/office/officeart/2005/8/layout/orgChart1"/>
    <dgm:cxn modelId="{9ED7DD9B-C4B9-47A3-AF62-514848A50D7E}" type="presParOf" srcId="{6E89D586-DCFA-4F12-8D0B-EDA996D6B2A6}" destId="{8626F463-A12B-4077-BE7E-000E7999A7B0}" srcOrd="1" destOrd="0" presId="urn:microsoft.com/office/officeart/2005/8/layout/orgChart1"/>
    <dgm:cxn modelId="{35D182D5-875D-4D4C-B179-8728F93B4D3B}" type="presParOf" srcId="{8626F463-A12B-4077-BE7E-000E7999A7B0}" destId="{610DEC83-E07C-4044-AC0C-B08FB189D7E0}" srcOrd="0" destOrd="0" presId="urn:microsoft.com/office/officeart/2005/8/layout/orgChart1"/>
    <dgm:cxn modelId="{51A761F1-2ECF-4933-92FD-CD5526A119C4}" type="presParOf" srcId="{8626F463-A12B-4077-BE7E-000E7999A7B0}" destId="{7B2DE9F4-E5C8-424A-8CD1-C81AE4C9447A}" srcOrd="1" destOrd="0" presId="urn:microsoft.com/office/officeart/2005/8/layout/orgChart1"/>
    <dgm:cxn modelId="{CA1F2960-BD30-44A3-88DC-B90A985C7F25}" type="presParOf" srcId="{7B2DE9F4-E5C8-424A-8CD1-C81AE4C9447A}" destId="{6B6F049D-0060-46CA-A933-DFF97125FE4E}" srcOrd="0" destOrd="0" presId="urn:microsoft.com/office/officeart/2005/8/layout/orgChart1"/>
    <dgm:cxn modelId="{DE2970C5-5D44-4BF8-A438-1A3005785F07}" type="presParOf" srcId="{6B6F049D-0060-46CA-A933-DFF97125FE4E}" destId="{F4F44766-5E07-4904-803F-15E8EF93E1D3}" srcOrd="0" destOrd="0" presId="urn:microsoft.com/office/officeart/2005/8/layout/orgChart1"/>
    <dgm:cxn modelId="{588AB9D9-CE27-4E52-AD7A-3F5C778F3F64}" type="presParOf" srcId="{6B6F049D-0060-46CA-A933-DFF97125FE4E}" destId="{3A743525-3AF8-43C8-8B9C-685E78D7077E}" srcOrd="1" destOrd="0" presId="urn:microsoft.com/office/officeart/2005/8/layout/orgChart1"/>
    <dgm:cxn modelId="{4FB96AF5-516F-4E4E-9537-B28B8FAB0E08}" type="presParOf" srcId="{7B2DE9F4-E5C8-424A-8CD1-C81AE4C9447A}" destId="{A81ABD29-CF5D-449C-9775-F83E259516D8}" srcOrd="1" destOrd="0" presId="urn:microsoft.com/office/officeart/2005/8/layout/orgChart1"/>
    <dgm:cxn modelId="{0A3AFF16-51F6-49D7-8EE5-580E4610F718}" type="presParOf" srcId="{7B2DE9F4-E5C8-424A-8CD1-C81AE4C9447A}" destId="{C7A4F3BB-721F-4B8A-8497-AC07E8653DA0}" srcOrd="2" destOrd="0" presId="urn:microsoft.com/office/officeart/2005/8/layout/orgChart1"/>
    <dgm:cxn modelId="{C6017A09-ABC8-4027-B200-CB23F136003B}" type="presParOf" srcId="{8626F463-A12B-4077-BE7E-000E7999A7B0}" destId="{1A2AAA80-94D5-46F3-8A8A-FD1344C22C32}" srcOrd="2" destOrd="0" presId="urn:microsoft.com/office/officeart/2005/8/layout/orgChart1"/>
    <dgm:cxn modelId="{C408103C-73DE-4CD2-86C6-B33E0CFC1A9F}" type="presParOf" srcId="{8626F463-A12B-4077-BE7E-000E7999A7B0}" destId="{D8272F97-2E66-43D1-A8B0-091D138744B0}" srcOrd="3" destOrd="0" presId="urn:microsoft.com/office/officeart/2005/8/layout/orgChart1"/>
    <dgm:cxn modelId="{D2D93EE3-6C6F-4AC7-97D9-8DC39C696F50}" type="presParOf" srcId="{D8272F97-2E66-43D1-A8B0-091D138744B0}" destId="{1B0583AC-83EC-4B41-8947-F4FDD3FF9DA8}" srcOrd="0" destOrd="0" presId="urn:microsoft.com/office/officeart/2005/8/layout/orgChart1"/>
    <dgm:cxn modelId="{1AB8FFAD-925C-4535-B555-7D00ED14ADE0}" type="presParOf" srcId="{1B0583AC-83EC-4B41-8947-F4FDD3FF9DA8}" destId="{A9B15F3F-C40E-48EB-83B3-248840160462}" srcOrd="0" destOrd="0" presId="urn:microsoft.com/office/officeart/2005/8/layout/orgChart1"/>
    <dgm:cxn modelId="{8EDBFF9A-6D94-4B9F-82A3-BF095442DFB3}" type="presParOf" srcId="{1B0583AC-83EC-4B41-8947-F4FDD3FF9DA8}" destId="{382FDAF9-7CCA-43CE-8126-E831460AA251}" srcOrd="1" destOrd="0" presId="urn:microsoft.com/office/officeart/2005/8/layout/orgChart1"/>
    <dgm:cxn modelId="{3886E656-7918-451F-8C9A-20827ABF4252}" type="presParOf" srcId="{D8272F97-2E66-43D1-A8B0-091D138744B0}" destId="{F5AAAAAE-D9F9-420E-927F-463001B58ED4}" srcOrd="1" destOrd="0" presId="urn:microsoft.com/office/officeart/2005/8/layout/orgChart1"/>
    <dgm:cxn modelId="{740F7F56-DC2A-4A09-BFDC-C97D11B8D31B}" type="presParOf" srcId="{D8272F97-2E66-43D1-A8B0-091D138744B0}" destId="{E7F37AC2-2A78-49DF-A106-169EE04163F6}" srcOrd="2" destOrd="0" presId="urn:microsoft.com/office/officeart/2005/8/layout/orgChart1"/>
    <dgm:cxn modelId="{7F8FCDB7-994D-407B-8E41-FDB82C04D56F}" type="presParOf" srcId="{6E89D586-DCFA-4F12-8D0B-EDA996D6B2A6}" destId="{B27143FD-CE05-4FE3-8B56-17A9DD58CB8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2AAA80-94D5-46F3-8A8A-FD1344C22C32}">
      <dsp:nvSpPr>
        <dsp:cNvPr id="0" name=""/>
        <dsp:cNvSpPr/>
      </dsp:nvSpPr>
      <dsp:spPr>
        <a:xfrm>
          <a:off x="3929090" y="1685617"/>
          <a:ext cx="2037016" cy="707063"/>
        </a:xfrm>
        <a:custGeom>
          <a:avLst/>
          <a:gdLst/>
          <a:ahLst/>
          <a:cxnLst/>
          <a:rect l="0" t="0" r="0" b="0"/>
          <a:pathLst>
            <a:path>
              <a:moveTo>
                <a:pt x="0" y="0"/>
              </a:moveTo>
              <a:lnTo>
                <a:pt x="0" y="353531"/>
              </a:lnTo>
              <a:lnTo>
                <a:pt x="2037016" y="353531"/>
              </a:lnTo>
              <a:lnTo>
                <a:pt x="2037016" y="707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DEC83-E07C-4044-AC0C-B08FB189D7E0}">
      <dsp:nvSpPr>
        <dsp:cNvPr id="0" name=""/>
        <dsp:cNvSpPr/>
      </dsp:nvSpPr>
      <dsp:spPr>
        <a:xfrm>
          <a:off x="1892073" y="1685617"/>
          <a:ext cx="2037016" cy="707063"/>
        </a:xfrm>
        <a:custGeom>
          <a:avLst/>
          <a:gdLst/>
          <a:ahLst/>
          <a:cxnLst/>
          <a:rect l="0" t="0" r="0" b="0"/>
          <a:pathLst>
            <a:path>
              <a:moveTo>
                <a:pt x="2037016" y="0"/>
              </a:moveTo>
              <a:lnTo>
                <a:pt x="2037016" y="353531"/>
              </a:lnTo>
              <a:lnTo>
                <a:pt x="0" y="353531"/>
              </a:lnTo>
              <a:lnTo>
                <a:pt x="0" y="707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2D9A6-D26C-408F-AF02-ABC8D8FB517A}">
      <dsp:nvSpPr>
        <dsp:cNvPr id="0" name=""/>
        <dsp:cNvSpPr/>
      </dsp:nvSpPr>
      <dsp:spPr>
        <a:xfrm>
          <a:off x="2245605" y="2133"/>
          <a:ext cx="3366969" cy="1683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kern="1200" cap="none" normalizeH="0" baseline="0" dirty="0" smtClean="0">
              <a:ln>
                <a:noFill/>
              </a:ln>
              <a:solidFill>
                <a:schemeClr val="tx1"/>
              </a:solidFill>
              <a:effectLst/>
              <a:latin typeface="Arial" panose="020B0604020202020204" pitchFamily="34" charset="0"/>
            </a:rPr>
            <a:t>Immune System</a:t>
          </a:r>
        </a:p>
      </dsp:txBody>
      <dsp:txXfrm>
        <a:off x="2245605" y="2133"/>
        <a:ext cx="3366969" cy="1683484"/>
      </dsp:txXfrm>
    </dsp:sp>
    <dsp:sp modelId="{F4F44766-5E07-4904-803F-15E8EF93E1D3}">
      <dsp:nvSpPr>
        <dsp:cNvPr id="0" name=""/>
        <dsp:cNvSpPr/>
      </dsp:nvSpPr>
      <dsp:spPr>
        <a:xfrm>
          <a:off x="208589" y="2392681"/>
          <a:ext cx="3366969" cy="1683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kern="1200" cap="none" normalizeH="0" baseline="0" dirty="0" smtClean="0">
              <a:ln>
                <a:noFill/>
              </a:ln>
              <a:solidFill>
                <a:schemeClr val="tx1"/>
              </a:solidFill>
              <a:effectLst/>
              <a:latin typeface="Arial" panose="020B0604020202020204" pitchFamily="34" charset="0"/>
            </a:rPr>
            <a:t>Innate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kern="1200" cap="none" normalizeH="0" baseline="0" dirty="0" smtClean="0">
              <a:ln>
                <a:noFill/>
              </a:ln>
              <a:solidFill>
                <a:schemeClr val="tx1"/>
              </a:solidFill>
              <a:effectLst/>
              <a:latin typeface="Arial" panose="020B0604020202020204" pitchFamily="34" charset="0"/>
            </a:rPr>
            <a:t>(Nonspecific)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kern="1200" cap="none" normalizeH="0" baseline="0" dirty="0" smtClean="0">
              <a:ln>
                <a:noFill/>
              </a:ln>
              <a:solidFill>
                <a:schemeClr val="tx1"/>
              </a:solidFill>
              <a:effectLst/>
              <a:latin typeface="Arial" panose="020B0604020202020204" pitchFamily="34" charset="0"/>
            </a:rPr>
            <a:t>1</a:t>
          </a:r>
          <a:r>
            <a:rPr kumimoji="0" lang="en-US" sz="3200" b="0" i="0" u="none" strike="noStrike" kern="1200" cap="none" normalizeH="0" baseline="30000" dirty="0" smtClean="0">
              <a:ln>
                <a:noFill/>
              </a:ln>
              <a:solidFill>
                <a:schemeClr val="tx1"/>
              </a:solidFill>
              <a:effectLst/>
              <a:latin typeface="Arial" panose="020B0604020202020204" pitchFamily="34" charset="0"/>
            </a:rPr>
            <a:t>o</a:t>
          </a:r>
          <a:r>
            <a:rPr kumimoji="0" lang="en-US" sz="3200" b="0" i="0" u="none" strike="noStrike" kern="1200" cap="none" normalizeH="0" baseline="0" dirty="0" smtClean="0">
              <a:ln>
                <a:noFill/>
              </a:ln>
              <a:solidFill>
                <a:schemeClr val="tx1"/>
              </a:solidFill>
              <a:effectLst/>
              <a:latin typeface="Arial" panose="020B0604020202020204" pitchFamily="34" charset="0"/>
            </a:rPr>
            <a:t> line of defense</a:t>
          </a:r>
        </a:p>
      </dsp:txBody>
      <dsp:txXfrm>
        <a:off x="208589" y="2392681"/>
        <a:ext cx="3366969" cy="1683484"/>
      </dsp:txXfrm>
    </dsp:sp>
    <dsp:sp modelId="{A9B15F3F-C40E-48EB-83B3-248840160462}">
      <dsp:nvSpPr>
        <dsp:cNvPr id="0" name=""/>
        <dsp:cNvSpPr/>
      </dsp:nvSpPr>
      <dsp:spPr>
        <a:xfrm>
          <a:off x="4282621" y="2392681"/>
          <a:ext cx="3366969" cy="1683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kern="1200" cap="none" normalizeH="0" baseline="0" dirty="0" smtClean="0">
              <a:ln>
                <a:noFill/>
              </a:ln>
              <a:solidFill>
                <a:schemeClr val="tx1"/>
              </a:solidFill>
              <a:effectLst/>
              <a:latin typeface="Arial" panose="020B0604020202020204" pitchFamily="34" charset="0"/>
            </a:rPr>
            <a:t>Adaptive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kern="1200" cap="none" normalizeH="0" baseline="0" dirty="0" smtClean="0">
              <a:ln>
                <a:noFill/>
              </a:ln>
              <a:solidFill>
                <a:schemeClr val="tx1"/>
              </a:solidFill>
              <a:effectLst/>
              <a:latin typeface="Arial" panose="020B0604020202020204" pitchFamily="34" charset="0"/>
            </a:rPr>
            <a:t>(Specific)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kern="1200" cap="none" normalizeH="0" baseline="0" dirty="0" smtClean="0">
              <a:ln>
                <a:noFill/>
              </a:ln>
              <a:solidFill>
                <a:schemeClr val="tx1"/>
              </a:solidFill>
              <a:effectLst/>
              <a:latin typeface="Arial" panose="020B0604020202020204" pitchFamily="34" charset="0"/>
            </a:rPr>
            <a:t>2</a:t>
          </a:r>
          <a:r>
            <a:rPr kumimoji="0" lang="en-US" sz="3200" b="0" i="0" u="none" strike="noStrike" kern="1200" cap="none" normalizeH="0" baseline="30000" dirty="0" smtClean="0">
              <a:ln>
                <a:noFill/>
              </a:ln>
              <a:solidFill>
                <a:schemeClr val="tx1"/>
              </a:solidFill>
              <a:effectLst/>
              <a:latin typeface="Arial" panose="020B0604020202020204" pitchFamily="34" charset="0"/>
            </a:rPr>
            <a:t>o</a:t>
          </a:r>
          <a:r>
            <a:rPr kumimoji="0" lang="en-US" sz="3200" b="0" i="0" u="none" strike="noStrike" kern="1200" cap="none" normalizeH="0" baseline="0" dirty="0" smtClean="0">
              <a:ln>
                <a:noFill/>
              </a:ln>
              <a:solidFill>
                <a:schemeClr val="tx1"/>
              </a:solidFill>
              <a:effectLst/>
              <a:latin typeface="Arial" panose="020B0604020202020204" pitchFamily="34" charset="0"/>
            </a:rPr>
            <a:t> line of defense</a:t>
          </a:r>
        </a:p>
      </dsp:txBody>
      <dsp:txXfrm>
        <a:off x="4282621" y="2392681"/>
        <a:ext cx="3366969" cy="16834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2AAA80-94D5-46F3-8A8A-FD1344C22C32}">
      <dsp:nvSpPr>
        <dsp:cNvPr id="0" name=""/>
        <dsp:cNvSpPr/>
      </dsp:nvSpPr>
      <dsp:spPr>
        <a:xfrm>
          <a:off x="3843350" y="1537890"/>
          <a:ext cx="1859159" cy="645328"/>
        </a:xfrm>
        <a:custGeom>
          <a:avLst/>
          <a:gdLst/>
          <a:ahLst/>
          <a:cxnLst/>
          <a:rect l="0" t="0" r="0" b="0"/>
          <a:pathLst>
            <a:path>
              <a:moveTo>
                <a:pt x="0" y="0"/>
              </a:moveTo>
              <a:lnTo>
                <a:pt x="0" y="322664"/>
              </a:lnTo>
              <a:lnTo>
                <a:pt x="1859159" y="322664"/>
              </a:lnTo>
              <a:lnTo>
                <a:pt x="1859159" y="645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DEC83-E07C-4044-AC0C-B08FB189D7E0}">
      <dsp:nvSpPr>
        <dsp:cNvPr id="0" name=""/>
        <dsp:cNvSpPr/>
      </dsp:nvSpPr>
      <dsp:spPr>
        <a:xfrm>
          <a:off x="1984190" y="1537890"/>
          <a:ext cx="1859159" cy="645328"/>
        </a:xfrm>
        <a:custGeom>
          <a:avLst/>
          <a:gdLst/>
          <a:ahLst/>
          <a:cxnLst/>
          <a:rect l="0" t="0" r="0" b="0"/>
          <a:pathLst>
            <a:path>
              <a:moveTo>
                <a:pt x="1859159" y="0"/>
              </a:moveTo>
              <a:lnTo>
                <a:pt x="1859159" y="322664"/>
              </a:lnTo>
              <a:lnTo>
                <a:pt x="0" y="322664"/>
              </a:lnTo>
              <a:lnTo>
                <a:pt x="0" y="645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2D9A6-D26C-408F-AF02-ABC8D8FB517A}">
      <dsp:nvSpPr>
        <dsp:cNvPr id="0" name=""/>
        <dsp:cNvSpPr/>
      </dsp:nvSpPr>
      <dsp:spPr>
        <a:xfrm>
          <a:off x="2306854" y="1394"/>
          <a:ext cx="3072991" cy="1536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kern="1200" cap="none" normalizeH="0" baseline="0" dirty="0" smtClean="0">
              <a:ln>
                <a:noFill/>
              </a:ln>
              <a:solidFill>
                <a:schemeClr val="tx1"/>
              </a:solidFill>
              <a:effectLst/>
              <a:latin typeface="Arial" panose="020B0604020202020204" pitchFamily="34" charset="0"/>
            </a:rPr>
            <a:t>Innate Immune System</a:t>
          </a:r>
        </a:p>
      </dsp:txBody>
      <dsp:txXfrm>
        <a:off x="2306854" y="1394"/>
        <a:ext cx="3072991" cy="1536495"/>
      </dsp:txXfrm>
    </dsp:sp>
    <dsp:sp modelId="{F4F44766-5E07-4904-803F-15E8EF93E1D3}">
      <dsp:nvSpPr>
        <dsp:cNvPr id="0" name=""/>
        <dsp:cNvSpPr/>
      </dsp:nvSpPr>
      <dsp:spPr>
        <a:xfrm>
          <a:off x="447694" y="2183218"/>
          <a:ext cx="3072991" cy="1536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kern="1200" cap="none" normalizeH="0" baseline="0" dirty="0" smtClean="0">
              <a:ln>
                <a:noFill/>
              </a:ln>
              <a:solidFill>
                <a:schemeClr val="tx1"/>
              </a:solidFill>
              <a:effectLst/>
              <a:latin typeface="Arial" panose="020B0604020202020204" pitchFamily="34" charset="0"/>
            </a:rPr>
            <a:t>External defenses</a:t>
          </a:r>
          <a:endParaRPr kumimoji="0" lang="en-US" sz="3200" b="0" i="0" u="none" strike="noStrike" kern="1200" cap="none" normalizeH="0" baseline="0" dirty="0" smtClean="0">
            <a:ln>
              <a:noFill/>
            </a:ln>
            <a:solidFill>
              <a:schemeClr val="tx1"/>
            </a:solidFill>
            <a:effectLst/>
            <a:latin typeface="Arial" panose="020B0604020202020204" pitchFamily="34" charset="0"/>
          </a:endParaRPr>
        </a:p>
      </dsp:txBody>
      <dsp:txXfrm>
        <a:off x="447694" y="2183218"/>
        <a:ext cx="3072991" cy="1536495"/>
      </dsp:txXfrm>
    </dsp:sp>
    <dsp:sp modelId="{A9B15F3F-C40E-48EB-83B3-248840160462}">
      <dsp:nvSpPr>
        <dsp:cNvPr id="0" name=""/>
        <dsp:cNvSpPr/>
      </dsp:nvSpPr>
      <dsp:spPr>
        <a:xfrm>
          <a:off x="4166014" y="2183218"/>
          <a:ext cx="3072991" cy="1536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kern="1200" cap="none" normalizeH="0" baseline="0" dirty="0" smtClean="0">
              <a:ln>
                <a:noFill/>
              </a:ln>
              <a:solidFill>
                <a:schemeClr val="tx1"/>
              </a:solidFill>
              <a:effectLst/>
              <a:latin typeface="Arial" panose="020B0604020202020204" pitchFamily="34" charset="0"/>
            </a:rPr>
            <a:t>Internal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0" i="0" u="none" strike="noStrike" kern="1200" cap="none" normalizeH="0" baseline="0" dirty="0" smtClean="0">
              <a:ln>
                <a:noFill/>
              </a:ln>
              <a:solidFill>
                <a:schemeClr val="tx1"/>
              </a:solidFill>
              <a:effectLst/>
              <a:latin typeface="Arial" panose="020B0604020202020204" pitchFamily="34" charset="0"/>
            </a:rPr>
            <a:t>defenses</a:t>
          </a:r>
          <a:endParaRPr kumimoji="0" lang="en-US" sz="3200" b="0" i="0" u="none" strike="noStrike" kern="1200" cap="none" normalizeH="0" baseline="0" dirty="0" smtClean="0">
            <a:ln>
              <a:noFill/>
            </a:ln>
            <a:solidFill>
              <a:schemeClr val="tx1"/>
            </a:solidFill>
            <a:effectLst/>
            <a:latin typeface="Arial" panose="020B0604020202020204" pitchFamily="34" charset="0"/>
          </a:endParaRPr>
        </a:p>
      </dsp:txBody>
      <dsp:txXfrm>
        <a:off x="4166014" y="2183218"/>
        <a:ext cx="3072991" cy="15364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53BF2-7FE4-4FBD-95AB-B770550E6A89}" type="datetimeFigureOut">
              <a:rPr lang="en-US" smtClean="0"/>
              <a:pPr/>
              <a:t>9/22/2019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55465-6C26-4363-B2AB-0C9304BFEBE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Olaus_Rudbeck" TargetMode="External"/><Relationship Id="rId13" Type="http://schemas.openxmlformats.org/officeDocument/2006/relationships/hyperlink" Target="https://en.wikipedia.org/wiki/Blood_cells" TargetMode="External"/><Relationship Id="rId18" Type="http://schemas.openxmlformats.org/officeDocument/2006/relationships/hyperlink" Target="https://en.wikipedia.org/wiki/Spleen" TargetMode="External"/><Relationship Id="rId3" Type="http://schemas.openxmlformats.org/officeDocument/2006/relationships/hyperlink" Target="https://en.wikipedia.org/wiki/Circulatory_system" TargetMode="External"/><Relationship Id="rId21" Type="http://schemas.openxmlformats.org/officeDocument/2006/relationships/hyperlink" Target="https://en.wikipedia.org/wiki/Digestive_system" TargetMode="External"/><Relationship Id="rId7" Type="http://schemas.openxmlformats.org/officeDocument/2006/relationships/hyperlink" Target="https://en.wikipedia.org/wiki/Lymphatic_system" TargetMode="External"/><Relationship Id="rId12" Type="http://schemas.openxmlformats.org/officeDocument/2006/relationships/hyperlink" Target="https://en.wikipedia.org/wiki/Blood_plasma" TargetMode="External"/><Relationship Id="rId17" Type="http://schemas.openxmlformats.org/officeDocument/2006/relationships/hyperlink" Target="https://en.wikipedia.org/wiki/Lymph_node" TargetMode="External"/><Relationship Id="rId2" Type="http://schemas.openxmlformats.org/officeDocument/2006/relationships/slide" Target="../slides/slide5.xml"/><Relationship Id="rId16" Type="http://schemas.openxmlformats.org/officeDocument/2006/relationships/hyperlink" Target="https://en.wikipedia.org/wiki/Organ_(anatomy)" TargetMode="External"/><Relationship Id="rId20" Type="http://schemas.openxmlformats.org/officeDocument/2006/relationships/hyperlink" Target="https://en.wikipedia.org/wiki/Tonsil" TargetMode="External"/><Relationship Id="rId1" Type="http://schemas.openxmlformats.org/officeDocument/2006/relationships/notesMaster" Target="../notesMasters/notesMaster1.xml"/><Relationship Id="rId6" Type="http://schemas.openxmlformats.org/officeDocument/2006/relationships/hyperlink" Target="https://en.wikipedia.org/wiki/Lymph" TargetMode="External"/><Relationship Id="rId11" Type="http://schemas.openxmlformats.org/officeDocument/2006/relationships/hyperlink" Target="https://en.wikipedia.org/wiki/Capillary_filtration" TargetMode="External"/><Relationship Id="rId5" Type="http://schemas.openxmlformats.org/officeDocument/2006/relationships/hyperlink" Target="https://en.wikipedia.org/wiki/Lymphatic_vessel" TargetMode="External"/><Relationship Id="rId15" Type="http://schemas.openxmlformats.org/officeDocument/2006/relationships/hyperlink" Target="https://en.wikipedia.org/wiki/Lymphocyte" TargetMode="External"/><Relationship Id="rId10" Type="http://schemas.openxmlformats.org/officeDocument/2006/relationships/hyperlink" Target="https://en.wikipedia.org/wiki/Blood" TargetMode="External"/><Relationship Id="rId19" Type="http://schemas.openxmlformats.org/officeDocument/2006/relationships/hyperlink" Target="https://en.wikipedia.org/wiki/Thymus" TargetMode="External"/><Relationship Id="rId4" Type="http://schemas.openxmlformats.org/officeDocument/2006/relationships/hyperlink" Target="https://en.wikipedia.org/wiki/Immune_system" TargetMode="External"/><Relationship Id="rId9" Type="http://schemas.openxmlformats.org/officeDocument/2006/relationships/hyperlink" Target="https://en.wikipedia.org/wiki/Thomas_Bartholin" TargetMode="External"/><Relationship Id="rId14" Type="http://schemas.openxmlformats.org/officeDocument/2006/relationships/hyperlink" Target="https://en.wikipedia.org/wiki/Interstitial_fluid" TargetMode="External"/><Relationship Id="rId22" Type="http://schemas.openxmlformats.org/officeDocument/2006/relationships/hyperlink" Target="https://en.wikipedia.org/wiki/Bone_marrow"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Emil von Behring  -German</a:t>
            </a:r>
          </a:p>
          <a:p>
            <a:r>
              <a:rPr lang="en-US" sz="1200" dirty="0" err="1" smtClean="0"/>
              <a:t>Kitasato</a:t>
            </a:r>
            <a:r>
              <a:rPr lang="en-US" sz="1200" dirty="0" smtClean="0"/>
              <a:t> –Japanese</a:t>
            </a:r>
          </a:p>
          <a:p>
            <a:r>
              <a:rPr lang="en-US" sz="1200" dirty="0" err="1" smtClean="0"/>
              <a:t>Metchinkoff</a:t>
            </a:r>
            <a:r>
              <a:rPr lang="en-US" sz="1200" dirty="0" smtClean="0"/>
              <a:t> –Russian</a:t>
            </a:r>
          </a:p>
          <a:p>
            <a:r>
              <a:rPr lang="en-US" sz="1200" dirty="0" smtClean="0"/>
              <a:t>Merrill Chase  - American</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3</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Two additional roles:</a:t>
            </a:r>
            <a:r>
              <a:rPr lang="en-IN" baseline="0" dirty="0" smtClean="0"/>
              <a:t> Antigen presentation – (role in adaptive immunity)</a:t>
            </a:r>
          </a:p>
          <a:p>
            <a:r>
              <a:rPr lang="en-IN" baseline="0" dirty="0" smtClean="0"/>
              <a:t>Triggers an inflammatory </a:t>
            </a:r>
            <a:r>
              <a:rPr lang="en-IN" baseline="0" dirty="0" err="1" smtClean="0"/>
              <a:t>repsonse</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25</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Two additional roles:</a:t>
            </a:r>
            <a:r>
              <a:rPr lang="en-IN" baseline="0" dirty="0" smtClean="0"/>
              <a:t> Antigen presentation – (role in adaptive immunity)</a:t>
            </a:r>
          </a:p>
          <a:p>
            <a:r>
              <a:rPr lang="en-IN" baseline="0" smtClean="0"/>
              <a:t>Triggers an </a:t>
            </a:r>
            <a:r>
              <a:rPr lang="en-IN" baseline="0" dirty="0" smtClean="0"/>
              <a:t>inflammatory </a:t>
            </a:r>
            <a:r>
              <a:rPr lang="en-IN" baseline="0" dirty="0" err="1" smtClean="0"/>
              <a:t>repsonse</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26</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Increased number of adipose tissue macrophages correlates with increased adipose tissue production of </a:t>
            </a:r>
            <a:r>
              <a:rPr lang="en-IN" sz="1200" b="0" i="0" kern="1200" dirty="0" err="1" smtClean="0">
                <a:solidFill>
                  <a:schemeClr val="tx1"/>
                </a:solidFill>
                <a:latin typeface="+mn-lt"/>
                <a:ea typeface="+mn-ea"/>
                <a:cs typeface="+mn-cs"/>
              </a:rPr>
              <a:t>proinflammatory</a:t>
            </a:r>
            <a:r>
              <a:rPr lang="en-IN" sz="1200" b="0" i="0" kern="1200" dirty="0" smtClean="0">
                <a:solidFill>
                  <a:schemeClr val="tx1"/>
                </a:solidFill>
                <a:latin typeface="+mn-lt"/>
                <a:ea typeface="+mn-ea"/>
                <a:cs typeface="+mn-cs"/>
              </a:rPr>
              <a:t> molecules.</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28</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i="0" kern="1200" dirty="0" smtClean="0">
                <a:solidFill>
                  <a:schemeClr val="tx1"/>
                </a:solidFill>
                <a:latin typeface="+mn-lt"/>
                <a:ea typeface="+mn-ea"/>
                <a:cs typeface="+mn-cs"/>
              </a:rPr>
              <a:t>are defined as large granular lymphocytes (LGL) </a:t>
            </a:r>
            <a:endParaRPr lang="en-IN" dirty="0" smtClean="0"/>
          </a:p>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29</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31</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37</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44</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sz="1200" dirty="0" smtClean="0"/>
          </a:p>
        </p:txBody>
      </p:sp>
      <p:sp>
        <p:nvSpPr>
          <p:cNvPr id="4" name="Slide Number Placeholder 3"/>
          <p:cNvSpPr>
            <a:spLocks noGrp="1"/>
          </p:cNvSpPr>
          <p:nvPr>
            <p:ph type="sldNum" sz="quarter" idx="10"/>
          </p:nvPr>
        </p:nvSpPr>
        <p:spPr/>
        <p:txBody>
          <a:bodyPr/>
          <a:lstStyle/>
          <a:p>
            <a:fld id="{82EFAB97-BEDC-42A1-A309-4AB4522F1C58}" type="slidenum">
              <a:rPr lang="en-IN" smtClean="0"/>
              <a:pPr/>
              <a:t>47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 recognizes</a:t>
            </a:r>
            <a:r>
              <a:rPr lang="en-IN" baseline="0" dirty="0" smtClean="0"/>
              <a:t> PAMPs on microbes and binds to them......</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48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sz="1200" dirty="0" smtClean="0"/>
          </a:p>
        </p:txBody>
      </p:sp>
      <p:sp>
        <p:nvSpPr>
          <p:cNvPr id="4" name="Slide Number Placeholder 3"/>
          <p:cNvSpPr>
            <a:spLocks noGrp="1"/>
          </p:cNvSpPr>
          <p:nvPr>
            <p:ph type="sldNum" sz="quarter" idx="10"/>
          </p:nvPr>
        </p:nvSpPr>
        <p:spPr/>
        <p:txBody>
          <a:bodyPr/>
          <a:lstStyle/>
          <a:p>
            <a:fld id="{82EFAB97-BEDC-42A1-A309-4AB4522F1C58}" type="slidenum">
              <a:rPr lang="en-IN" smtClean="0"/>
              <a:pPr/>
              <a:t>49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dirty="0" smtClean="0"/>
              <a:t>Examples: Discovery of human blood groups (1930) and Transplantation immunology(1991), </a:t>
            </a:r>
          </a:p>
          <a:p>
            <a:endParaRPr lang="sv-SE" sz="1200" dirty="0" smtClean="0"/>
          </a:p>
          <a:p>
            <a:r>
              <a:rPr lang="en-US" sz="1200" dirty="0" smtClean="0"/>
              <a:t>Emil von Behring – </a:t>
            </a:r>
            <a:r>
              <a:rPr lang="en-US" sz="1200" dirty="0" err="1" smtClean="0"/>
              <a:t>nobel</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Metchinkoff</a:t>
            </a:r>
            <a:r>
              <a:rPr lang="en-US" sz="1200" dirty="0" smtClean="0"/>
              <a:t> -</a:t>
            </a:r>
            <a:r>
              <a:rPr lang="en-US" sz="1200" baseline="0" dirty="0" smtClean="0"/>
              <a:t> </a:t>
            </a:r>
            <a:r>
              <a:rPr lang="en-US" sz="1200" baseline="0" dirty="0" err="1" smtClean="0"/>
              <a:t>nobel</a:t>
            </a:r>
            <a:endParaRPr lang="en-US" sz="1200" dirty="0" smtClean="0"/>
          </a:p>
          <a:p>
            <a:endParaRPr lang="sv-SE" sz="1200" dirty="0" smtClean="0"/>
          </a:p>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4</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0" kern="1200" dirty="0" smtClean="0">
                <a:solidFill>
                  <a:schemeClr val="tx1"/>
                </a:solidFill>
                <a:latin typeface="+mn-lt"/>
                <a:ea typeface="+mn-ea"/>
                <a:cs typeface="+mn-cs"/>
              </a:rPr>
              <a:t>Terminology</a:t>
            </a:r>
            <a:r>
              <a:rPr lang="en-IN" sz="1200" b="0" i="0" kern="1200" dirty="0" smtClean="0">
                <a:solidFill>
                  <a:schemeClr val="tx1"/>
                </a:solidFill>
                <a:latin typeface="+mn-lt"/>
                <a:ea typeface="+mn-ea"/>
                <a:cs typeface="+mn-cs"/>
              </a:rPr>
              <a:t>: Blood clotting is also called </a:t>
            </a:r>
            <a:r>
              <a:rPr lang="en-IN" sz="1200" b="1" i="0" kern="1200" dirty="0" smtClean="0">
                <a:solidFill>
                  <a:schemeClr val="tx1"/>
                </a:solidFill>
                <a:latin typeface="+mn-lt"/>
                <a:ea typeface="+mn-ea"/>
                <a:cs typeface="+mn-cs"/>
              </a:rPr>
              <a:t>coagulation</a:t>
            </a:r>
            <a:r>
              <a:rPr lang="en-IN" sz="1200" b="0" i="0" kern="1200" dirty="0" smtClean="0">
                <a:solidFill>
                  <a:schemeClr val="tx1"/>
                </a:solidFill>
                <a:latin typeface="+mn-lt"/>
                <a:ea typeface="+mn-ea"/>
                <a:cs typeface="+mn-cs"/>
              </a:rPr>
              <a:t>. </a:t>
            </a:r>
            <a:r>
              <a:rPr lang="en-IN" sz="1200" b="1" i="0" kern="1200" dirty="0" err="1" smtClean="0">
                <a:solidFill>
                  <a:schemeClr val="tx1"/>
                </a:solidFill>
                <a:latin typeface="+mn-lt"/>
                <a:ea typeface="+mn-ea"/>
                <a:cs typeface="+mn-cs"/>
              </a:rPr>
              <a:t>Hemostasis</a:t>
            </a:r>
            <a:r>
              <a:rPr lang="en-IN" sz="1200" b="0" i="0" kern="1200" dirty="0" smtClean="0">
                <a:solidFill>
                  <a:schemeClr val="tx1"/>
                </a:solidFill>
                <a:latin typeface="+mn-lt"/>
                <a:ea typeface="+mn-ea"/>
                <a:cs typeface="+mn-cs"/>
              </a:rPr>
              <a:t> is a word for the process where a blood clot forms.</a:t>
            </a:r>
            <a:r>
              <a:rPr lang="en-IN" dirty="0" smtClean="0"/>
              <a:t/>
            </a:r>
            <a:br>
              <a:rPr lang="en-IN" dirty="0" smtClean="0"/>
            </a:br>
            <a:r>
              <a:rPr lang="en-IN" dirty="0" smtClean="0"/>
              <a:t/>
            </a:r>
            <a:br>
              <a:rPr lang="en-IN" dirty="0" smtClean="0"/>
            </a:br>
            <a:r>
              <a:rPr lang="en-IN" sz="1200" b="0" i="0" kern="1200" dirty="0" smtClean="0">
                <a:solidFill>
                  <a:schemeClr val="tx1"/>
                </a:solidFill>
                <a:latin typeface="+mn-lt"/>
                <a:ea typeface="+mn-ea"/>
                <a:cs typeface="+mn-cs"/>
              </a:rPr>
              <a:t>Blood clots form to stop excess blood leaking from your body after you break or cut the surface of your skin. If a blood vessel (a capillary, vein or artery) is damaged (internally or by external injury like a cut) bleeding occurs until a clot forms. Once the site of injury has healed, the blood clot will naturally dissolve. If no blood clot forms it is called a </a:t>
            </a:r>
            <a:r>
              <a:rPr lang="en-IN" sz="1200" b="0" i="0" kern="1200" dirty="0" err="1" smtClean="0">
                <a:solidFill>
                  <a:schemeClr val="tx1"/>
                </a:solidFill>
                <a:latin typeface="+mn-lt"/>
                <a:ea typeface="+mn-ea"/>
                <a:cs typeface="+mn-cs"/>
              </a:rPr>
              <a:t>hemorrhage</a:t>
            </a:r>
            <a:r>
              <a:rPr lang="en-IN" sz="1200" b="0" i="0" kern="1200" dirty="0" smtClean="0">
                <a:solidFill>
                  <a:schemeClr val="tx1"/>
                </a:solidFill>
                <a:latin typeface="+mn-lt"/>
                <a:ea typeface="+mn-ea"/>
                <a:cs typeface="+mn-cs"/>
              </a:rPr>
              <a:t>. A </a:t>
            </a:r>
            <a:r>
              <a:rPr lang="en-IN" sz="1200" b="0" i="0" kern="1200" dirty="0" err="1" smtClean="0">
                <a:solidFill>
                  <a:schemeClr val="tx1"/>
                </a:solidFill>
                <a:latin typeface="+mn-lt"/>
                <a:ea typeface="+mn-ea"/>
                <a:cs typeface="+mn-cs"/>
              </a:rPr>
              <a:t>hemorrhage</a:t>
            </a:r>
            <a:r>
              <a:rPr lang="en-IN" sz="1200" b="0" i="0" kern="1200" dirty="0" smtClean="0">
                <a:solidFill>
                  <a:schemeClr val="tx1"/>
                </a:solidFill>
                <a:latin typeface="+mn-lt"/>
                <a:ea typeface="+mn-ea"/>
                <a:cs typeface="+mn-cs"/>
              </a:rPr>
              <a:t> is uncontrolled bleeding and can be highly dangerous. </a:t>
            </a:r>
            <a:r>
              <a:rPr lang="en-IN" sz="1200" b="0" i="0" kern="1200" dirty="0" err="1" smtClean="0">
                <a:solidFill>
                  <a:schemeClr val="tx1"/>
                </a:solidFill>
                <a:latin typeface="+mn-lt"/>
                <a:ea typeface="+mn-ea"/>
                <a:cs typeface="+mn-cs"/>
              </a:rPr>
              <a:t>Hemophiliacs</a:t>
            </a:r>
            <a:r>
              <a:rPr lang="en-IN" sz="1200" b="0" i="0" kern="1200" dirty="0" smtClean="0">
                <a:solidFill>
                  <a:schemeClr val="tx1"/>
                </a:solidFill>
                <a:latin typeface="+mn-lt"/>
                <a:ea typeface="+mn-ea"/>
                <a:cs typeface="+mn-cs"/>
              </a:rPr>
              <a:t> are people with a blood disorder where there blood does not clot. A small injury can lead to uncontrolled bleeding. In the 1960s, before treatment became available, the life expectancy of someone with </a:t>
            </a:r>
            <a:r>
              <a:rPr lang="en-IN" sz="1200" b="0" i="0" kern="1200" dirty="0" err="1" smtClean="0">
                <a:solidFill>
                  <a:schemeClr val="tx1"/>
                </a:solidFill>
                <a:latin typeface="+mn-lt"/>
                <a:ea typeface="+mn-ea"/>
                <a:cs typeface="+mn-cs"/>
              </a:rPr>
              <a:t>hemophilia</a:t>
            </a:r>
            <a:r>
              <a:rPr lang="en-IN" sz="1200" b="0" i="0" kern="1200" dirty="0" smtClean="0">
                <a:solidFill>
                  <a:schemeClr val="tx1"/>
                </a:solidFill>
                <a:latin typeface="+mn-lt"/>
                <a:ea typeface="+mn-ea"/>
                <a:cs typeface="+mn-cs"/>
              </a:rPr>
              <a:t> was just 11 years. Today fortunately, with regular infusions of clotting medications, most can expect to live a relatively normal life expectancy.</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52</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Antithrombin</a:t>
            </a:r>
            <a:r>
              <a:rPr lang="en-IN" dirty="0" smtClean="0"/>
              <a:t>,</a:t>
            </a:r>
            <a:r>
              <a:rPr lang="en-IN" baseline="0" dirty="0" smtClean="0"/>
              <a:t> protein C and protein S are anticoagulants.</a:t>
            </a:r>
          </a:p>
          <a:p>
            <a:r>
              <a:rPr lang="en-IN" baseline="0" dirty="0" smtClean="0"/>
              <a:t>Other functions of coagulation proteins – by cross-talk......</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54</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55</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Heat</a:t>
            </a:r>
            <a:r>
              <a:rPr lang="en-IN" baseline="0" dirty="0" smtClean="0"/>
              <a:t> – increases metabolic rate – leads to fever</a:t>
            </a:r>
          </a:p>
          <a:p>
            <a:r>
              <a:rPr lang="en-IN" baseline="0" dirty="0" smtClean="0"/>
              <a:t>Compression of nerve endings due to swelling leads to pain</a:t>
            </a:r>
          </a:p>
          <a:p>
            <a:r>
              <a:rPr lang="en-IN" baseline="0" dirty="0" smtClean="0"/>
              <a:t>Temp loss of function – </a:t>
            </a:r>
            <a:r>
              <a:rPr lang="en-IN" baseline="0" dirty="0" err="1" smtClean="0"/>
              <a:t>eg</a:t>
            </a:r>
            <a:r>
              <a:rPr lang="en-IN" baseline="0" dirty="0" smtClean="0"/>
              <a:t>. Joint not usable due to inflammation</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59</a:t>
            </a:fld>
            <a:endParaRPr lang="en-IN"/>
          </a:p>
        </p:txBody>
      </p:sp>
    </p:spTree>
    <p:extLst>
      <p:ext uri="{BB962C8B-B14F-4D97-AF65-F5344CB8AC3E}">
        <p14:creationId xmlns:p14="http://schemas.microsoft.com/office/powerpoint/2010/main" xmlns="" val="4151022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Reactive oxygen species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ROS</a:t>
            </a:r>
            <a:r>
              <a:rPr lang="en-US" sz="1200" b="0" i="0" kern="1200" dirty="0" smtClean="0">
                <a:solidFill>
                  <a:schemeClr val="tx1"/>
                </a:solidFill>
                <a:effectLst/>
                <a:latin typeface="+mn-lt"/>
                <a:ea typeface="+mn-ea"/>
                <a:cs typeface="+mn-cs"/>
              </a:rPr>
              <a:t>) are </a:t>
            </a:r>
            <a:r>
              <a:rPr lang="en-US" sz="1200" b="0" i="0" kern="1200" dirty="0" err="1" smtClean="0">
                <a:solidFill>
                  <a:schemeClr val="tx1"/>
                </a:solidFill>
                <a:effectLst/>
                <a:latin typeface="+mn-lt"/>
                <a:ea typeface="+mn-ea"/>
                <a:cs typeface="+mn-cs"/>
              </a:rPr>
              <a:t>chemically</a:t>
            </a:r>
            <a:r>
              <a:rPr lang="en-US" sz="1200" b="1" i="0" kern="1200" dirty="0" err="1" smtClean="0">
                <a:solidFill>
                  <a:schemeClr val="tx1"/>
                </a:solidFill>
                <a:effectLst/>
                <a:latin typeface="+mn-lt"/>
                <a:ea typeface="+mn-ea"/>
                <a:cs typeface="+mn-cs"/>
              </a:rPr>
              <a:t>reactive</a:t>
            </a:r>
            <a:r>
              <a:rPr lang="en-US" sz="1200" b="0" i="0" kern="1200" dirty="0" smtClean="0">
                <a:solidFill>
                  <a:schemeClr val="tx1"/>
                </a:solidFill>
                <a:effectLst/>
                <a:latin typeface="+mn-lt"/>
                <a:ea typeface="+mn-ea"/>
                <a:cs typeface="+mn-cs"/>
              </a:rPr>
              <a:t> molecules containing oxygen. Examples include peroxides. superoxide, hydroxyl radical,</a:t>
            </a:r>
          </a:p>
          <a:p>
            <a:r>
              <a:rPr lang="en-US" sz="1200" b="0" i="0" kern="1200" dirty="0" smtClean="0">
                <a:solidFill>
                  <a:schemeClr val="tx1"/>
                </a:solidFill>
                <a:effectLst/>
                <a:latin typeface="+mn-lt"/>
                <a:ea typeface="+mn-ea"/>
                <a:cs typeface="+mn-cs"/>
              </a:rPr>
              <a:t> Since these calcium regulatory proteins are also preferentially oxidized or nitrated under in vitro conditions, these results suggest an enhanced sensitivity of these critical calcium regulatory proteins, which modulate signal transduction processes and intracellular energy metabolism, to conditions of oxidative stress. Thus, the selective oxidation of critical signal transduction proteins probably represents a regulatory mechanism that functions to minimize the generation of ROS through respiratory control mechanisms. The reduction of the rate of ROS generation, in turn, will promote cellular survival under conditions of oxidative stress, when reactive oxygen and nitrogen species overwhelm cellular antioxidant defense systems, by minimizing the non-selective oxidation of a range of biomolecules. Since protein aggregation occurs if protein repair and </a:t>
            </a:r>
            <a:r>
              <a:rPr lang="en-US" sz="1200" b="0" i="0" kern="1200" dirty="0" err="1" smtClean="0">
                <a:solidFill>
                  <a:schemeClr val="tx1"/>
                </a:solidFill>
                <a:effectLst/>
                <a:latin typeface="+mn-lt"/>
                <a:ea typeface="+mn-ea"/>
                <a:cs typeface="+mn-cs"/>
              </a:rPr>
              <a:t>degradative</a:t>
            </a:r>
            <a:r>
              <a:rPr lang="en-US" sz="1200" b="0" i="0" kern="1200" dirty="0" smtClean="0">
                <a:solidFill>
                  <a:schemeClr val="tx1"/>
                </a:solidFill>
                <a:effectLst/>
                <a:latin typeface="+mn-lt"/>
                <a:ea typeface="+mn-ea"/>
                <a:cs typeface="+mn-cs"/>
              </a:rPr>
              <a:t> systems are unable to act upon oxidized proteins and restore cellular function, the reduction of the oxidative load on the cell by the down-regulation of the electron transport chain functions to minimize protein aggregation.  OXIDATIVE</a:t>
            </a:r>
            <a:r>
              <a:rPr lang="en-US" sz="1200" b="0" i="0" kern="1200" baseline="0" dirty="0" smtClean="0">
                <a:solidFill>
                  <a:schemeClr val="tx1"/>
                </a:solidFill>
                <a:effectLst/>
                <a:latin typeface="+mn-lt"/>
                <a:ea typeface="+mn-ea"/>
                <a:cs typeface="+mn-cs"/>
              </a:rPr>
              <a:t> damage to cellular proteins</a:t>
            </a:r>
            <a:endParaRPr lang="en-US"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64</a:t>
            </a:fld>
            <a:endParaRPr lang="en-IN"/>
          </a:p>
        </p:txBody>
      </p:sp>
    </p:spTree>
    <p:extLst>
      <p:ext uri="{BB962C8B-B14F-4D97-AF65-F5344CB8AC3E}">
        <p14:creationId xmlns:p14="http://schemas.microsoft.com/office/powerpoint/2010/main" xmlns="" val="3137595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8-hydroxyl guanine – oxidative DNA</a:t>
            </a:r>
            <a:r>
              <a:rPr lang="en-US" baseline="0" dirty="0" smtClean="0"/>
              <a:t> damage – more mutable</a:t>
            </a:r>
            <a:endParaRPr lang="en-US"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65</a:t>
            </a:fld>
            <a:endParaRPr lang="en-IN"/>
          </a:p>
        </p:txBody>
      </p:sp>
    </p:spTree>
    <p:extLst>
      <p:ext uri="{BB962C8B-B14F-4D97-AF65-F5344CB8AC3E}">
        <p14:creationId xmlns:p14="http://schemas.microsoft.com/office/powerpoint/2010/main" xmlns="" val="303927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b="1" dirty="0" smtClean="0">
                <a:latin typeface="Arial" charset="0"/>
              </a:rPr>
              <a:t>Antigen: </a:t>
            </a:r>
            <a:r>
              <a:rPr lang="en-US" sz="1200" dirty="0" smtClean="0">
                <a:latin typeface="Arial" charset="0"/>
              </a:rPr>
              <a:t>any substance that binds to an antibody (or a T-cell receptor) – But </a:t>
            </a:r>
            <a:r>
              <a:rPr lang="en-US" sz="1200" b="1" dirty="0" smtClean="0">
                <a:latin typeface="Arial" charset="0"/>
              </a:rPr>
              <a:t>some antigens </a:t>
            </a:r>
            <a:r>
              <a:rPr lang="en-US" sz="1200" dirty="0" smtClean="0">
                <a:latin typeface="Arial" charset="0"/>
              </a:rPr>
              <a:t>cannot elicit an immune response. </a:t>
            </a:r>
          </a:p>
          <a:p>
            <a:pPr>
              <a:buFontTx/>
              <a:buChar char="•"/>
            </a:pPr>
            <a:endParaRPr lang="en-US" sz="1200" dirty="0" smtClean="0">
              <a:latin typeface="Arial" charset="0"/>
            </a:endParaRPr>
          </a:p>
          <a:p>
            <a:pPr>
              <a:buFontTx/>
              <a:buChar char="•"/>
            </a:pPr>
            <a:r>
              <a:rPr lang="en-US" sz="1200" dirty="0" smtClean="0">
                <a:latin typeface="Arial" charset="0"/>
              </a:rPr>
              <a:t>All </a:t>
            </a:r>
            <a:r>
              <a:rPr lang="en-US" sz="1200" dirty="0" err="1" smtClean="0">
                <a:latin typeface="Arial" charset="0"/>
              </a:rPr>
              <a:t>immunogens</a:t>
            </a:r>
            <a:r>
              <a:rPr lang="en-US" sz="1200" dirty="0" smtClean="0">
                <a:latin typeface="Arial" charset="0"/>
              </a:rPr>
              <a:t> are antigens but not all antigens are </a:t>
            </a:r>
            <a:r>
              <a:rPr lang="en-US" sz="1200" dirty="0" err="1" smtClean="0">
                <a:latin typeface="Arial" charset="0"/>
              </a:rPr>
              <a:t>immunogens</a:t>
            </a:r>
            <a:endParaRPr lang="en-US" sz="1200" dirty="0" smtClean="0">
              <a:latin typeface="Arial" charset="0"/>
            </a:endParaRPr>
          </a:p>
          <a:p>
            <a:endParaRPr lang="en-IN"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66</a:t>
            </a:fld>
            <a:endParaRPr lang="en-IN"/>
          </a:p>
        </p:txBody>
      </p:sp>
    </p:spTree>
    <p:extLst>
      <p:ext uri="{BB962C8B-B14F-4D97-AF65-F5344CB8AC3E}">
        <p14:creationId xmlns:p14="http://schemas.microsoft.com/office/powerpoint/2010/main" xmlns="" val="521593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Most </a:t>
            </a:r>
            <a:r>
              <a:rPr lang="en-US" sz="1200" dirty="0" err="1" smtClean="0"/>
              <a:t>immunogens</a:t>
            </a:r>
            <a:r>
              <a:rPr lang="en-US" sz="1200" dirty="0" smtClean="0"/>
              <a:t> are </a:t>
            </a:r>
            <a:r>
              <a:rPr lang="en-US" sz="1200" dirty="0" smtClean="0">
                <a:sym typeface="Symbol" pitchFamily="18" charset="2"/>
              </a:rPr>
              <a:t> 100,000 </a:t>
            </a:r>
            <a:r>
              <a:rPr lang="en-US" sz="1200" dirty="0" err="1" smtClean="0">
                <a:sym typeface="Symbol" pitchFamily="18" charset="2"/>
              </a:rPr>
              <a:t>daltons</a:t>
            </a:r>
            <a:r>
              <a:rPr lang="en-US" sz="1200" dirty="0" smtClean="0">
                <a:sym typeface="Symbol" pitchFamily="18" charset="2"/>
              </a:rPr>
              <a:t> (</a:t>
            </a:r>
            <a:r>
              <a:rPr lang="en-US" sz="1200" dirty="0" err="1" smtClean="0">
                <a:sym typeface="Symbol" pitchFamily="18" charset="2"/>
              </a:rPr>
              <a:t>Da</a:t>
            </a:r>
            <a:r>
              <a:rPr lang="en-US" sz="1200" dirty="0" smtClean="0">
                <a:sym typeface="Symbol" pitchFamily="18" charset="2"/>
              </a:rPr>
              <a:t>)</a:t>
            </a:r>
          </a:p>
          <a:p>
            <a:r>
              <a:rPr lang="en-US" sz="1200" dirty="0" smtClean="0">
                <a:sym typeface="Symbol" pitchFamily="18" charset="2"/>
              </a:rPr>
              <a:t>Most molecules </a:t>
            </a:r>
            <a:r>
              <a:rPr lang="en-US" sz="1200" dirty="0" smtClean="0">
                <a:cs typeface="Times New Roman" pitchFamily="18" charset="0"/>
                <a:sym typeface="Symbol" pitchFamily="18" charset="2"/>
              </a:rPr>
              <a:t>&lt; 5-10,000 are poor ones</a:t>
            </a:r>
            <a:endParaRPr lang="en-US" sz="1200" dirty="0" smtClean="0"/>
          </a:p>
          <a:p>
            <a:endParaRPr lang="en-IN"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71</a:t>
            </a:fld>
            <a:endParaRPr lang="en-IN"/>
          </a:p>
        </p:txBody>
      </p:sp>
    </p:spTree>
    <p:extLst>
      <p:ext uri="{BB962C8B-B14F-4D97-AF65-F5344CB8AC3E}">
        <p14:creationId xmlns:p14="http://schemas.microsoft.com/office/powerpoint/2010/main" xmlns="" val="1500149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Same virus – one dies other recovers</a:t>
            </a:r>
            <a:r>
              <a:rPr lang="en-IN" baseline="0" dirty="0" smtClean="0"/>
              <a:t> in 2 days</a:t>
            </a:r>
          </a:p>
          <a:p>
            <a:r>
              <a:rPr lang="en-IN" baseline="0" dirty="0" smtClean="0"/>
              <a:t>Dengue virus – </a:t>
            </a:r>
          </a:p>
          <a:p>
            <a:r>
              <a:rPr lang="en-IN" baseline="0" dirty="0" smtClean="0"/>
              <a:t>Genetics ; MHC differences</a:t>
            </a:r>
          </a:p>
          <a:p>
            <a:r>
              <a:rPr lang="en-IN" baseline="0" dirty="0" smtClean="0"/>
              <a:t>Age – too young and too old are more susceptible </a:t>
            </a:r>
            <a:endParaRPr lang="en-IN"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72</a:t>
            </a:fld>
            <a:endParaRPr lang="en-IN"/>
          </a:p>
        </p:txBody>
      </p:sp>
    </p:spTree>
    <p:extLst>
      <p:ext uri="{BB962C8B-B14F-4D97-AF65-F5344CB8AC3E}">
        <p14:creationId xmlns:p14="http://schemas.microsoft.com/office/powerpoint/2010/main" xmlns="" val="71055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Rhesus</a:t>
            </a:r>
          </a:p>
          <a:p>
            <a:r>
              <a:rPr lang="en-US" sz="1200" b="1" dirty="0" err="1" smtClean="0">
                <a:solidFill>
                  <a:srgbClr val="FF00FF"/>
                </a:solidFill>
              </a:rPr>
              <a:t>Alloantigens</a:t>
            </a:r>
            <a:r>
              <a:rPr lang="en-US" sz="1200" b="1" dirty="0" smtClean="0">
                <a:solidFill>
                  <a:srgbClr val="FF00FF"/>
                </a:solidFill>
              </a:rPr>
              <a:t> are same as </a:t>
            </a:r>
            <a:r>
              <a:rPr lang="en-US" sz="1200" b="1" dirty="0" err="1" smtClean="0">
                <a:solidFill>
                  <a:srgbClr val="FF00FF"/>
                </a:solidFill>
              </a:rPr>
              <a:t>isoantigens</a:t>
            </a:r>
            <a:endParaRPr lang="en-IN"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73</a:t>
            </a:fld>
            <a:endParaRPr lang="en-IN"/>
          </a:p>
        </p:txBody>
      </p:sp>
    </p:spTree>
    <p:extLst>
      <p:ext uri="{BB962C8B-B14F-4D97-AF65-F5344CB8AC3E}">
        <p14:creationId xmlns:p14="http://schemas.microsoft.com/office/powerpoint/2010/main" xmlns="" val="166153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The </a:t>
            </a:r>
            <a:r>
              <a:rPr lang="en-IN" sz="1200" b="1" i="0" kern="1200" dirty="0" smtClean="0">
                <a:solidFill>
                  <a:schemeClr val="tx1"/>
                </a:solidFill>
                <a:latin typeface="+mn-lt"/>
                <a:ea typeface="+mn-ea"/>
                <a:cs typeface="+mn-cs"/>
              </a:rPr>
              <a:t>lymphatic system</a:t>
            </a:r>
            <a:r>
              <a:rPr lang="en-IN" sz="1200" b="0" i="0" kern="1200" dirty="0" smtClean="0">
                <a:solidFill>
                  <a:schemeClr val="tx1"/>
                </a:solidFill>
                <a:latin typeface="+mn-lt"/>
                <a:ea typeface="+mn-ea"/>
                <a:cs typeface="+mn-cs"/>
              </a:rPr>
              <a:t> is part of the </a:t>
            </a:r>
            <a:r>
              <a:rPr lang="en-IN" sz="1200" b="0" i="0" u="none" strike="noStrike" kern="1200" dirty="0" smtClean="0">
                <a:solidFill>
                  <a:schemeClr val="tx1"/>
                </a:solidFill>
                <a:latin typeface="+mn-lt"/>
                <a:ea typeface="+mn-ea"/>
                <a:cs typeface="+mn-cs"/>
                <a:hlinkClick r:id="rId3" tooltip="Circulatory system"/>
              </a:rPr>
              <a:t>circulatory system</a:t>
            </a:r>
            <a:r>
              <a:rPr lang="en-IN" sz="1200" b="0" i="0" kern="1200" dirty="0" smtClean="0">
                <a:solidFill>
                  <a:schemeClr val="tx1"/>
                </a:solidFill>
                <a:latin typeface="+mn-lt"/>
                <a:ea typeface="+mn-ea"/>
                <a:cs typeface="+mn-cs"/>
              </a:rPr>
              <a:t> and a vital part of the </a:t>
            </a:r>
            <a:r>
              <a:rPr lang="en-IN" sz="1200" b="0" i="0" u="none" strike="noStrike" kern="1200" dirty="0" smtClean="0">
                <a:solidFill>
                  <a:schemeClr val="tx1"/>
                </a:solidFill>
                <a:latin typeface="+mn-lt"/>
                <a:ea typeface="+mn-ea"/>
                <a:cs typeface="+mn-cs"/>
                <a:hlinkClick r:id="rId4" tooltip="Immune system"/>
              </a:rPr>
              <a:t>immune system</a:t>
            </a:r>
            <a:r>
              <a:rPr lang="en-IN" sz="1200" b="0" i="0" kern="1200" dirty="0" smtClean="0">
                <a:solidFill>
                  <a:schemeClr val="tx1"/>
                </a:solidFill>
                <a:latin typeface="+mn-lt"/>
                <a:ea typeface="+mn-ea"/>
                <a:cs typeface="+mn-cs"/>
              </a:rPr>
              <a:t>, comprising a network of </a:t>
            </a:r>
            <a:r>
              <a:rPr lang="en-IN" sz="1200" b="0" i="0" u="none" strike="noStrike" kern="1200" dirty="0" smtClean="0">
                <a:solidFill>
                  <a:schemeClr val="tx1"/>
                </a:solidFill>
                <a:latin typeface="+mn-lt"/>
                <a:ea typeface="+mn-ea"/>
                <a:cs typeface="+mn-cs"/>
                <a:hlinkClick r:id="rId5" tooltip="Lymphatic vessel"/>
              </a:rPr>
              <a:t>lymphatic vessels</a:t>
            </a:r>
            <a:r>
              <a:rPr lang="en-IN" sz="1200" b="0" i="0" kern="1200" dirty="0" smtClean="0">
                <a:solidFill>
                  <a:schemeClr val="tx1"/>
                </a:solidFill>
                <a:latin typeface="+mn-lt"/>
                <a:ea typeface="+mn-ea"/>
                <a:cs typeface="+mn-cs"/>
              </a:rPr>
              <a:t> that carry a clear fluid called </a:t>
            </a:r>
            <a:r>
              <a:rPr lang="en-IN" sz="1200" b="0" i="0" u="none" strike="noStrike" kern="1200" dirty="0" smtClean="0">
                <a:solidFill>
                  <a:schemeClr val="tx1"/>
                </a:solidFill>
                <a:latin typeface="+mn-lt"/>
                <a:ea typeface="+mn-ea"/>
                <a:cs typeface="+mn-cs"/>
                <a:hlinkClick r:id="rId6" tooltip="Lymph"/>
              </a:rPr>
              <a:t>lymph</a:t>
            </a:r>
            <a:r>
              <a:rPr lang="en-IN" sz="1200" b="0" i="0" kern="1200" dirty="0" smtClean="0">
                <a:solidFill>
                  <a:schemeClr val="tx1"/>
                </a:solidFill>
                <a:latin typeface="+mn-lt"/>
                <a:ea typeface="+mn-ea"/>
                <a:cs typeface="+mn-cs"/>
              </a:rPr>
              <a:t> (from Latin </a:t>
            </a:r>
            <a:r>
              <a:rPr lang="en-IN" sz="1200" b="0" i="1" kern="1200" dirty="0" err="1" smtClean="0">
                <a:solidFill>
                  <a:schemeClr val="tx1"/>
                </a:solidFill>
                <a:latin typeface="+mn-lt"/>
                <a:ea typeface="+mn-ea"/>
                <a:cs typeface="+mn-cs"/>
              </a:rPr>
              <a:t>lympha</a:t>
            </a:r>
            <a:r>
              <a:rPr lang="en-IN" sz="1200" b="0" i="0" kern="1200" dirty="0" smtClean="0">
                <a:solidFill>
                  <a:schemeClr val="tx1"/>
                </a:solidFill>
                <a:latin typeface="+mn-lt"/>
                <a:ea typeface="+mn-ea"/>
                <a:cs typeface="+mn-cs"/>
              </a:rPr>
              <a:t> meaning </a:t>
            </a:r>
            <a:r>
              <a:rPr lang="en-IN" sz="1200" b="0" i="1" kern="1200" dirty="0" smtClean="0">
                <a:solidFill>
                  <a:schemeClr val="tx1"/>
                </a:solidFill>
                <a:latin typeface="+mn-lt"/>
                <a:ea typeface="+mn-ea"/>
                <a:cs typeface="+mn-cs"/>
              </a:rPr>
              <a:t>water</a:t>
            </a:r>
            <a:r>
              <a:rPr lang="en-IN" sz="1200" b="0" i="0" u="none" strike="noStrike" kern="1200" baseline="30000" dirty="0" smtClean="0">
                <a:solidFill>
                  <a:schemeClr val="tx1"/>
                </a:solidFill>
                <a:latin typeface="+mn-lt"/>
                <a:ea typeface="+mn-ea"/>
                <a:cs typeface="+mn-cs"/>
                <a:hlinkClick r:id="rId7"/>
              </a:rPr>
              <a:t>[1]</a:t>
            </a:r>
            <a:r>
              <a:rPr lang="en-IN" sz="1200" b="0" i="0" kern="1200" dirty="0" smtClean="0">
                <a:solidFill>
                  <a:schemeClr val="tx1"/>
                </a:solidFill>
                <a:latin typeface="+mn-lt"/>
                <a:ea typeface="+mn-ea"/>
                <a:cs typeface="+mn-cs"/>
              </a:rPr>
              <a:t>) directionally towards the heart. The lymphatic system was first described in the seventeenth century independently by </a:t>
            </a:r>
            <a:r>
              <a:rPr lang="en-IN" sz="1200" b="0" i="0" u="none" strike="noStrike" kern="1200" dirty="0" err="1" smtClean="0">
                <a:solidFill>
                  <a:schemeClr val="tx1"/>
                </a:solidFill>
                <a:latin typeface="+mn-lt"/>
                <a:ea typeface="+mn-ea"/>
                <a:cs typeface="+mn-cs"/>
                <a:hlinkClick r:id="rId8" tooltip="Olaus Rudbeck"/>
              </a:rPr>
              <a:t>Olaus</a:t>
            </a:r>
            <a:r>
              <a:rPr lang="en-IN" sz="1200" b="0" i="0" u="none" strike="noStrike" kern="1200" dirty="0" smtClean="0">
                <a:solidFill>
                  <a:schemeClr val="tx1"/>
                </a:solidFill>
                <a:latin typeface="+mn-lt"/>
                <a:ea typeface="+mn-ea"/>
                <a:cs typeface="+mn-cs"/>
                <a:hlinkClick r:id="rId8" tooltip="Olaus Rudbeck"/>
              </a:rPr>
              <a:t> </a:t>
            </a:r>
            <a:r>
              <a:rPr lang="en-IN" sz="1200" b="0" i="0" u="none" strike="noStrike" kern="1200" dirty="0" err="1" smtClean="0">
                <a:solidFill>
                  <a:schemeClr val="tx1"/>
                </a:solidFill>
                <a:latin typeface="+mn-lt"/>
                <a:ea typeface="+mn-ea"/>
                <a:cs typeface="+mn-cs"/>
                <a:hlinkClick r:id="rId8" tooltip="Olaus Rudbeck"/>
              </a:rPr>
              <a:t>Rudbeck</a:t>
            </a:r>
            <a:r>
              <a:rPr lang="en-IN" sz="1200" b="0" i="0" kern="1200" dirty="0" smtClean="0">
                <a:solidFill>
                  <a:schemeClr val="tx1"/>
                </a:solidFill>
                <a:latin typeface="+mn-lt"/>
                <a:ea typeface="+mn-ea"/>
                <a:cs typeface="+mn-cs"/>
              </a:rPr>
              <a:t> and </a:t>
            </a:r>
            <a:r>
              <a:rPr lang="en-IN" sz="1200" b="0" i="0" u="none" strike="noStrike" kern="1200" dirty="0" smtClean="0">
                <a:solidFill>
                  <a:schemeClr val="tx1"/>
                </a:solidFill>
                <a:latin typeface="+mn-lt"/>
                <a:ea typeface="+mn-ea"/>
                <a:cs typeface="+mn-cs"/>
                <a:hlinkClick r:id="rId9" tooltip="Thomas Bartholin"/>
              </a:rPr>
              <a:t>Thomas </a:t>
            </a:r>
            <a:r>
              <a:rPr lang="en-IN" sz="1200" b="0" i="0" u="none" strike="noStrike" kern="1200" dirty="0" err="1" smtClean="0">
                <a:solidFill>
                  <a:schemeClr val="tx1"/>
                </a:solidFill>
                <a:latin typeface="+mn-lt"/>
                <a:ea typeface="+mn-ea"/>
                <a:cs typeface="+mn-cs"/>
                <a:hlinkClick r:id="rId9" tooltip="Thomas Bartholin"/>
              </a:rPr>
              <a:t>Bartholin</a:t>
            </a:r>
            <a:r>
              <a:rPr lang="en-IN" sz="1200" b="0" i="0" kern="1200" dirty="0" smtClean="0">
                <a:solidFill>
                  <a:schemeClr val="tx1"/>
                </a:solidFill>
                <a:latin typeface="+mn-lt"/>
                <a:ea typeface="+mn-ea"/>
                <a:cs typeface="+mn-cs"/>
              </a:rPr>
              <a:t>. Unlike the </a:t>
            </a:r>
            <a:r>
              <a:rPr lang="en-IN" sz="1200" b="0" i="0" u="none" strike="noStrike" kern="1200" dirty="0" smtClean="0">
                <a:solidFill>
                  <a:schemeClr val="tx1"/>
                </a:solidFill>
                <a:latin typeface="+mn-lt"/>
                <a:ea typeface="+mn-ea"/>
                <a:cs typeface="+mn-cs"/>
                <a:hlinkClick r:id="rId3" tooltip="Circulatory system"/>
              </a:rPr>
              <a:t>cardiovascular system</a:t>
            </a:r>
            <a:r>
              <a:rPr lang="en-IN" sz="1200" b="0" i="0" kern="1200" dirty="0" smtClean="0">
                <a:solidFill>
                  <a:schemeClr val="tx1"/>
                </a:solidFill>
                <a:latin typeface="+mn-lt"/>
                <a:ea typeface="+mn-ea"/>
                <a:cs typeface="+mn-cs"/>
              </a:rPr>
              <a:t>, the lymphatic system is not a closed system. The human circulatory system processes an average of 20 litres of </a:t>
            </a:r>
            <a:r>
              <a:rPr lang="en-IN" sz="1200" b="0" i="0" u="none" strike="noStrike" kern="1200" dirty="0" smtClean="0">
                <a:solidFill>
                  <a:schemeClr val="tx1"/>
                </a:solidFill>
                <a:latin typeface="+mn-lt"/>
                <a:ea typeface="+mn-ea"/>
                <a:cs typeface="+mn-cs"/>
                <a:hlinkClick r:id="rId10" tooltip="Blood"/>
              </a:rPr>
              <a:t>blood</a:t>
            </a:r>
            <a:r>
              <a:rPr lang="en-IN" sz="1200" b="0" i="0" kern="1200" dirty="0" smtClean="0">
                <a:solidFill>
                  <a:schemeClr val="tx1"/>
                </a:solidFill>
                <a:latin typeface="+mn-lt"/>
                <a:ea typeface="+mn-ea"/>
                <a:cs typeface="+mn-cs"/>
              </a:rPr>
              <a:t> per day through </a:t>
            </a:r>
            <a:r>
              <a:rPr lang="en-IN" sz="1200" b="0" i="0" u="none" strike="noStrike" kern="1200" dirty="0" smtClean="0">
                <a:solidFill>
                  <a:schemeClr val="tx1"/>
                </a:solidFill>
                <a:latin typeface="+mn-lt"/>
                <a:ea typeface="+mn-ea"/>
                <a:cs typeface="+mn-cs"/>
                <a:hlinkClick r:id="rId11" tooltip="Capillary filtration"/>
              </a:rPr>
              <a:t>capillary filtration</a:t>
            </a:r>
            <a:r>
              <a:rPr lang="en-IN" sz="1200" b="0" i="0" kern="1200" dirty="0" smtClean="0">
                <a:solidFill>
                  <a:schemeClr val="tx1"/>
                </a:solidFill>
                <a:latin typeface="+mn-lt"/>
                <a:ea typeface="+mn-ea"/>
                <a:cs typeface="+mn-cs"/>
              </a:rPr>
              <a:t>, which removes </a:t>
            </a:r>
            <a:r>
              <a:rPr lang="en-IN" sz="1200" b="0" i="0" u="none" strike="noStrike" kern="1200" dirty="0" smtClean="0">
                <a:solidFill>
                  <a:schemeClr val="tx1"/>
                </a:solidFill>
                <a:latin typeface="+mn-lt"/>
                <a:ea typeface="+mn-ea"/>
                <a:cs typeface="+mn-cs"/>
                <a:hlinkClick r:id="rId12" tooltip="Blood plasma"/>
              </a:rPr>
              <a:t>plasma</a:t>
            </a:r>
            <a:r>
              <a:rPr lang="en-IN" sz="1200" b="0" i="0" kern="1200" dirty="0" smtClean="0">
                <a:solidFill>
                  <a:schemeClr val="tx1"/>
                </a:solidFill>
                <a:latin typeface="+mn-lt"/>
                <a:ea typeface="+mn-ea"/>
                <a:cs typeface="+mn-cs"/>
              </a:rPr>
              <a:t> while leaving the </a:t>
            </a:r>
            <a:r>
              <a:rPr lang="en-IN" sz="1200" b="0" i="0" u="none" strike="noStrike" kern="1200" dirty="0" smtClean="0">
                <a:solidFill>
                  <a:schemeClr val="tx1"/>
                </a:solidFill>
                <a:latin typeface="+mn-lt"/>
                <a:ea typeface="+mn-ea"/>
                <a:cs typeface="+mn-cs"/>
                <a:hlinkClick r:id="rId13" tooltip="Blood cells"/>
              </a:rPr>
              <a:t>blood cells</a:t>
            </a:r>
            <a:r>
              <a:rPr lang="en-IN" sz="1200" b="0" i="0" kern="1200" dirty="0" smtClean="0">
                <a:solidFill>
                  <a:schemeClr val="tx1"/>
                </a:solidFill>
                <a:latin typeface="+mn-lt"/>
                <a:ea typeface="+mn-ea"/>
                <a:cs typeface="+mn-cs"/>
              </a:rPr>
              <a:t>. Roughly 17 litres of the filtered plasma are reabsorbed directly into the blood vessels, while the remaining three litres remain in the </a:t>
            </a:r>
            <a:r>
              <a:rPr lang="en-IN" sz="1200" b="0" i="0" u="none" strike="noStrike" kern="1200" dirty="0" smtClean="0">
                <a:solidFill>
                  <a:schemeClr val="tx1"/>
                </a:solidFill>
                <a:latin typeface="+mn-lt"/>
                <a:ea typeface="+mn-ea"/>
                <a:cs typeface="+mn-cs"/>
                <a:hlinkClick r:id="rId14" tooltip="Interstitial fluid"/>
              </a:rPr>
              <a:t>interstitial fluid</a:t>
            </a:r>
            <a:r>
              <a:rPr lang="en-IN" sz="1200" b="0" i="0" kern="1200" dirty="0" smtClean="0">
                <a:solidFill>
                  <a:schemeClr val="tx1"/>
                </a:solidFill>
                <a:latin typeface="+mn-lt"/>
                <a:ea typeface="+mn-ea"/>
                <a:cs typeface="+mn-cs"/>
              </a:rPr>
              <a:t>. One of the main functions of the lymph system is to provide an accessory return route to the blood for the surplus three litres.</a:t>
            </a:r>
            <a:r>
              <a:rPr lang="en-IN" sz="1200" b="0" i="0" u="none" strike="noStrike" kern="1200" baseline="30000" dirty="0" smtClean="0">
                <a:solidFill>
                  <a:schemeClr val="tx1"/>
                </a:solidFill>
                <a:latin typeface="+mn-lt"/>
                <a:ea typeface="+mn-ea"/>
                <a:cs typeface="+mn-cs"/>
                <a:hlinkClick r:id="rId7"/>
              </a:rPr>
              <a:t>[2]</a:t>
            </a:r>
            <a:endParaRPr lang="en-IN" sz="1200" b="0" i="0" kern="1200" dirty="0" smtClean="0">
              <a:solidFill>
                <a:schemeClr val="tx1"/>
              </a:solidFill>
              <a:latin typeface="+mn-lt"/>
              <a:ea typeface="+mn-ea"/>
              <a:cs typeface="+mn-cs"/>
            </a:endParaRPr>
          </a:p>
          <a:p>
            <a:r>
              <a:rPr lang="en-IN" sz="1200" b="0" i="0" kern="1200" dirty="0" smtClean="0">
                <a:solidFill>
                  <a:schemeClr val="tx1"/>
                </a:solidFill>
                <a:latin typeface="+mn-lt"/>
                <a:ea typeface="+mn-ea"/>
                <a:cs typeface="+mn-cs"/>
              </a:rPr>
              <a:t>The other main function is that of </a:t>
            </a:r>
            <a:r>
              <a:rPr lang="en-IN" sz="1200" b="0" i="0" kern="1200" dirty="0" err="1" smtClean="0">
                <a:solidFill>
                  <a:schemeClr val="tx1"/>
                </a:solidFill>
                <a:latin typeface="+mn-lt"/>
                <a:ea typeface="+mn-ea"/>
                <a:cs typeface="+mn-cs"/>
              </a:rPr>
              <a:t>defense</a:t>
            </a:r>
            <a:r>
              <a:rPr lang="en-IN" sz="1200" b="0" i="0" kern="1200" dirty="0" smtClean="0">
                <a:solidFill>
                  <a:schemeClr val="tx1"/>
                </a:solidFill>
                <a:latin typeface="+mn-lt"/>
                <a:ea typeface="+mn-ea"/>
                <a:cs typeface="+mn-cs"/>
              </a:rPr>
              <a:t> in the </a:t>
            </a:r>
            <a:r>
              <a:rPr lang="en-IN" sz="1200" b="0" i="0" u="none" strike="noStrike" kern="1200" dirty="0" smtClean="0">
                <a:solidFill>
                  <a:schemeClr val="tx1"/>
                </a:solidFill>
                <a:latin typeface="+mn-lt"/>
                <a:ea typeface="+mn-ea"/>
                <a:cs typeface="+mn-cs"/>
                <a:hlinkClick r:id="rId4" tooltip="Immune system"/>
              </a:rPr>
              <a:t>immune system</a:t>
            </a:r>
            <a:r>
              <a:rPr lang="en-IN" sz="1200" b="0" i="0" kern="1200" dirty="0" smtClean="0">
                <a:solidFill>
                  <a:schemeClr val="tx1"/>
                </a:solidFill>
                <a:latin typeface="+mn-lt"/>
                <a:ea typeface="+mn-ea"/>
                <a:cs typeface="+mn-cs"/>
              </a:rPr>
              <a:t>. Lymph is very similar to blood plasma: it contains </a:t>
            </a:r>
            <a:r>
              <a:rPr lang="en-IN" sz="1200" b="0" i="0" u="none" strike="noStrike" kern="1200" dirty="0" smtClean="0">
                <a:solidFill>
                  <a:schemeClr val="tx1"/>
                </a:solidFill>
                <a:latin typeface="+mn-lt"/>
                <a:ea typeface="+mn-ea"/>
                <a:cs typeface="+mn-cs"/>
                <a:hlinkClick r:id="rId15" tooltip="Lymphocyte"/>
              </a:rPr>
              <a:t>lymphocytes</a:t>
            </a:r>
            <a:r>
              <a:rPr lang="en-IN" sz="1200" b="0" i="0" kern="1200" dirty="0" smtClean="0">
                <a:solidFill>
                  <a:schemeClr val="tx1"/>
                </a:solidFill>
                <a:latin typeface="+mn-lt"/>
                <a:ea typeface="+mn-ea"/>
                <a:cs typeface="+mn-cs"/>
              </a:rPr>
              <a:t> and other white blood cells. It also contains waste products and debris of cells together with bacteria and protein. Associated </a:t>
            </a:r>
            <a:r>
              <a:rPr lang="en-IN" sz="1200" b="0" i="0" u="none" strike="noStrike" kern="1200" dirty="0" smtClean="0">
                <a:solidFill>
                  <a:schemeClr val="tx1"/>
                </a:solidFill>
                <a:latin typeface="+mn-lt"/>
                <a:ea typeface="+mn-ea"/>
                <a:cs typeface="+mn-cs"/>
                <a:hlinkClick r:id="rId16" tooltip="Organ (anatomy)"/>
              </a:rPr>
              <a:t>organs</a:t>
            </a:r>
            <a:r>
              <a:rPr lang="en-IN" sz="1200" b="0" i="0" kern="1200" dirty="0" smtClean="0">
                <a:solidFill>
                  <a:schemeClr val="tx1"/>
                </a:solidFill>
                <a:latin typeface="+mn-lt"/>
                <a:ea typeface="+mn-ea"/>
                <a:cs typeface="+mn-cs"/>
              </a:rPr>
              <a:t> composed of </a:t>
            </a:r>
            <a:r>
              <a:rPr lang="en-IN" sz="1200" b="1" i="0" kern="1200" dirty="0" smtClean="0">
                <a:solidFill>
                  <a:schemeClr val="tx1"/>
                </a:solidFill>
                <a:latin typeface="+mn-lt"/>
                <a:ea typeface="+mn-ea"/>
                <a:cs typeface="+mn-cs"/>
              </a:rPr>
              <a:t>lymphoid tissue</a:t>
            </a:r>
            <a:r>
              <a:rPr lang="en-IN" sz="1200" b="0" i="0" kern="1200" dirty="0" smtClean="0">
                <a:solidFill>
                  <a:schemeClr val="tx1"/>
                </a:solidFill>
                <a:latin typeface="+mn-lt"/>
                <a:ea typeface="+mn-ea"/>
                <a:cs typeface="+mn-cs"/>
              </a:rPr>
              <a:t> are the sites of lymphocyte production. Lymphocytes are concentrated in the </a:t>
            </a:r>
            <a:r>
              <a:rPr lang="en-IN" sz="1200" b="0" i="0" u="none" strike="noStrike" kern="1200" dirty="0" smtClean="0">
                <a:solidFill>
                  <a:schemeClr val="tx1"/>
                </a:solidFill>
                <a:latin typeface="+mn-lt"/>
                <a:ea typeface="+mn-ea"/>
                <a:cs typeface="+mn-cs"/>
                <a:hlinkClick r:id="rId17" tooltip="Lymph node"/>
              </a:rPr>
              <a:t>lymph nodes</a:t>
            </a:r>
            <a:r>
              <a:rPr lang="en-IN" sz="1200" b="0" i="0" kern="1200" dirty="0" smtClean="0">
                <a:solidFill>
                  <a:schemeClr val="tx1"/>
                </a:solidFill>
                <a:latin typeface="+mn-lt"/>
                <a:ea typeface="+mn-ea"/>
                <a:cs typeface="+mn-cs"/>
              </a:rPr>
              <a:t>. The </a:t>
            </a:r>
            <a:r>
              <a:rPr lang="en-IN" sz="1200" b="0" i="0" u="none" strike="noStrike" kern="1200" dirty="0" smtClean="0">
                <a:solidFill>
                  <a:schemeClr val="tx1"/>
                </a:solidFill>
                <a:latin typeface="+mn-lt"/>
                <a:ea typeface="+mn-ea"/>
                <a:cs typeface="+mn-cs"/>
                <a:hlinkClick r:id="rId18" tooltip="Spleen"/>
              </a:rPr>
              <a:t>spleen</a:t>
            </a:r>
            <a:r>
              <a:rPr lang="en-IN" sz="1200" b="0" i="0" kern="1200" dirty="0" smtClean="0">
                <a:solidFill>
                  <a:schemeClr val="tx1"/>
                </a:solidFill>
                <a:latin typeface="+mn-lt"/>
                <a:ea typeface="+mn-ea"/>
                <a:cs typeface="+mn-cs"/>
              </a:rPr>
              <a:t> and the </a:t>
            </a:r>
            <a:r>
              <a:rPr lang="en-IN" sz="1200" b="0" i="0" u="none" strike="noStrike" kern="1200" dirty="0" smtClean="0">
                <a:solidFill>
                  <a:schemeClr val="tx1"/>
                </a:solidFill>
                <a:latin typeface="+mn-lt"/>
                <a:ea typeface="+mn-ea"/>
                <a:cs typeface="+mn-cs"/>
                <a:hlinkClick r:id="rId19" tooltip="Thymus"/>
              </a:rPr>
              <a:t>thymus</a:t>
            </a:r>
            <a:r>
              <a:rPr lang="en-IN" sz="1200" b="0" i="0" kern="1200" dirty="0" smtClean="0">
                <a:solidFill>
                  <a:schemeClr val="tx1"/>
                </a:solidFill>
                <a:latin typeface="+mn-lt"/>
                <a:ea typeface="+mn-ea"/>
                <a:cs typeface="+mn-cs"/>
              </a:rPr>
              <a:t> are also lymphoid organs of the immune system. The </a:t>
            </a:r>
            <a:r>
              <a:rPr lang="en-IN" sz="1200" b="0" i="0" u="none" strike="noStrike" kern="1200" dirty="0" smtClean="0">
                <a:solidFill>
                  <a:schemeClr val="tx1"/>
                </a:solidFill>
                <a:latin typeface="+mn-lt"/>
                <a:ea typeface="+mn-ea"/>
                <a:cs typeface="+mn-cs"/>
                <a:hlinkClick r:id="rId20" tooltip="Tonsil"/>
              </a:rPr>
              <a:t>tonsils</a:t>
            </a:r>
            <a:r>
              <a:rPr lang="en-IN" sz="1200" b="0" i="0" kern="1200" dirty="0" smtClean="0">
                <a:solidFill>
                  <a:schemeClr val="tx1"/>
                </a:solidFill>
                <a:latin typeface="+mn-lt"/>
                <a:ea typeface="+mn-ea"/>
                <a:cs typeface="+mn-cs"/>
              </a:rPr>
              <a:t> are lymphoid organs that are also associated with the </a:t>
            </a:r>
            <a:r>
              <a:rPr lang="en-IN" sz="1200" b="0" i="0" u="none" strike="noStrike" kern="1200" dirty="0" smtClean="0">
                <a:solidFill>
                  <a:schemeClr val="tx1"/>
                </a:solidFill>
                <a:latin typeface="+mn-lt"/>
                <a:ea typeface="+mn-ea"/>
                <a:cs typeface="+mn-cs"/>
                <a:hlinkClick r:id="rId21" tooltip="Digestive system"/>
              </a:rPr>
              <a:t>digestive system</a:t>
            </a:r>
            <a:r>
              <a:rPr lang="en-IN" sz="1200" b="0" i="0" kern="1200" dirty="0" smtClean="0">
                <a:solidFill>
                  <a:schemeClr val="tx1"/>
                </a:solidFill>
                <a:latin typeface="+mn-lt"/>
                <a:ea typeface="+mn-ea"/>
                <a:cs typeface="+mn-cs"/>
              </a:rPr>
              <a:t>. Lymphoid tissues contain </a:t>
            </a:r>
            <a:r>
              <a:rPr lang="en-IN" sz="1200" b="0" i="0" u="none" strike="noStrike" kern="1200" dirty="0" smtClean="0">
                <a:solidFill>
                  <a:schemeClr val="tx1"/>
                </a:solidFill>
                <a:latin typeface="+mn-lt"/>
                <a:ea typeface="+mn-ea"/>
                <a:cs typeface="+mn-cs"/>
                <a:hlinkClick r:id="rId15" tooltip="Lymphocyte"/>
              </a:rPr>
              <a:t>lymphocytes</a:t>
            </a:r>
            <a:r>
              <a:rPr lang="en-IN" sz="1200" b="0" i="0" kern="1200" dirty="0" smtClean="0">
                <a:solidFill>
                  <a:schemeClr val="tx1"/>
                </a:solidFill>
                <a:latin typeface="+mn-lt"/>
                <a:ea typeface="+mn-ea"/>
                <a:cs typeface="+mn-cs"/>
              </a:rPr>
              <a:t>, and also contain other types of cells for support.</a:t>
            </a:r>
            <a:r>
              <a:rPr lang="en-IN" sz="1200" b="0" i="0" u="none" strike="noStrike" kern="1200" baseline="30000" dirty="0" smtClean="0">
                <a:solidFill>
                  <a:schemeClr val="tx1"/>
                </a:solidFill>
                <a:latin typeface="+mn-lt"/>
                <a:ea typeface="+mn-ea"/>
                <a:cs typeface="+mn-cs"/>
                <a:hlinkClick r:id="rId7"/>
              </a:rPr>
              <a:t>[3]</a:t>
            </a:r>
            <a:r>
              <a:rPr lang="en-IN" sz="1200" b="0" i="0" kern="1200" dirty="0" smtClean="0">
                <a:solidFill>
                  <a:schemeClr val="tx1"/>
                </a:solidFill>
                <a:latin typeface="+mn-lt"/>
                <a:ea typeface="+mn-ea"/>
                <a:cs typeface="+mn-cs"/>
              </a:rPr>
              <a:t> The system also includes all the structures dedicated to the circulation and production of lymphocytes (the primary cellular component of </a:t>
            </a:r>
            <a:r>
              <a:rPr lang="en-IN" sz="1200" b="0" i="0" u="none" strike="noStrike" kern="1200" dirty="0" smtClean="0">
                <a:solidFill>
                  <a:schemeClr val="tx1"/>
                </a:solidFill>
                <a:latin typeface="+mn-lt"/>
                <a:ea typeface="+mn-ea"/>
                <a:cs typeface="+mn-cs"/>
                <a:hlinkClick r:id="rId6" tooltip="Lymph"/>
              </a:rPr>
              <a:t>lymph</a:t>
            </a:r>
            <a:r>
              <a:rPr lang="en-IN" sz="1200" b="0" i="0" kern="1200" dirty="0" smtClean="0">
                <a:solidFill>
                  <a:schemeClr val="tx1"/>
                </a:solidFill>
                <a:latin typeface="+mn-lt"/>
                <a:ea typeface="+mn-ea"/>
                <a:cs typeface="+mn-cs"/>
              </a:rPr>
              <a:t>), which also includes the </a:t>
            </a:r>
            <a:r>
              <a:rPr lang="en-IN" sz="1200" b="0" i="0" u="none" strike="noStrike" kern="1200" dirty="0" smtClean="0">
                <a:solidFill>
                  <a:schemeClr val="tx1"/>
                </a:solidFill>
                <a:latin typeface="+mn-lt"/>
                <a:ea typeface="+mn-ea"/>
                <a:cs typeface="+mn-cs"/>
                <a:hlinkClick r:id="rId22" tooltip="Bone marrow"/>
              </a:rPr>
              <a:t>bone marrow</a:t>
            </a:r>
            <a:r>
              <a:rPr lang="en-IN" sz="1200" b="0" i="0" kern="1200" dirty="0" smtClean="0">
                <a:solidFill>
                  <a:schemeClr val="tx1"/>
                </a:solidFill>
                <a:latin typeface="+mn-lt"/>
                <a:ea typeface="+mn-ea"/>
                <a:cs typeface="+mn-cs"/>
              </a:rPr>
              <a:t>, and the lymphoid tissue associated with the digestive system.</a:t>
            </a:r>
            <a:r>
              <a:rPr lang="en-IN" sz="1200" b="0" i="0" u="none" strike="noStrike" kern="1200" baseline="30000" dirty="0" smtClean="0">
                <a:solidFill>
                  <a:schemeClr val="tx1"/>
                </a:solidFill>
                <a:latin typeface="+mn-lt"/>
                <a:ea typeface="+mn-ea"/>
                <a:cs typeface="+mn-cs"/>
                <a:hlinkClick r:id="rId7"/>
              </a:rPr>
              <a:t>[4]</a:t>
            </a:r>
            <a:endParaRPr lang="en-IN" sz="1200" b="0" i="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5</a:t>
            </a:fld>
            <a:endParaRPr lang="en-IN"/>
          </a:p>
        </p:txBody>
      </p:sp>
    </p:spTree>
    <p:extLst>
      <p:ext uri="{BB962C8B-B14F-4D97-AF65-F5344CB8AC3E}">
        <p14:creationId xmlns="" xmlns:p14="http://schemas.microsoft.com/office/powerpoint/2010/main" val="271060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Under ordinary conditions </a:t>
            </a:r>
            <a:r>
              <a:rPr lang="en-GB" sz="1200" dirty="0" smtClean="0">
                <a:solidFill>
                  <a:srgbClr val="9900FF"/>
                </a:solidFill>
              </a:rPr>
              <a:t>they do not come in contact with the immunizing systems</a:t>
            </a:r>
            <a:r>
              <a:rPr lang="en-GB" sz="1200" dirty="0" smtClean="0"/>
              <a:t> of the body, therefore antibodies are not produced against such cells and tissues. However, if these tissues are injured, then </a:t>
            </a:r>
            <a:r>
              <a:rPr lang="en-GB" sz="1200" dirty="0" err="1" smtClean="0"/>
              <a:t>autoantigens</a:t>
            </a:r>
            <a:r>
              <a:rPr lang="en-GB" sz="1200" dirty="0" smtClean="0"/>
              <a:t> may be absorbed, and may cause the production of antibodies which have a toxic effect on the corresponding cells.</a:t>
            </a:r>
            <a:r>
              <a:rPr lang="en-GB" sz="105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t>Triggers of</a:t>
            </a:r>
            <a:r>
              <a:rPr lang="en-GB" sz="1050" baseline="0" dirty="0" smtClean="0"/>
              <a:t> autoantibody production</a:t>
            </a:r>
            <a:endParaRPr lang="en-GB" sz="1050" dirty="0" smtClean="0"/>
          </a:p>
          <a:p>
            <a:endParaRPr lang="en-IN" dirty="0" smtClean="0"/>
          </a:p>
          <a:p>
            <a:pPr indent="363538">
              <a:buClr>
                <a:srgbClr val="D60093"/>
              </a:buClr>
              <a:buFont typeface="Wingdings" pitchFamily="2" charset="2"/>
              <a:buChar char="Ø"/>
            </a:pPr>
            <a:r>
              <a:rPr lang="en-GB" sz="1200" dirty="0" smtClean="0"/>
              <a:t>cooling, radiation, </a:t>
            </a:r>
          </a:p>
          <a:p>
            <a:pPr indent="363538">
              <a:buClr>
                <a:srgbClr val="D60093"/>
              </a:buClr>
              <a:buFont typeface="Wingdings" pitchFamily="2" charset="2"/>
              <a:buChar char="Ø"/>
            </a:pPr>
            <a:r>
              <a:rPr lang="en-GB" sz="1200" dirty="0" smtClean="0"/>
              <a:t>drugs (</a:t>
            </a:r>
            <a:r>
              <a:rPr lang="en-GB" sz="1200" dirty="0" err="1" smtClean="0"/>
              <a:t>amidopyrine</a:t>
            </a:r>
            <a:r>
              <a:rPr lang="en-GB" sz="1200" dirty="0" smtClean="0"/>
              <a:t>, sulphonamides, preparations of gold, etc.), </a:t>
            </a:r>
          </a:p>
          <a:p>
            <a:pPr indent="363538">
              <a:buClr>
                <a:srgbClr val="D60093"/>
              </a:buClr>
              <a:buFont typeface="Wingdings" pitchFamily="2" charset="2"/>
              <a:buChar char="Ø"/>
            </a:pPr>
            <a:r>
              <a:rPr lang="en-GB" sz="1200" dirty="0" smtClean="0"/>
              <a:t>virus infections "(virus pneumonias and mononucleosis), </a:t>
            </a:r>
          </a:p>
          <a:p>
            <a:pPr indent="363538">
              <a:buClr>
                <a:srgbClr val="D60093"/>
              </a:buClr>
              <a:buFont typeface="Wingdings" pitchFamily="2" charset="2"/>
              <a:buChar char="Ø"/>
            </a:pPr>
            <a:r>
              <a:rPr lang="en-GB" sz="1200" dirty="0" err="1" smtClean="0"/>
              <a:t>acterial</a:t>
            </a:r>
            <a:r>
              <a:rPr lang="en-GB" sz="1200" dirty="0" smtClean="0"/>
              <a:t> proteins and toxins of streptococci, staphylococci, tubercle bacilli, </a:t>
            </a:r>
            <a:r>
              <a:rPr lang="en-GB" sz="1200" dirty="0" err="1" smtClean="0"/>
              <a:t>paraproteins</a:t>
            </a:r>
            <a:endParaRPr lang="en-IN"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74</a:t>
            </a:fld>
            <a:endParaRPr lang="en-IN"/>
          </a:p>
        </p:txBody>
      </p:sp>
    </p:spTree>
    <p:extLst>
      <p:ext uri="{BB962C8B-B14F-4D97-AF65-F5344CB8AC3E}">
        <p14:creationId xmlns:p14="http://schemas.microsoft.com/office/powerpoint/2010/main" xmlns="" val="1051400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may be able to bind to </a:t>
            </a:r>
            <a:r>
              <a:rPr lang="en-US" dirty="0" err="1" smtClean="0"/>
              <a:t>Ab’s</a:t>
            </a:r>
            <a:r>
              <a:rPr lang="en-US" dirty="0" smtClean="0"/>
              <a:t> or TCR’s</a:t>
            </a:r>
          </a:p>
          <a:p>
            <a:endParaRPr lang="en-US"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75</a:t>
            </a:fld>
            <a:endParaRPr lang="en-IN"/>
          </a:p>
        </p:txBody>
      </p:sp>
    </p:spTree>
    <p:extLst>
      <p:ext uri="{BB962C8B-B14F-4D97-AF65-F5344CB8AC3E}">
        <p14:creationId xmlns:p14="http://schemas.microsoft.com/office/powerpoint/2010/main" xmlns="" val="688984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Antibodies can also be divided into two regions based on their functions.  The tip of the “Y”, consisting of  one constant and one variable domain from each heavy and light chain of the antibody, contains the region that binds the antigen.  It is for this reason that we call it the </a:t>
            </a:r>
            <a:r>
              <a:rPr lang="en-US" i="1" dirty="0" err="1" smtClean="0"/>
              <a:t>Fab</a:t>
            </a:r>
            <a:r>
              <a:rPr lang="en-US" i="1" dirty="0" smtClean="0"/>
              <a:t> (fragment, antigen binding) region</a:t>
            </a:r>
            <a:r>
              <a:rPr lang="en-US" dirty="0" smtClean="0"/>
              <a:t>.  The base of the “Y”, composed of two heavy chains, plays a </a:t>
            </a:r>
            <a:r>
              <a:rPr lang="en-US" dirty="0" err="1" smtClean="0"/>
              <a:t>a</a:t>
            </a:r>
            <a:r>
              <a:rPr lang="en-US" dirty="0" smtClean="0"/>
              <a:t> role in modulating immune cell activity.  This region is called the </a:t>
            </a:r>
            <a:r>
              <a:rPr lang="en-US" i="1" dirty="0" err="1" smtClean="0"/>
              <a:t>Fc</a:t>
            </a:r>
            <a:r>
              <a:rPr lang="en-US" i="1" dirty="0" smtClean="0"/>
              <a:t> (Fragment, </a:t>
            </a:r>
            <a:r>
              <a:rPr lang="en-US" i="1" dirty="0" err="1" smtClean="0"/>
              <a:t>crystallizable</a:t>
            </a:r>
            <a:r>
              <a:rPr lang="en-US" i="1" dirty="0" smtClean="0"/>
              <a:t>) region</a:t>
            </a:r>
            <a:r>
              <a:rPr lang="en-US" dirty="0" smtClean="0"/>
              <a:t>.  The </a:t>
            </a:r>
            <a:r>
              <a:rPr lang="en-US" dirty="0" err="1" smtClean="0"/>
              <a:t>Fc</a:t>
            </a:r>
            <a:r>
              <a:rPr lang="en-US" dirty="0" smtClean="0"/>
              <a:t> region can bind to cell receptors, complement proteins, as well as to other immune molecules, thereby initiating different physiological effects including </a:t>
            </a:r>
            <a:r>
              <a:rPr lang="en-US" dirty="0" err="1" smtClean="0"/>
              <a:t>opsonization</a:t>
            </a:r>
            <a:r>
              <a:rPr lang="en-US" dirty="0" smtClean="0"/>
              <a:t>, cell </a:t>
            </a:r>
            <a:r>
              <a:rPr lang="en-US" dirty="0" err="1" smtClean="0"/>
              <a:t>lysis</a:t>
            </a:r>
            <a:r>
              <a:rPr lang="en-US" dirty="0" smtClean="0"/>
              <a:t>, and </a:t>
            </a:r>
            <a:r>
              <a:rPr lang="en-US" dirty="0" err="1" smtClean="0"/>
              <a:t>degranulation</a:t>
            </a:r>
            <a:r>
              <a:rPr lang="en-US" dirty="0" smtClean="0"/>
              <a:t>.</a:t>
            </a:r>
            <a:endParaRPr lang="en-CA" dirty="0" smtClean="0"/>
          </a:p>
          <a:p>
            <a:endParaRPr lang="en-IN"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108</a:t>
            </a:fld>
            <a:endParaRPr lang="en-IN"/>
          </a:p>
        </p:txBody>
      </p:sp>
    </p:spTree>
    <p:extLst>
      <p:ext uri="{BB962C8B-B14F-4D97-AF65-F5344CB8AC3E}">
        <p14:creationId xmlns:p14="http://schemas.microsoft.com/office/powerpoint/2010/main" xmlns="" val="3229074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Antibodies can also be divided into two regions based on their functions.  The tip of the “Y”, consisting of  one constant and one variable domain from each heavy and light chain of the antibody, contains the region that binds the antigen.  It is for this reason that we call it the </a:t>
            </a:r>
            <a:r>
              <a:rPr lang="en-US" i="1" dirty="0" err="1" smtClean="0"/>
              <a:t>Fab</a:t>
            </a:r>
            <a:r>
              <a:rPr lang="en-US" i="1" dirty="0" smtClean="0"/>
              <a:t> (fragment, antigen binding) region</a:t>
            </a:r>
            <a:r>
              <a:rPr lang="en-US" dirty="0" smtClean="0"/>
              <a:t>.  The base of the “Y”, composed of two heavy chains, plays a </a:t>
            </a:r>
            <a:r>
              <a:rPr lang="en-US" dirty="0" err="1" smtClean="0"/>
              <a:t>a</a:t>
            </a:r>
            <a:r>
              <a:rPr lang="en-US" dirty="0" smtClean="0"/>
              <a:t> role in modulating immune cell activity.  This region is called the </a:t>
            </a:r>
            <a:r>
              <a:rPr lang="en-US" i="1" dirty="0" err="1" smtClean="0"/>
              <a:t>Fc</a:t>
            </a:r>
            <a:r>
              <a:rPr lang="en-US" i="1" dirty="0" smtClean="0"/>
              <a:t> (Fragment, </a:t>
            </a:r>
            <a:r>
              <a:rPr lang="en-US" i="1" dirty="0" err="1" smtClean="0"/>
              <a:t>crystallizable</a:t>
            </a:r>
            <a:r>
              <a:rPr lang="en-US" i="1" dirty="0" smtClean="0"/>
              <a:t>) region</a:t>
            </a:r>
            <a:r>
              <a:rPr lang="en-US" dirty="0" smtClean="0"/>
              <a:t>.  The </a:t>
            </a:r>
            <a:r>
              <a:rPr lang="en-US" dirty="0" err="1" smtClean="0"/>
              <a:t>Fc</a:t>
            </a:r>
            <a:r>
              <a:rPr lang="en-US" dirty="0" smtClean="0"/>
              <a:t> region can bind to cell receptors, complement proteins, as well as to other immune molecules, thereby initiating different physiological effects including </a:t>
            </a:r>
            <a:r>
              <a:rPr lang="en-US" dirty="0" err="1" smtClean="0"/>
              <a:t>opsonization</a:t>
            </a:r>
            <a:r>
              <a:rPr lang="en-US" dirty="0" smtClean="0"/>
              <a:t>, cell </a:t>
            </a:r>
            <a:r>
              <a:rPr lang="en-US" dirty="0" err="1" smtClean="0"/>
              <a:t>lysis</a:t>
            </a:r>
            <a:r>
              <a:rPr lang="en-US" dirty="0" smtClean="0"/>
              <a:t>, and </a:t>
            </a:r>
            <a:r>
              <a:rPr lang="en-US" dirty="0" err="1" smtClean="0"/>
              <a:t>degranulation</a:t>
            </a:r>
            <a:r>
              <a:rPr lang="en-US" dirty="0" smtClean="0"/>
              <a:t>.</a:t>
            </a:r>
            <a:endParaRPr lang="en-CA" dirty="0" smtClean="0"/>
          </a:p>
          <a:p>
            <a:endParaRPr lang="en-IN" dirty="0"/>
          </a:p>
        </p:txBody>
      </p:sp>
      <p:sp>
        <p:nvSpPr>
          <p:cNvPr id="4" name="Slide Number Placeholder 3"/>
          <p:cNvSpPr>
            <a:spLocks noGrp="1"/>
          </p:cNvSpPr>
          <p:nvPr>
            <p:ph type="sldNum" sz="quarter" idx="10"/>
          </p:nvPr>
        </p:nvSpPr>
        <p:spPr/>
        <p:txBody>
          <a:bodyPr/>
          <a:lstStyle/>
          <a:p>
            <a:fld id="{E288AFE1-9B2D-49B3-9ED1-7141F5AA57D6}" type="slidenum">
              <a:rPr lang="en-IN" smtClean="0"/>
              <a:pPr/>
              <a:t>109</a:t>
            </a:fld>
            <a:endParaRPr lang="en-IN"/>
          </a:p>
        </p:txBody>
      </p:sp>
    </p:spTree>
    <p:extLst>
      <p:ext uri="{BB962C8B-B14F-4D97-AF65-F5344CB8AC3E}">
        <p14:creationId xmlns:p14="http://schemas.microsoft.com/office/powerpoint/2010/main" xmlns="" val="2298129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EFDE7CA-76D4-4CC5-BFFC-B7BD3BB12392}" type="slidenum">
              <a:rPr lang="en-US" smtClean="0"/>
              <a:pPr/>
              <a:t>111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CA" b="1" dirty="0" smtClean="0"/>
              <a:t>Making of an Agent: How they are generated</a:t>
            </a:r>
            <a:endParaRPr lang="en-US" dirty="0" smtClean="0"/>
          </a:p>
          <a:p>
            <a:pPr eaLnBrk="1" hangingPunct="1"/>
            <a:r>
              <a:rPr lang="en-US" dirty="0" smtClean="0"/>
              <a:t>Antibodies can occur in two forms – a </a:t>
            </a:r>
            <a:r>
              <a:rPr lang="en-US" i="1" dirty="0" smtClean="0"/>
              <a:t>soluble</a:t>
            </a:r>
            <a:r>
              <a:rPr lang="en-US" dirty="0" smtClean="0"/>
              <a:t> form secreted into the blood and tissue, and a </a:t>
            </a:r>
            <a:r>
              <a:rPr lang="en-US" i="1" dirty="0" smtClean="0"/>
              <a:t>membrane-bound</a:t>
            </a:r>
            <a:r>
              <a:rPr lang="en-US" dirty="0" smtClean="0"/>
              <a:t> form attached to the surface of a </a:t>
            </a:r>
            <a:r>
              <a:rPr lang="en-US" i="1" dirty="0" smtClean="0"/>
              <a:t>B-cell</a:t>
            </a:r>
            <a:r>
              <a:rPr lang="en-US" dirty="0" smtClean="0"/>
              <a:t>.  If the antibody is membrane-bound, it is called a </a:t>
            </a:r>
            <a:r>
              <a:rPr lang="en-US" i="1" dirty="0" smtClean="0"/>
              <a:t>B-cell Receptor</a:t>
            </a:r>
            <a:r>
              <a:rPr lang="en-US" dirty="0" smtClean="0"/>
              <a:t> (BCR).  B-cell receptors detect circulating antigens present in the body, and triggers the activation of the B-cell.  Activated B-cells either become antibody factories, called </a:t>
            </a:r>
            <a:r>
              <a:rPr lang="en-US" i="1" dirty="0" smtClean="0"/>
              <a:t>Plasma cells</a:t>
            </a:r>
            <a:r>
              <a:rPr lang="en-US" dirty="0" smtClean="0"/>
              <a:t>, or they differentiate into </a:t>
            </a:r>
            <a:r>
              <a:rPr lang="en-US" i="1" dirty="0" smtClean="0"/>
              <a:t>memory B-cells</a:t>
            </a:r>
            <a:r>
              <a:rPr lang="en-US" dirty="0" smtClean="0"/>
              <a:t>.  Memory B-cells survive for years and are essential for long term immunity.  This allows the immune system to remember an antigen and respond faster the next time it is faced with this antigen. </a:t>
            </a:r>
          </a:p>
        </p:txBody>
      </p:sp>
    </p:spTree>
    <p:extLst>
      <p:ext uri="{BB962C8B-B14F-4D97-AF65-F5344CB8AC3E}">
        <p14:creationId xmlns:p14="http://schemas.microsoft.com/office/powerpoint/2010/main" xmlns="" val="117367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16A93-27DA-4A3A-95BD-6A595B9FDA60}" type="slidenum">
              <a:rPr lang="en-US"/>
              <a:pPr/>
              <a:t>7</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smtClean="0"/>
              <a:t>Two arms</a:t>
            </a:r>
            <a:r>
              <a:rPr lang="en-US" baseline="0" dirty="0" smtClean="0"/>
              <a:t> of the immune system</a:t>
            </a:r>
            <a:endParaRPr lang="en-US" dirty="0"/>
          </a:p>
        </p:txBody>
      </p:sp>
    </p:spTree>
    <p:extLst>
      <p:ext uri="{BB962C8B-B14F-4D97-AF65-F5344CB8AC3E}">
        <p14:creationId xmlns="" xmlns:p14="http://schemas.microsoft.com/office/powerpoint/2010/main" val="18225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F31ED-080F-427C-844D-42E96DAF6B0F}" type="slidenum">
              <a:rPr lang="en-US"/>
              <a:pPr/>
              <a:t>9</a:t>
            </a:fld>
            <a:endParaRPr lang="en-US"/>
          </a:p>
        </p:txBody>
      </p:sp>
      <p:sp>
        <p:nvSpPr>
          <p:cNvPr id="67586" name="Rectangle 2"/>
          <p:cNvSpPr>
            <a:spLocks noGrp="1" noRot="1" noChangeAspect="1" noChangeArrowheads="1" noTextEdit="1"/>
          </p:cNvSpPr>
          <p:nvPr>
            <p:ph type="sldImg"/>
          </p:nvPr>
        </p:nvSpPr>
        <p:spPr>
          <a:xfrm>
            <a:off x="1152525" y="692150"/>
            <a:ext cx="4554538" cy="3416300"/>
          </a:xfrm>
          <a:ln/>
        </p:spPr>
      </p:sp>
      <p:sp>
        <p:nvSpPr>
          <p:cNvPr id="67587" name="Rectangle 3"/>
          <p:cNvSpPr>
            <a:spLocks noGrp="1" noChangeArrowheads="1"/>
          </p:cNvSpPr>
          <p:nvPr>
            <p:ph type="body" idx="1"/>
          </p:nvPr>
        </p:nvSpPr>
        <p:spPr>
          <a:xfrm>
            <a:off x="914400" y="4343400"/>
            <a:ext cx="5029200" cy="4114800"/>
          </a:xfrm>
        </p:spPr>
        <p:txBody>
          <a:bodyPr/>
          <a:lstStyle/>
          <a:p>
            <a:r>
              <a:rPr lang="en-US" dirty="0" smtClean="0"/>
              <a:t>Analogy – IIT campus is the human</a:t>
            </a:r>
            <a:r>
              <a:rPr lang="en-US" baseline="0" dirty="0" smtClean="0"/>
              <a:t> body. The compound wall is the first line of defense or equivalent of innate immunity. It does not allow entry into the campus. Barbed wire fence may hurt intruders, if any.  NO LAG, Not </a:t>
            </a:r>
            <a:r>
              <a:rPr lang="en-US" baseline="0" dirty="0" err="1" smtClean="0"/>
              <a:t>speific</a:t>
            </a:r>
            <a:r>
              <a:rPr lang="en-US" baseline="0" dirty="0" smtClean="0"/>
              <a:t> for any intruder (pathogen). It has no memory (It does not remember the intruder).</a:t>
            </a:r>
          </a:p>
          <a:p>
            <a:endParaRPr lang="en-US" baseline="0" dirty="0" smtClean="0"/>
          </a:p>
          <a:p>
            <a:r>
              <a:rPr lang="en-US" baseline="0" dirty="0" smtClean="0"/>
              <a:t>Let’s say an intruder manages to get into the campus. Then the second line of defense (let’s say security personnel)  - get into action. They identify the intruder and pin him down and get him out. (Lag to mobilize resources, they just target a specific intruder (pathogen) and they remember the intruder and become better equipped if they encounter the same intruder again (Memory). </a:t>
            </a:r>
            <a:endParaRPr lang="en-US" dirty="0"/>
          </a:p>
        </p:txBody>
      </p:sp>
    </p:spTree>
    <p:extLst>
      <p:ext uri="{BB962C8B-B14F-4D97-AF65-F5344CB8AC3E}">
        <p14:creationId xmlns="" xmlns:p14="http://schemas.microsoft.com/office/powerpoint/2010/main" val="147797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16A93-27DA-4A3A-95BD-6A595B9FDA60}" type="slidenum">
              <a:rPr lang="en-US"/>
              <a:pPr/>
              <a:t>11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smtClean="0"/>
              <a:t>Two arms</a:t>
            </a:r>
            <a:r>
              <a:rPr lang="en-US" baseline="0" dirty="0" smtClean="0"/>
              <a:t> of the immune system</a:t>
            </a:r>
            <a:endParaRPr lang="en-US" dirty="0"/>
          </a:p>
        </p:txBody>
      </p:sp>
    </p:spTree>
    <p:extLst>
      <p:ext uri="{BB962C8B-B14F-4D97-AF65-F5344CB8AC3E}">
        <p14:creationId xmlns="" xmlns:p14="http://schemas.microsoft.com/office/powerpoint/2010/main" val="18225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Sweat – AMP</a:t>
            </a:r>
            <a:r>
              <a:rPr lang="en-IN" baseline="0" dirty="0" smtClean="0"/>
              <a:t> – </a:t>
            </a:r>
            <a:r>
              <a:rPr lang="en-IN" baseline="0" dirty="0" err="1" smtClean="0"/>
              <a:t>dermcidin</a:t>
            </a:r>
            <a:endParaRPr lang="en-IN" baseline="0" dirty="0" smtClean="0"/>
          </a:p>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14</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20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Two additional roles:</a:t>
            </a:r>
            <a:r>
              <a:rPr lang="en-IN" baseline="0" dirty="0" smtClean="0"/>
              <a:t> Antigen presentation – (role in adaptive immunity)</a:t>
            </a:r>
          </a:p>
          <a:p>
            <a:r>
              <a:rPr lang="en-IN" baseline="0" dirty="0" smtClean="0"/>
              <a:t>Triggers an inflammatory </a:t>
            </a:r>
            <a:r>
              <a:rPr lang="en-IN" baseline="0" dirty="0" err="1" smtClean="0"/>
              <a:t>repsonse</a:t>
            </a:r>
            <a:endParaRPr lang="en-IN" dirty="0"/>
          </a:p>
        </p:txBody>
      </p:sp>
      <p:sp>
        <p:nvSpPr>
          <p:cNvPr id="4" name="Slide Number Placeholder 3"/>
          <p:cNvSpPr>
            <a:spLocks noGrp="1"/>
          </p:cNvSpPr>
          <p:nvPr>
            <p:ph type="sldNum" sz="quarter" idx="10"/>
          </p:nvPr>
        </p:nvSpPr>
        <p:spPr/>
        <p:txBody>
          <a:bodyPr/>
          <a:lstStyle/>
          <a:p>
            <a:fld id="{82EFAB97-BEDC-42A1-A309-4AB4522F1C58}" type="slidenum">
              <a:rPr lang="en-IN" smtClean="0"/>
              <a:pPr/>
              <a:t>24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CE83E80-467D-46B8-97EF-59A3F17AB2A3}" type="datetimeFigureOut">
              <a:rPr lang="en-US" smtClean="0"/>
              <a:pPr/>
              <a:t>9/22/2019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CE83E80-467D-46B8-97EF-59A3F17AB2A3}" type="datetimeFigureOut">
              <a:rPr lang="en-US" smtClean="0"/>
              <a:pPr/>
              <a:t>9/22/2019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CE83E80-467D-46B8-97EF-59A3F17AB2A3}" type="datetimeFigureOut">
              <a:rPr lang="en-US" smtClean="0"/>
              <a:pPr/>
              <a:t>9/22/2019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SmartArt Placeholder 2"/>
          <p:cNvSpPr>
            <a:spLocks noGrp="1"/>
          </p:cNvSpPr>
          <p:nvPr>
            <p:ph type="dgm"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AC95232-F5F0-460A-B7E5-1AB1A9EA1DE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CE83E80-467D-46B8-97EF-59A3F17AB2A3}" type="datetimeFigureOut">
              <a:rPr lang="en-US" smtClean="0"/>
              <a:pPr/>
              <a:t>9/22/2019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83E80-467D-46B8-97EF-59A3F17AB2A3}" type="datetimeFigureOut">
              <a:rPr lang="en-US" smtClean="0"/>
              <a:pPr/>
              <a:t>9/22/2019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CE83E80-467D-46B8-97EF-59A3F17AB2A3}" type="datetimeFigureOut">
              <a:rPr lang="en-US" smtClean="0"/>
              <a:pPr/>
              <a:t>9/22/2019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CE83E80-467D-46B8-97EF-59A3F17AB2A3}" type="datetimeFigureOut">
              <a:rPr lang="en-US" smtClean="0"/>
              <a:pPr/>
              <a:t>9/22/2019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CE83E80-467D-46B8-97EF-59A3F17AB2A3}" type="datetimeFigureOut">
              <a:rPr lang="en-US" smtClean="0"/>
              <a:pPr/>
              <a:t>9/22/2019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83E80-467D-46B8-97EF-59A3F17AB2A3}" type="datetimeFigureOut">
              <a:rPr lang="en-US" smtClean="0"/>
              <a:pPr/>
              <a:t>9/22/2019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83E80-467D-46B8-97EF-59A3F17AB2A3}" type="datetimeFigureOut">
              <a:rPr lang="en-US" smtClean="0"/>
              <a:pPr/>
              <a:t>9/22/2019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83E80-467D-46B8-97EF-59A3F17AB2A3}" type="datetimeFigureOut">
              <a:rPr lang="en-US" smtClean="0"/>
              <a:pPr/>
              <a:t>9/22/2019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E68111-4380-40ED-8CB8-9A6C0DD595A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83E80-467D-46B8-97EF-59A3F17AB2A3}" type="datetimeFigureOut">
              <a:rPr lang="en-US" smtClean="0"/>
              <a:pPr/>
              <a:t>9/22/2019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8111-4380-40ED-8CB8-9A6C0DD595A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6.jpe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052736"/>
            <a:ext cx="8640960" cy="1470025"/>
          </a:xfrm>
        </p:spPr>
        <p:txBody>
          <a:bodyPr/>
          <a:lstStyle/>
          <a:p>
            <a:r>
              <a:rPr lang="en-IN" b="1" dirty="0" smtClean="0">
                <a:solidFill>
                  <a:srgbClr val="FF0000"/>
                </a:solidFill>
              </a:rPr>
              <a:t>Introduction to the immune system:</a:t>
            </a:r>
            <a:br>
              <a:rPr lang="en-IN" b="1" dirty="0" smtClean="0">
                <a:solidFill>
                  <a:srgbClr val="FF0000"/>
                </a:solidFill>
              </a:rPr>
            </a:br>
            <a:r>
              <a:rPr lang="en-IN" b="1" dirty="0" smtClean="0">
                <a:solidFill>
                  <a:srgbClr val="FF0000"/>
                </a:solidFill>
              </a:rPr>
              <a:t>innate immunity</a:t>
            </a:r>
            <a:endParaRPr lang="en-IN" b="1" dirty="0">
              <a:solidFill>
                <a:srgbClr val="FF0000"/>
              </a:solidFill>
            </a:endParaRPr>
          </a:p>
        </p:txBody>
      </p:sp>
      <p:sp>
        <p:nvSpPr>
          <p:cNvPr id="3" name="Subtitle 2"/>
          <p:cNvSpPr>
            <a:spLocks noGrp="1"/>
          </p:cNvSpPr>
          <p:nvPr>
            <p:ph type="subTitle" idx="1"/>
          </p:nvPr>
        </p:nvSpPr>
        <p:spPr>
          <a:xfrm>
            <a:off x="323528" y="3886200"/>
            <a:ext cx="8280920" cy="1752600"/>
          </a:xfrm>
        </p:spPr>
        <p:txBody>
          <a:bodyPr>
            <a:normAutofit fontScale="85000" lnSpcReduction="10000"/>
          </a:bodyPr>
          <a:lstStyle/>
          <a:p>
            <a:r>
              <a:rPr lang="en-US" sz="4200" b="1" dirty="0" smtClean="0">
                <a:solidFill>
                  <a:schemeClr val="tx1"/>
                </a:solidFill>
              </a:rPr>
              <a:t>Prof dr. </a:t>
            </a:r>
            <a:r>
              <a:rPr lang="en-US" sz="4200" b="1" dirty="0" err="1" smtClean="0">
                <a:solidFill>
                  <a:schemeClr val="tx1"/>
                </a:solidFill>
              </a:rPr>
              <a:t>Ihsan</a:t>
            </a:r>
            <a:r>
              <a:rPr lang="en-US" sz="4200" b="1" dirty="0" smtClean="0">
                <a:solidFill>
                  <a:schemeClr val="tx1"/>
                </a:solidFill>
              </a:rPr>
              <a:t> </a:t>
            </a:r>
            <a:r>
              <a:rPr lang="en-US" sz="4200" b="1" dirty="0" err="1" smtClean="0">
                <a:solidFill>
                  <a:schemeClr val="tx1"/>
                </a:solidFill>
              </a:rPr>
              <a:t>Edan</a:t>
            </a:r>
            <a:r>
              <a:rPr lang="en-US" sz="4200" b="1" dirty="0" smtClean="0">
                <a:solidFill>
                  <a:schemeClr val="tx1"/>
                </a:solidFill>
              </a:rPr>
              <a:t> </a:t>
            </a:r>
            <a:r>
              <a:rPr lang="en-US" sz="4200" b="1" dirty="0" err="1" smtClean="0">
                <a:solidFill>
                  <a:schemeClr val="tx1"/>
                </a:solidFill>
              </a:rPr>
              <a:t>Alsaimary</a:t>
            </a:r>
            <a:endParaRPr lang="en-US" sz="4200" b="1" dirty="0" smtClean="0">
              <a:solidFill>
                <a:schemeClr val="tx1"/>
              </a:solidFill>
            </a:endParaRPr>
          </a:p>
          <a:p>
            <a:endParaRPr lang="en-US" sz="2000" dirty="0" smtClean="0">
              <a:solidFill>
                <a:schemeClr val="tx1"/>
              </a:solidFill>
            </a:endParaRPr>
          </a:p>
          <a:p>
            <a:r>
              <a:rPr lang="en-US" sz="2000" dirty="0" smtClean="0">
                <a:solidFill>
                  <a:schemeClr val="tx1"/>
                </a:solidFill>
                <a:latin typeface="Bodoni MT Black" pitchFamily="18" charset="0"/>
              </a:rPr>
              <a:t>department of microbiology – college of medicine – university of </a:t>
            </a:r>
            <a:r>
              <a:rPr lang="en-US" sz="2000" dirty="0" err="1" smtClean="0">
                <a:solidFill>
                  <a:schemeClr val="tx1"/>
                </a:solidFill>
                <a:latin typeface="Bodoni MT Black" pitchFamily="18" charset="0"/>
              </a:rPr>
              <a:t>basrah</a:t>
            </a:r>
            <a:r>
              <a:rPr lang="en-US" sz="2000" dirty="0" smtClean="0">
                <a:solidFill>
                  <a:schemeClr val="tx1"/>
                </a:solidFill>
                <a:latin typeface="Bodoni MT Black" pitchFamily="18" charset="0"/>
              </a:rPr>
              <a:t>  Mobile : 07801410838    - </a:t>
            </a:r>
            <a:r>
              <a:rPr lang="en-US" sz="2000" dirty="0" err="1" smtClean="0">
                <a:solidFill>
                  <a:schemeClr val="tx1"/>
                </a:solidFill>
                <a:latin typeface="Bodoni MT Black" pitchFamily="18" charset="0"/>
              </a:rPr>
              <a:t>e.mail</a:t>
            </a:r>
            <a:r>
              <a:rPr lang="en-US" sz="2000" dirty="0" smtClean="0">
                <a:solidFill>
                  <a:schemeClr val="tx1"/>
                </a:solidFill>
                <a:latin typeface="Bodoni MT Black" pitchFamily="18" charset="0"/>
              </a:rPr>
              <a:t> : ihsanalsaimary@gmail.com</a:t>
            </a:r>
            <a:br>
              <a:rPr lang="en-US" sz="2000" dirty="0" smtClean="0">
                <a:solidFill>
                  <a:schemeClr val="tx1"/>
                </a:solidFill>
                <a:latin typeface="Bodoni MT Black" pitchFamily="18" charset="0"/>
              </a:rPr>
            </a:b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l="11813" t="16532" r="29523" b="8657"/>
          <a:stretch>
            <a:fillRect/>
          </a:stretch>
        </p:blipFill>
        <p:spPr bwMode="auto">
          <a:xfrm>
            <a:off x="64215" y="0"/>
            <a:ext cx="8900273" cy="6381328"/>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tr-TR" sz="4000"/>
              <a:t>Antibacterial compounds of the phagolysosome I</a:t>
            </a:r>
          </a:p>
        </p:txBody>
      </p:sp>
      <p:sp>
        <p:nvSpPr>
          <p:cNvPr id="33795" name="Rectangle 3"/>
          <p:cNvSpPr>
            <a:spLocks noGrp="1" noChangeArrowheads="1"/>
          </p:cNvSpPr>
          <p:nvPr>
            <p:ph type="body" idx="1"/>
          </p:nvPr>
        </p:nvSpPr>
        <p:spPr/>
        <p:txBody>
          <a:bodyPr/>
          <a:lstStyle/>
          <a:p>
            <a:r>
              <a:rPr lang="tr-TR" sz="3400"/>
              <a:t>Oxygen-dependent compounds</a:t>
            </a:r>
          </a:p>
          <a:p>
            <a:pPr lvl="1"/>
            <a:r>
              <a:rPr lang="tr-TR" sz="3200"/>
              <a:t>Hydrogen peroxide: NADPH oxidase and NADH</a:t>
            </a:r>
          </a:p>
          <a:p>
            <a:pPr lvl="1"/>
            <a:r>
              <a:rPr lang="tr-TR" sz="3200"/>
              <a:t>Superoxide</a:t>
            </a:r>
          </a:p>
          <a:p>
            <a:pPr lvl="1"/>
            <a:r>
              <a:rPr lang="tr-TR" sz="3200"/>
              <a:t>Hydroxil radicals (OH)</a:t>
            </a:r>
          </a:p>
          <a:p>
            <a:pPr lvl="1"/>
            <a:r>
              <a:rPr lang="tr-TR" sz="3200"/>
              <a:t>Activated halides (Cl</a:t>
            </a:r>
            <a:r>
              <a:rPr lang="tr-TR" sz="3200" baseline="60000"/>
              <a:t>_</a:t>
            </a:r>
            <a:r>
              <a:rPr lang="tr-TR" sz="3200"/>
              <a:t>, I</a:t>
            </a:r>
            <a:r>
              <a:rPr lang="tr-TR" sz="3200" baseline="60000"/>
              <a:t>_</a:t>
            </a:r>
            <a:r>
              <a:rPr lang="tr-TR" sz="3200"/>
              <a:t>, Br</a:t>
            </a:r>
            <a:r>
              <a:rPr lang="tr-TR" sz="3200" baseline="70000"/>
              <a:t>_</a:t>
            </a:r>
            <a:r>
              <a:rPr lang="tr-TR" sz="3200"/>
              <a:t>): </a:t>
            </a:r>
            <a:r>
              <a:rPr lang="tr-TR" sz="3000"/>
              <a:t>myeloperoxidase</a:t>
            </a:r>
          </a:p>
          <a:p>
            <a:pPr lvl="1"/>
            <a:r>
              <a:rPr lang="tr-TR" sz="3200"/>
              <a:t>Nitrous oxide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tr-TR" sz="4000"/>
              <a:t>Antibacterial compounds of the phagolysosome II</a:t>
            </a:r>
          </a:p>
        </p:txBody>
      </p:sp>
      <p:sp>
        <p:nvSpPr>
          <p:cNvPr id="34819" name="Rectangle 3"/>
          <p:cNvSpPr>
            <a:spLocks noGrp="1" noChangeArrowheads="1"/>
          </p:cNvSpPr>
          <p:nvPr>
            <p:ph type="body" idx="1"/>
          </p:nvPr>
        </p:nvSpPr>
        <p:spPr/>
        <p:txBody>
          <a:bodyPr/>
          <a:lstStyle/>
          <a:p>
            <a:r>
              <a:rPr lang="tr-TR" sz="3400"/>
              <a:t>Oxygen-independent compounds</a:t>
            </a:r>
          </a:p>
          <a:p>
            <a:pPr lvl="1"/>
            <a:r>
              <a:rPr lang="tr-TR" sz="3200"/>
              <a:t>Acids</a:t>
            </a:r>
          </a:p>
          <a:p>
            <a:pPr lvl="1"/>
            <a:r>
              <a:rPr lang="tr-TR" sz="3200"/>
              <a:t>Lysosome (degrades bacterial peptidoglycan)</a:t>
            </a:r>
          </a:p>
          <a:p>
            <a:pPr lvl="1"/>
            <a:r>
              <a:rPr lang="tr-TR" sz="3200"/>
              <a:t>Lactoferrin (chelates iron)</a:t>
            </a:r>
          </a:p>
          <a:p>
            <a:pPr lvl="1"/>
            <a:r>
              <a:rPr lang="tr-TR" sz="3200"/>
              <a:t>Defensin and other cationic proteins (damage membranes)</a:t>
            </a:r>
          </a:p>
          <a:p>
            <a:pPr lvl="1"/>
            <a:r>
              <a:rPr lang="tr-TR" sz="3200"/>
              <a:t>Proteases, elastase, cathepsin G</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487362"/>
          </a:xfrm>
        </p:spPr>
        <p:txBody>
          <a:bodyPr>
            <a:normAutofit fontScale="90000"/>
          </a:bodyPr>
          <a:lstStyle/>
          <a:p>
            <a:r>
              <a:rPr lang="tr-TR" sz="3000"/>
              <a:t>Phagocytosis &amp; killing of bacteria</a:t>
            </a:r>
          </a:p>
        </p:txBody>
      </p:sp>
      <p:pic>
        <p:nvPicPr>
          <p:cNvPr id="35843" name="Picture 3" descr="bactrimmnty1"/>
          <p:cNvPicPr>
            <a:picLocks noGrp="1" noChangeAspect="1" noChangeArrowheads="1"/>
          </p:cNvPicPr>
          <p:nvPr>
            <p:ph idx="1"/>
          </p:nvPr>
        </p:nvPicPr>
        <p:blipFill>
          <a:blip r:embed="rId2" cstate="print"/>
          <a:srcRect/>
          <a:stretch>
            <a:fillRect/>
          </a:stretch>
        </p:blipFill>
        <p:spPr>
          <a:xfrm>
            <a:off x="2195513" y="1160463"/>
            <a:ext cx="5256212" cy="4935537"/>
          </a:xfrm>
          <a:no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8229600" cy="774700"/>
          </a:xfrm>
        </p:spPr>
        <p:txBody>
          <a:bodyPr>
            <a:normAutofit fontScale="90000"/>
          </a:bodyPr>
          <a:lstStyle/>
          <a:p>
            <a:r>
              <a:rPr lang="tr-TR"/>
              <a:t>Macrophages in antibacterial response</a:t>
            </a:r>
          </a:p>
        </p:txBody>
      </p:sp>
      <p:sp>
        <p:nvSpPr>
          <p:cNvPr id="36867" name="Rectangle 3"/>
          <p:cNvSpPr>
            <a:spLocks noGrp="1" noChangeArrowheads="1"/>
          </p:cNvSpPr>
          <p:nvPr>
            <p:ph type="body" idx="1"/>
          </p:nvPr>
        </p:nvSpPr>
        <p:spPr>
          <a:xfrm>
            <a:off x="457200" y="1196975"/>
            <a:ext cx="8229600" cy="4933950"/>
          </a:xfrm>
        </p:spPr>
        <p:txBody>
          <a:bodyPr/>
          <a:lstStyle/>
          <a:p>
            <a:r>
              <a:rPr lang="tr-TR"/>
              <a:t>Important antibacterial phagocytic cells</a:t>
            </a:r>
          </a:p>
          <a:p>
            <a:pPr lvl="1"/>
            <a:r>
              <a:rPr lang="tr-TR"/>
              <a:t>Killing by oxygen-dependent and oxygen-independent mechanisms</a:t>
            </a:r>
          </a:p>
          <a:p>
            <a:pPr lvl="1"/>
            <a:r>
              <a:rPr lang="tr-TR"/>
              <a:t>Production of IL-1, IL-6, and IL-12; TNF-</a:t>
            </a:r>
            <a:r>
              <a:rPr lang="tr-TR">
                <a:latin typeface="Symbol" pitchFamily="18" charset="2"/>
              </a:rPr>
              <a:t>a</a:t>
            </a:r>
            <a:r>
              <a:rPr lang="tr-TR"/>
              <a:t> and TNF-</a:t>
            </a:r>
            <a:r>
              <a:rPr lang="tr-TR">
                <a:latin typeface="Symbol" pitchFamily="18" charset="2"/>
              </a:rPr>
              <a:t>b</a:t>
            </a:r>
            <a:r>
              <a:rPr lang="tr-TR"/>
              <a:t>, and interferon-</a:t>
            </a:r>
            <a:r>
              <a:rPr lang="tr-TR">
                <a:latin typeface="Symbol" pitchFamily="18" charset="2"/>
              </a:rPr>
              <a:t>a</a:t>
            </a:r>
          </a:p>
          <a:p>
            <a:pPr lvl="1"/>
            <a:r>
              <a:rPr lang="tr-TR"/>
              <a:t>Activation of acute-phase and inflammatory responses</a:t>
            </a:r>
          </a:p>
          <a:p>
            <a:pPr lvl="1"/>
            <a:r>
              <a:rPr lang="tr-TR"/>
              <a:t>Presentation of antigen to CD4 T cell</a:t>
            </a:r>
          </a:p>
          <a:p>
            <a:pPr lvl="1"/>
            <a:endParaRPr lang="tr-T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tr-TR"/>
          </a:p>
        </p:txBody>
      </p:sp>
      <p:sp>
        <p:nvSpPr>
          <p:cNvPr id="23555" name="Rectangle 3"/>
          <p:cNvSpPr>
            <a:spLocks noGrp="1" noChangeArrowheads="1"/>
          </p:cNvSpPr>
          <p:nvPr>
            <p:ph type="body" idx="1"/>
          </p:nvPr>
        </p:nvSpPr>
        <p:spPr/>
        <p:txBody>
          <a:bodyPr/>
          <a:lstStyle/>
          <a:p>
            <a:pPr marL="609600" indent="-609600">
              <a:lnSpc>
                <a:spcPct val="90000"/>
              </a:lnSpc>
              <a:buFont typeface="Wingdings" pitchFamily="2" charset="2"/>
              <a:buAutoNum type="arabicPeriod"/>
            </a:pPr>
            <a:r>
              <a:rPr lang="tr-TR"/>
              <a:t>Expansion of capilaries to increase blood flow (seen as blushing or a rash)</a:t>
            </a:r>
          </a:p>
          <a:p>
            <a:pPr marL="609600" indent="-609600">
              <a:lnSpc>
                <a:spcPct val="90000"/>
              </a:lnSpc>
              <a:buFont typeface="Wingdings" pitchFamily="2" charset="2"/>
              <a:buAutoNum type="arabicPeriod"/>
            </a:pPr>
            <a:r>
              <a:rPr lang="tr-TR"/>
              <a:t>Increase in the permeability of the microvasculature structure to allow escape of fluid, plasma proteins, and leukocytes from the circulation	edema</a:t>
            </a:r>
          </a:p>
          <a:p>
            <a:pPr marL="609600" indent="-609600">
              <a:lnSpc>
                <a:spcPct val="90000"/>
              </a:lnSpc>
              <a:buFont typeface="Wingdings" pitchFamily="2" charset="2"/>
              <a:buAutoNum type="arabicPeriod"/>
            </a:pPr>
            <a:r>
              <a:rPr lang="tr-TR"/>
              <a:t>Exit of leukocytes from the capillaries and their accumulation at the site of injury</a:t>
            </a:r>
          </a:p>
          <a:p>
            <a:pPr marL="609600" indent="-609600">
              <a:lnSpc>
                <a:spcPct val="90000"/>
              </a:lnSpc>
              <a:buFont typeface="Wingdings" pitchFamily="2" charset="2"/>
              <a:buAutoNum type="arabicPeriod"/>
            </a:pPr>
            <a:endParaRPr lang="tr-TR"/>
          </a:p>
          <a:p>
            <a:pPr marL="609600" indent="-609600">
              <a:lnSpc>
                <a:spcPct val="90000"/>
              </a:lnSpc>
            </a:pP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sz="4000"/>
              <a:t>Acute-Phase Reactants</a:t>
            </a:r>
          </a:p>
        </p:txBody>
      </p:sp>
      <p:sp>
        <p:nvSpPr>
          <p:cNvPr id="37891" name="Rectangle 3"/>
          <p:cNvSpPr>
            <a:spLocks noGrp="1" noChangeArrowheads="1"/>
          </p:cNvSpPr>
          <p:nvPr>
            <p:ph type="body" sz="half" idx="1"/>
          </p:nvPr>
        </p:nvSpPr>
        <p:spPr>
          <a:xfrm>
            <a:off x="457200" y="1125538"/>
            <a:ext cx="4038600" cy="5005387"/>
          </a:xfrm>
        </p:spPr>
        <p:txBody>
          <a:bodyPr/>
          <a:lstStyle/>
          <a:p>
            <a:r>
              <a:rPr lang="tr-TR" sz="3000">
                <a:latin typeface="Symbol" pitchFamily="18" charset="2"/>
              </a:rPr>
              <a:t>a</a:t>
            </a:r>
            <a:r>
              <a:rPr lang="tr-TR" sz="3000" baseline="-25000"/>
              <a:t>1</a:t>
            </a:r>
            <a:r>
              <a:rPr lang="tr-TR" sz="3000"/>
              <a:t>-antitrypsin</a:t>
            </a:r>
          </a:p>
          <a:p>
            <a:r>
              <a:rPr lang="tr-TR" sz="3000">
                <a:latin typeface="Symbol" pitchFamily="18" charset="2"/>
              </a:rPr>
              <a:t>a</a:t>
            </a:r>
            <a:r>
              <a:rPr lang="tr-TR" sz="3000" baseline="-25000"/>
              <a:t>1</a:t>
            </a:r>
            <a:r>
              <a:rPr lang="tr-TR" sz="3000"/>
              <a:t>-glycoprotein</a:t>
            </a:r>
          </a:p>
          <a:p>
            <a:r>
              <a:rPr lang="tr-TR" sz="3000"/>
              <a:t>Amyloid A &amp; P</a:t>
            </a:r>
          </a:p>
          <a:p>
            <a:r>
              <a:rPr lang="tr-TR" sz="3000"/>
              <a:t>Antithrombin </a:t>
            </a:r>
            <a:r>
              <a:rPr lang="tr-TR" sz="3000">
                <a:latin typeface="Symbol" pitchFamily="18" charset="2"/>
              </a:rPr>
              <a:t>III</a:t>
            </a:r>
            <a:endParaRPr lang="tr-TR" sz="3000"/>
          </a:p>
          <a:p>
            <a:r>
              <a:rPr lang="tr-TR" sz="3000"/>
              <a:t>C-reactive protein</a:t>
            </a:r>
          </a:p>
          <a:p>
            <a:r>
              <a:rPr lang="tr-TR" sz="3000"/>
              <a:t>C1 esterase inhibitor</a:t>
            </a:r>
          </a:p>
          <a:p>
            <a:r>
              <a:rPr lang="tr-TR" sz="3000"/>
              <a:t>C3 complement</a:t>
            </a:r>
            <a:endParaRPr lang="tr-TR" sz="3000">
              <a:latin typeface="Symbol" pitchFamily="18" charset="2"/>
            </a:endParaRPr>
          </a:p>
        </p:txBody>
      </p:sp>
      <p:sp>
        <p:nvSpPr>
          <p:cNvPr id="37892" name="Rectangle 4"/>
          <p:cNvSpPr>
            <a:spLocks noGrp="1" noChangeArrowheads="1"/>
          </p:cNvSpPr>
          <p:nvPr>
            <p:ph type="body" sz="half" idx="2"/>
          </p:nvPr>
        </p:nvSpPr>
        <p:spPr>
          <a:xfrm>
            <a:off x="4648200" y="1196975"/>
            <a:ext cx="4038600" cy="4933950"/>
          </a:xfrm>
        </p:spPr>
        <p:txBody>
          <a:bodyPr/>
          <a:lstStyle/>
          <a:p>
            <a:r>
              <a:rPr lang="tr-TR" sz="3000"/>
              <a:t>Ceruloplasmin</a:t>
            </a:r>
          </a:p>
          <a:p>
            <a:r>
              <a:rPr lang="tr-TR" sz="3000"/>
              <a:t>Fibrinogen</a:t>
            </a:r>
          </a:p>
          <a:p>
            <a:r>
              <a:rPr lang="tr-TR" sz="3000"/>
              <a:t>Haptoglobulin</a:t>
            </a:r>
          </a:p>
          <a:p>
            <a:r>
              <a:rPr lang="tr-TR" sz="3000"/>
              <a:t>Orosomucoid</a:t>
            </a:r>
          </a:p>
          <a:p>
            <a:r>
              <a:rPr lang="tr-TR" sz="3000"/>
              <a:t>Plasminogen</a:t>
            </a:r>
          </a:p>
          <a:p>
            <a:r>
              <a:rPr lang="tr-TR" sz="3000"/>
              <a:t>Transferrin</a:t>
            </a:r>
          </a:p>
          <a:p>
            <a:r>
              <a:rPr lang="tr-TR" sz="3000"/>
              <a:t>Lypopolysaccharide-binding proteins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922114"/>
          </a:xfrm>
        </p:spPr>
        <p:txBody>
          <a:bodyPr/>
          <a:lstStyle/>
          <a:p>
            <a:pPr eaLnBrk="1" hangingPunct="1">
              <a:defRPr/>
            </a:pPr>
            <a:r>
              <a:rPr lang="en-US" b="1" dirty="0" smtClean="0">
                <a:solidFill>
                  <a:srgbClr val="00B0F0"/>
                </a:solidFill>
              </a:rPr>
              <a:t>What is an antibody?</a:t>
            </a:r>
          </a:p>
        </p:txBody>
      </p:sp>
      <p:sp>
        <p:nvSpPr>
          <p:cNvPr id="39939" name="Rectangle 3"/>
          <p:cNvSpPr>
            <a:spLocks noGrp="1" noChangeArrowheads="1"/>
          </p:cNvSpPr>
          <p:nvPr>
            <p:ph type="body" idx="1"/>
          </p:nvPr>
        </p:nvSpPr>
        <p:spPr>
          <a:xfrm>
            <a:off x="457200" y="1628800"/>
            <a:ext cx="8229600" cy="4497363"/>
          </a:xfrm>
        </p:spPr>
        <p:txBody>
          <a:bodyPr>
            <a:normAutofit lnSpcReduction="10000"/>
          </a:bodyPr>
          <a:lstStyle/>
          <a:p>
            <a:pPr>
              <a:defRPr/>
            </a:pPr>
            <a:r>
              <a:rPr lang="en-US" sz="2400" dirty="0"/>
              <a:t>Produced by Plasma cell (B-lymphocytes producing </a:t>
            </a:r>
            <a:r>
              <a:rPr lang="en-US" sz="2400" dirty="0" err="1"/>
              <a:t>Ab</a:t>
            </a:r>
            <a:r>
              <a:rPr lang="en-US" sz="2400" dirty="0" smtClean="0"/>
              <a:t>)</a:t>
            </a:r>
          </a:p>
          <a:p>
            <a:pPr marL="0" indent="0">
              <a:buNone/>
              <a:defRPr/>
            </a:pPr>
            <a:endParaRPr lang="en-US" sz="2400" dirty="0"/>
          </a:p>
          <a:p>
            <a:pPr eaLnBrk="1" hangingPunct="1">
              <a:defRPr/>
            </a:pPr>
            <a:r>
              <a:rPr lang="en-US" sz="2400" dirty="0" smtClean="0"/>
              <a:t>Essential part of adaptive immunity</a:t>
            </a:r>
          </a:p>
          <a:p>
            <a:pPr marL="0" indent="0" eaLnBrk="1" hangingPunct="1">
              <a:buNone/>
              <a:defRPr/>
            </a:pPr>
            <a:endParaRPr lang="en-US" sz="2400" dirty="0" smtClean="0"/>
          </a:p>
          <a:p>
            <a:pPr eaLnBrk="1" hangingPunct="1">
              <a:defRPr/>
            </a:pPr>
            <a:r>
              <a:rPr lang="en-US" sz="2400" dirty="0"/>
              <a:t>S</a:t>
            </a:r>
            <a:r>
              <a:rPr lang="en-US" sz="2400" dirty="0" smtClean="0"/>
              <a:t>pecifically bind a unique antigenic epitope (also called an antigenic determinant)</a:t>
            </a:r>
          </a:p>
          <a:p>
            <a:pPr marL="0" indent="0" eaLnBrk="1" hangingPunct="1">
              <a:buNone/>
              <a:defRPr/>
            </a:pPr>
            <a:endParaRPr lang="en-US" sz="2400" dirty="0" smtClean="0"/>
          </a:p>
          <a:p>
            <a:pPr eaLnBrk="1" hangingPunct="1">
              <a:defRPr/>
            </a:pPr>
            <a:r>
              <a:rPr lang="en-US" sz="2400" dirty="0" smtClean="0"/>
              <a:t>Possesses antigen binding sites</a:t>
            </a:r>
          </a:p>
          <a:p>
            <a:pPr marL="0" indent="0" eaLnBrk="1" hangingPunct="1">
              <a:buNone/>
              <a:defRPr/>
            </a:pPr>
            <a:endParaRPr lang="en-US" sz="2400" dirty="0" smtClean="0"/>
          </a:p>
          <a:p>
            <a:pPr marL="0" indent="0" eaLnBrk="1" hangingPunct="1">
              <a:buNone/>
              <a:defRPr/>
            </a:pPr>
            <a:endParaRPr lang="en-US" sz="2400" dirty="0" smtClean="0"/>
          </a:p>
          <a:p>
            <a:pPr eaLnBrk="1" hangingPunct="1">
              <a:defRPr/>
            </a:pPr>
            <a:r>
              <a:rPr lang="en-US" sz="2400" dirty="0" smtClean="0"/>
              <a:t>Members of the class of proteins called </a:t>
            </a:r>
            <a:r>
              <a:rPr lang="en-US" sz="2400" dirty="0" err="1" smtClean="0"/>
              <a:t>immunoglobulins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28596" y="214290"/>
            <a:ext cx="8229600" cy="928710"/>
          </a:xfrm>
        </p:spPr>
        <p:txBody>
          <a:bodyPr/>
          <a:lstStyle/>
          <a:p>
            <a:r>
              <a:rPr lang="en-IN" b="1" dirty="0" smtClean="0">
                <a:solidFill>
                  <a:srgbClr val="00B0F0"/>
                </a:solidFill>
              </a:rPr>
              <a:t>What does an antibody look like ?</a:t>
            </a:r>
            <a:endParaRPr lang="en-IN" b="1" dirty="0">
              <a:solidFill>
                <a:srgbClr val="00B0F0"/>
              </a:solidFill>
            </a:endParaRPr>
          </a:p>
        </p:txBody>
      </p:sp>
      <p:sp>
        <p:nvSpPr>
          <p:cNvPr id="13" name="Content Placeholder 12"/>
          <p:cNvSpPr>
            <a:spLocks noGrp="1"/>
          </p:cNvSpPr>
          <p:nvPr>
            <p:ph sz="half" idx="2"/>
          </p:nvPr>
        </p:nvSpPr>
        <p:spPr/>
        <p:txBody>
          <a:bodyPr/>
          <a:lstStyle/>
          <a:p>
            <a:r>
              <a:rPr lang="en-IN" sz="2400" dirty="0" smtClean="0"/>
              <a:t>2 identical  heavy chains </a:t>
            </a:r>
          </a:p>
          <a:p>
            <a:r>
              <a:rPr lang="en-IN" sz="2400" dirty="0" smtClean="0"/>
              <a:t>2 identical light chains</a:t>
            </a:r>
          </a:p>
          <a:p>
            <a:endParaRPr lang="en-IN" sz="2400" dirty="0"/>
          </a:p>
          <a:p>
            <a:r>
              <a:rPr lang="en-IN" sz="2400" dirty="0" smtClean="0"/>
              <a:t>Each heavy chain – has a constant and a variable region</a:t>
            </a:r>
          </a:p>
          <a:p>
            <a:pPr>
              <a:buNone/>
            </a:pPr>
            <a:endParaRPr lang="en-IN" sz="2400" dirty="0" smtClean="0"/>
          </a:p>
          <a:p>
            <a:r>
              <a:rPr lang="en-IN" sz="2400" dirty="0" smtClean="0"/>
              <a:t>Each light chain has a constant and a variable region</a:t>
            </a:r>
          </a:p>
          <a:p>
            <a:endParaRPr lang="en-IN" dirty="0"/>
          </a:p>
        </p:txBody>
      </p:sp>
      <p:pic>
        <p:nvPicPr>
          <p:cNvPr id="14" name="Content Placeholder 11" descr="https://i2.wp.com/upload.wikimedia.org/wikipedia/commons/7/78/Anticorps.png"/>
          <p:cNvPicPr>
            <a:picLocks noGrp="1"/>
          </p:cNvPicPr>
          <p:nvPr>
            <p:ph sz="half" idx="1"/>
          </p:nvPr>
        </p:nvPicPr>
        <p:blipFill>
          <a:blip r:embed="rId2" cstate="print"/>
          <a:srcRect/>
          <a:stretch>
            <a:fillRect/>
          </a:stretch>
        </p:blipFill>
        <p:spPr bwMode="auto">
          <a:xfrm>
            <a:off x="785786" y="1428736"/>
            <a:ext cx="3894532" cy="4174742"/>
          </a:xfrm>
          <a:prstGeom prst="rect">
            <a:avLst/>
          </a:prstGeom>
          <a:noFill/>
          <a:ln w="9525">
            <a:noFill/>
            <a:miter lim="800000"/>
            <a:headEnd/>
            <a:tailEnd/>
          </a:ln>
        </p:spPr>
      </p:pic>
      <p:sp>
        <p:nvSpPr>
          <p:cNvPr id="15" name="TextBox 14"/>
          <p:cNvSpPr txBox="1"/>
          <p:nvPr/>
        </p:nvSpPr>
        <p:spPr>
          <a:xfrm>
            <a:off x="2214546" y="5429264"/>
            <a:ext cx="357190" cy="369332"/>
          </a:xfrm>
          <a:prstGeom prst="rect">
            <a:avLst/>
          </a:prstGeom>
          <a:noFill/>
        </p:spPr>
        <p:txBody>
          <a:bodyPr wrap="square" rtlCol="0">
            <a:spAutoFit/>
          </a:bodyPr>
          <a:lstStyle/>
          <a:p>
            <a:r>
              <a:rPr lang="en-IN" b="1" dirty="0" smtClean="0">
                <a:solidFill>
                  <a:srgbClr val="FF0000"/>
                </a:solidFill>
              </a:rPr>
              <a:t>H</a:t>
            </a:r>
            <a:endParaRPr lang="en-IN" b="1" dirty="0">
              <a:solidFill>
                <a:srgbClr val="FF0000"/>
              </a:solidFill>
            </a:endParaRPr>
          </a:p>
        </p:txBody>
      </p:sp>
      <p:sp>
        <p:nvSpPr>
          <p:cNvPr id="16" name="TextBox 15"/>
          <p:cNvSpPr txBox="1"/>
          <p:nvPr/>
        </p:nvSpPr>
        <p:spPr>
          <a:xfrm>
            <a:off x="2786050" y="5429264"/>
            <a:ext cx="500066" cy="369332"/>
          </a:xfrm>
          <a:prstGeom prst="rect">
            <a:avLst/>
          </a:prstGeom>
          <a:noFill/>
        </p:spPr>
        <p:txBody>
          <a:bodyPr wrap="square" rtlCol="0">
            <a:spAutoFit/>
          </a:bodyPr>
          <a:lstStyle/>
          <a:p>
            <a:r>
              <a:rPr lang="en-IN" b="1" dirty="0" smtClean="0">
                <a:solidFill>
                  <a:srgbClr val="FF0000"/>
                </a:solidFill>
              </a:rPr>
              <a:t> H</a:t>
            </a:r>
            <a:endParaRPr lang="en-IN" b="1" dirty="0">
              <a:solidFill>
                <a:srgbClr val="FF0000"/>
              </a:solidFill>
            </a:endParaRPr>
          </a:p>
        </p:txBody>
      </p:sp>
      <p:sp>
        <p:nvSpPr>
          <p:cNvPr id="17" name="TextBox 16"/>
          <p:cNvSpPr txBox="1"/>
          <p:nvPr/>
        </p:nvSpPr>
        <p:spPr>
          <a:xfrm>
            <a:off x="1714480" y="3786190"/>
            <a:ext cx="357190" cy="369332"/>
          </a:xfrm>
          <a:prstGeom prst="rect">
            <a:avLst/>
          </a:prstGeom>
          <a:noFill/>
        </p:spPr>
        <p:txBody>
          <a:bodyPr wrap="square" rtlCol="0">
            <a:spAutoFit/>
          </a:bodyPr>
          <a:lstStyle/>
          <a:p>
            <a:r>
              <a:rPr lang="en-IN" b="1" dirty="0" smtClean="0">
                <a:solidFill>
                  <a:srgbClr val="FF0000"/>
                </a:solidFill>
              </a:rPr>
              <a:t>L</a:t>
            </a:r>
            <a:endParaRPr lang="en-IN" b="1" dirty="0">
              <a:solidFill>
                <a:srgbClr val="FF0000"/>
              </a:solidFill>
            </a:endParaRPr>
          </a:p>
        </p:txBody>
      </p:sp>
      <p:sp>
        <p:nvSpPr>
          <p:cNvPr id="18" name="TextBox 17"/>
          <p:cNvSpPr txBox="1"/>
          <p:nvPr/>
        </p:nvSpPr>
        <p:spPr>
          <a:xfrm>
            <a:off x="3428992" y="3786190"/>
            <a:ext cx="357190" cy="369332"/>
          </a:xfrm>
          <a:prstGeom prst="rect">
            <a:avLst/>
          </a:prstGeom>
          <a:noFill/>
        </p:spPr>
        <p:txBody>
          <a:bodyPr wrap="square" rtlCol="0">
            <a:spAutoFit/>
          </a:bodyPr>
          <a:lstStyle/>
          <a:p>
            <a:r>
              <a:rPr lang="en-IN" b="1" dirty="0" smtClean="0">
                <a:solidFill>
                  <a:srgbClr val="FF0000"/>
                </a:solidFill>
              </a:rPr>
              <a:t>L</a:t>
            </a:r>
            <a:endParaRPr lang="en-IN" b="1" dirty="0">
              <a:solidFill>
                <a:srgbClr val="FF0000"/>
              </a:solidFill>
            </a:endParaRPr>
          </a:p>
        </p:txBody>
      </p:sp>
      <p:sp>
        <p:nvSpPr>
          <p:cNvPr id="19" name="Left Bracket 18"/>
          <p:cNvSpPr/>
          <p:nvPr/>
        </p:nvSpPr>
        <p:spPr>
          <a:xfrm>
            <a:off x="857224" y="3000373"/>
            <a:ext cx="71438" cy="2357454"/>
          </a:xfrm>
          <a:prstGeom prst="leftBracket">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0" name="Left Bracket 19"/>
          <p:cNvSpPr/>
          <p:nvPr/>
        </p:nvSpPr>
        <p:spPr>
          <a:xfrm>
            <a:off x="857224" y="1571613"/>
            <a:ext cx="71438" cy="1357322"/>
          </a:xfrm>
          <a:prstGeom prst="leftBracket">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1" name="TextBox 20"/>
          <p:cNvSpPr txBox="1"/>
          <p:nvPr/>
        </p:nvSpPr>
        <p:spPr>
          <a:xfrm rot="-5400000">
            <a:off x="-744059" y="4173029"/>
            <a:ext cx="2571769" cy="369332"/>
          </a:xfrm>
          <a:prstGeom prst="rect">
            <a:avLst/>
          </a:prstGeom>
          <a:noFill/>
        </p:spPr>
        <p:txBody>
          <a:bodyPr wrap="square" rtlCol="0">
            <a:spAutoFit/>
          </a:bodyPr>
          <a:lstStyle/>
          <a:p>
            <a:r>
              <a:rPr lang="en-IN" b="1" dirty="0" smtClean="0"/>
              <a:t>              Constant region</a:t>
            </a:r>
            <a:endParaRPr lang="en-IN" b="1" dirty="0"/>
          </a:p>
        </p:txBody>
      </p:sp>
      <p:sp>
        <p:nvSpPr>
          <p:cNvPr id="22" name="TextBox 21"/>
          <p:cNvSpPr txBox="1"/>
          <p:nvPr/>
        </p:nvSpPr>
        <p:spPr>
          <a:xfrm rot="-5400000">
            <a:off x="-636903" y="2065607"/>
            <a:ext cx="2357455" cy="369332"/>
          </a:xfrm>
          <a:prstGeom prst="rect">
            <a:avLst/>
          </a:prstGeom>
          <a:noFill/>
        </p:spPr>
        <p:txBody>
          <a:bodyPr wrap="square" rtlCol="0">
            <a:spAutoFit/>
          </a:bodyPr>
          <a:lstStyle/>
          <a:p>
            <a:r>
              <a:rPr lang="en-IN" b="1" dirty="0" smtClean="0"/>
              <a:t>      Variable region</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1" grpId="0"/>
      <p:bldP spid="2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Antibody: structure and function</a:t>
            </a:r>
            <a:endParaRPr lang="en-IN" b="1" dirty="0">
              <a:solidFill>
                <a:srgbClr val="00B0F0"/>
              </a:solidFill>
            </a:endParaRPr>
          </a:p>
        </p:txBody>
      </p:sp>
      <p:sp>
        <p:nvSpPr>
          <p:cNvPr id="4" name="Content Placeholder 3"/>
          <p:cNvSpPr>
            <a:spLocks noGrp="1"/>
          </p:cNvSpPr>
          <p:nvPr>
            <p:ph sz="half" idx="2"/>
          </p:nvPr>
        </p:nvSpPr>
        <p:spPr>
          <a:xfrm>
            <a:off x="4648200" y="2143116"/>
            <a:ext cx="4038600" cy="3983047"/>
          </a:xfrm>
        </p:spPr>
        <p:txBody>
          <a:bodyPr/>
          <a:lstStyle/>
          <a:p>
            <a:r>
              <a:rPr lang="en-IN" dirty="0" err="1" smtClean="0"/>
              <a:t>Fab</a:t>
            </a:r>
            <a:r>
              <a:rPr lang="en-IN" dirty="0" smtClean="0"/>
              <a:t> – fragment antigen binding</a:t>
            </a:r>
          </a:p>
          <a:p>
            <a:endParaRPr lang="en-IN" dirty="0"/>
          </a:p>
          <a:p>
            <a:r>
              <a:rPr lang="en-IN" dirty="0" err="1" smtClean="0"/>
              <a:t>Fc</a:t>
            </a:r>
            <a:r>
              <a:rPr lang="en-IN" dirty="0" smtClean="0"/>
              <a:t>- Fragment constant</a:t>
            </a:r>
            <a:endParaRPr lang="en-IN" dirty="0"/>
          </a:p>
        </p:txBody>
      </p:sp>
      <p:pic>
        <p:nvPicPr>
          <p:cNvPr id="5" name="Content Placeholder 4" descr="figure12-11"/>
          <p:cNvPicPr>
            <a:picLocks noGrp="1" noChangeAspect="1" noChangeArrowheads="1"/>
          </p:cNvPicPr>
          <p:nvPr>
            <p:ph sz="half" idx="1"/>
          </p:nvPr>
        </p:nvPicPr>
        <p:blipFill>
          <a:blip r:embed="rId3" cstate="print"/>
          <a:srcRect/>
          <a:stretch>
            <a:fillRect/>
          </a:stretch>
        </p:blipFill>
        <p:spPr bwMode="auto">
          <a:xfrm>
            <a:off x="475018" y="1600200"/>
            <a:ext cx="4002963"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Antibody: </a:t>
            </a:r>
            <a:r>
              <a:rPr lang="en-IN" b="1" dirty="0" err="1" smtClean="0">
                <a:solidFill>
                  <a:srgbClr val="00B0F0"/>
                </a:solidFill>
              </a:rPr>
              <a:t>Fab</a:t>
            </a:r>
            <a:endParaRPr lang="en-IN" b="1" dirty="0">
              <a:solidFill>
                <a:srgbClr val="00B0F0"/>
              </a:solidFill>
            </a:endParaRPr>
          </a:p>
        </p:txBody>
      </p:sp>
      <p:sp>
        <p:nvSpPr>
          <p:cNvPr id="4" name="Content Placeholder 3"/>
          <p:cNvSpPr>
            <a:spLocks noGrp="1"/>
          </p:cNvSpPr>
          <p:nvPr>
            <p:ph sz="half" idx="2"/>
          </p:nvPr>
        </p:nvSpPr>
        <p:spPr>
          <a:xfrm>
            <a:off x="4648200" y="1844824"/>
            <a:ext cx="4038600" cy="4281339"/>
          </a:xfrm>
        </p:spPr>
        <p:txBody>
          <a:bodyPr>
            <a:normAutofit fontScale="92500" lnSpcReduction="20000"/>
          </a:bodyPr>
          <a:lstStyle/>
          <a:p>
            <a:pPr marL="0" indent="0">
              <a:buNone/>
            </a:pPr>
            <a:r>
              <a:rPr lang="en-IN" b="1" dirty="0" smtClean="0"/>
              <a:t>Fab region</a:t>
            </a:r>
          </a:p>
          <a:p>
            <a:r>
              <a:rPr lang="en-IN" dirty="0" smtClean="0"/>
              <a:t>Variable region of the antibody</a:t>
            </a:r>
          </a:p>
          <a:p>
            <a:pPr marL="0" indent="0">
              <a:buNone/>
            </a:pPr>
            <a:endParaRPr lang="en-IN" dirty="0" smtClean="0"/>
          </a:p>
          <a:p>
            <a:r>
              <a:rPr lang="en-IN" dirty="0" smtClean="0"/>
              <a:t>Tip of the antibody </a:t>
            </a:r>
          </a:p>
          <a:p>
            <a:pPr>
              <a:buNone/>
            </a:pPr>
            <a:endParaRPr lang="en-IN" dirty="0" smtClean="0"/>
          </a:p>
          <a:p>
            <a:r>
              <a:rPr lang="en-IN" dirty="0" smtClean="0"/>
              <a:t>Binds the antigen</a:t>
            </a:r>
          </a:p>
          <a:p>
            <a:pPr>
              <a:buNone/>
            </a:pPr>
            <a:endParaRPr lang="en-IN" dirty="0" smtClean="0"/>
          </a:p>
          <a:p>
            <a:r>
              <a:rPr lang="en-IN" dirty="0" smtClean="0"/>
              <a:t>Specificity of antigen binding determined by</a:t>
            </a:r>
          </a:p>
          <a:p>
            <a:pPr marL="0" indent="0">
              <a:buNone/>
            </a:pPr>
            <a:r>
              <a:rPr lang="en-IN" dirty="0"/>
              <a:t> </a:t>
            </a:r>
            <a:r>
              <a:rPr lang="en-IN" dirty="0" smtClean="0"/>
              <a:t>    V</a:t>
            </a:r>
            <a:r>
              <a:rPr lang="en-IN" baseline="-25000" dirty="0" smtClean="0"/>
              <a:t>H </a:t>
            </a:r>
            <a:r>
              <a:rPr lang="en-IN" dirty="0" smtClean="0"/>
              <a:t>and V</a:t>
            </a:r>
            <a:r>
              <a:rPr lang="en-IN" baseline="-25000" dirty="0" smtClean="0"/>
              <a:t>L</a:t>
            </a:r>
          </a:p>
          <a:p>
            <a:pPr>
              <a:buNone/>
            </a:pPr>
            <a:endParaRPr lang="en-IN" dirty="0"/>
          </a:p>
        </p:txBody>
      </p:sp>
      <p:pic>
        <p:nvPicPr>
          <p:cNvPr id="5" name="Content Placeholder 4" descr="figure12-11"/>
          <p:cNvPicPr>
            <a:picLocks noGrp="1" noChangeAspect="1" noChangeArrowheads="1"/>
          </p:cNvPicPr>
          <p:nvPr>
            <p:ph sz="half" idx="1"/>
          </p:nvPr>
        </p:nvPicPr>
        <p:blipFill>
          <a:blip r:embed="rId3" cstate="print"/>
          <a:srcRect/>
          <a:stretch>
            <a:fillRect/>
          </a:stretch>
        </p:blipFill>
        <p:spPr bwMode="auto">
          <a:xfrm>
            <a:off x="457200" y="1417638"/>
            <a:ext cx="4002963" cy="4708525"/>
          </a:xfrm>
          <a:prstGeom prst="rect">
            <a:avLst/>
          </a:prstGeom>
          <a:noFill/>
        </p:spPr>
      </p:pic>
      <p:sp>
        <p:nvSpPr>
          <p:cNvPr id="6" name="Oval 5"/>
          <p:cNvSpPr/>
          <p:nvPr/>
        </p:nvSpPr>
        <p:spPr>
          <a:xfrm>
            <a:off x="714348" y="3000372"/>
            <a:ext cx="1071570" cy="11430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3059832" y="3000372"/>
            <a:ext cx="1071570" cy="11430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Grp="1" noChangeArrowheads="1"/>
          </p:cNvSpPr>
          <p:nvPr>
            <p:ph type="title"/>
          </p:nvPr>
        </p:nvSpPr>
        <p:spPr/>
        <p:txBody>
          <a:bodyPr>
            <a:normAutofit/>
          </a:bodyPr>
          <a:lstStyle/>
          <a:p>
            <a:r>
              <a:rPr lang="en-US" b="1" dirty="0" smtClean="0">
                <a:solidFill>
                  <a:srgbClr val="00B0F0"/>
                </a:solidFill>
              </a:rPr>
              <a:t>The innate </a:t>
            </a:r>
            <a:r>
              <a:rPr lang="en-US" b="1" dirty="0">
                <a:solidFill>
                  <a:srgbClr val="00B0F0"/>
                </a:solidFill>
              </a:rPr>
              <a:t>i</a:t>
            </a:r>
            <a:r>
              <a:rPr lang="en-US" b="1" dirty="0" smtClean="0">
                <a:solidFill>
                  <a:srgbClr val="00B0F0"/>
                </a:solidFill>
              </a:rPr>
              <a:t>mmune </a:t>
            </a:r>
            <a:r>
              <a:rPr lang="en-US" b="1" dirty="0">
                <a:solidFill>
                  <a:srgbClr val="00B0F0"/>
                </a:solidFill>
              </a:rPr>
              <a:t>System</a:t>
            </a:r>
          </a:p>
        </p:txBody>
      </p:sp>
      <p:graphicFrame>
        <p:nvGraphicFramePr>
          <p:cNvPr id="2" name="Diagram 1"/>
          <p:cNvGraphicFramePr/>
          <p:nvPr/>
        </p:nvGraphicFramePr>
        <p:xfrm>
          <a:off x="714348" y="1785926"/>
          <a:ext cx="7686700" cy="3721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31" name="Rectangle 35"/>
          <p:cNvSpPr>
            <a:spLocks noChangeArrowheads="1"/>
          </p:cNvSpPr>
          <p:nvPr/>
        </p:nvSpPr>
        <p:spPr bwMode="auto">
          <a:xfrm>
            <a:off x="428596" y="6072206"/>
            <a:ext cx="8229600" cy="381000"/>
          </a:xfrm>
          <a:prstGeom prst="rect">
            <a:avLst/>
          </a:prstGeom>
          <a:noFill/>
          <a:ln w="9525">
            <a:noFill/>
            <a:miter lim="800000"/>
            <a:headEnd/>
            <a:tailEnd/>
          </a:ln>
          <a:effectLst/>
        </p:spPr>
        <p:txBody>
          <a:bodyPr anchor="ctr"/>
          <a:lstStyle/>
          <a:p>
            <a:pPr eaLnBrk="1" hangingPunct="1">
              <a:spcBef>
                <a:spcPct val="0"/>
              </a:spcBef>
            </a:pPr>
            <a:r>
              <a:rPr lang="en-US" sz="2000" dirty="0" smtClean="0">
                <a:solidFill>
                  <a:schemeClr val="tx2"/>
                </a:solidFill>
              </a:rPr>
              <a:t>  		   </a:t>
            </a:r>
            <a:r>
              <a:rPr lang="en-US" sz="2000" b="1" dirty="0" smtClean="0">
                <a:solidFill>
                  <a:schemeClr val="tx2"/>
                </a:solidFill>
              </a:rPr>
              <a:t>Interactions </a:t>
            </a:r>
            <a:r>
              <a:rPr lang="en-US" sz="2000" b="1" dirty="0">
                <a:solidFill>
                  <a:schemeClr val="tx2"/>
                </a:solidFill>
              </a:rPr>
              <a:t>between the two systems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B0F0"/>
                </a:solidFill>
              </a:rPr>
              <a:t>Antibody: </a:t>
            </a:r>
            <a:r>
              <a:rPr lang="en-IN" b="1" dirty="0" smtClean="0">
                <a:solidFill>
                  <a:srgbClr val="00B0F0"/>
                </a:solidFill>
              </a:rPr>
              <a:t>Fc</a:t>
            </a:r>
            <a:endParaRPr lang="en-IN" dirty="0"/>
          </a:p>
        </p:txBody>
      </p:sp>
      <p:sp>
        <p:nvSpPr>
          <p:cNvPr id="3" name="Content Placeholder 2"/>
          <p:cNvSpPr>
            <a:spLocks noGrp="1"/>
          </p:cNvSpPr>
          <p:nvPr>
            <p:ph sz="half" idx="1"/>
          </p:nvPr>
        </p:nvSpPr>
        <p:spPr/>
        <p:txBody>
          <a:bodyPr/>
          <a:lstStyle/>
          <a:p>
            <a:endParaRPr lang="en-IN"/>
          </a:p>
        </p:txBody>
      </p:sp>
      <p:sp>
        <p:nvSpPr>
          <p:cNvPr id="4" name="Content Placeholder 3"/>
          <p:cNvSpPr>
            <a:spLocks noGrp="1"/>
          </p:cNvSpPr>
          <p:nvPr>
            <p:ph sz="half" idx="2"/>
          </p:nvPr>
        </p:nvSpPr>
        <p:spPr/>
        <p:txBody>
          <a:bodyPr/>
          <a:lstStyle/>
          <a:p>
            <a:pPr marL="0" indent="0">
              <a:buNone/>
            </a:pPr>
            <a:r>
              <a:rPr lang="en-US" b="1" dirty="0" smtClean="0"/>
              <a:t>Fc region</a:t>
            </a:r>
          </a:p>
          <a:p>
            <a:r>
              <a:rPr lang="en-US" dirty="0" smtClean="0"/>
              <a:t>Constant region</a:t>
            </a:r>
          </a:p>
          <a:p>
            <a:pPr marL="0" indent="0">
              <a:buNone/>
            </a:pPr>
            <a:endParaRPr lang="en-US" dirty="0" smtClean="0"/>
          </a:p>
          <a:p>
            <a:r>
              <a:rPr lang="en-US" dirty="0" smtClean="0"/>
              <a:t>Base </a:t>
            </a:r>
            <a:r>
              <a:rPr lang="en-US" dirty="0"/>
              <a:t>of the </a:t>
            </a:r>
            <a:r>
              <a:rPr lang="en-US" dirty="0" smtClean="0"/>
              <a:t>antibody</a:t>
            </a:r>
          </a:p>
          <a:p>
            <a:pPr marL="0" indent="0">
              <a:buNone/>
            </a:pPr>
            <a:endParaRPr lang="en-US" dirty="0"/>
          </a:p>
          <a:p>
            <a:r>
              <a:rPr lang="en-US" dirty="0" smtClean="0"/>
              <a:t>Can </a:t>
            </a:r>
            <a:r>
              <a:rPr lang="en-US" dirty="0"/>
              <a:t>bind cell </a:t>
            </a:r>
            <a:r>
              <a:rPr lang="en-US" dirty="0" smtClean="0"/>
              <a:t>receptors and </a:t>
            </a:r>
            <a:r>
              <a:rPr lang="en-US" dirty="0"/>
              <a:t>complement </a:t>
            </a:r>
            <a:r>
              <a:rPr lang="en-US" dirty="0" smtClean="0"/>
              <a:t>proteins</a:t>
            </a:r>
            <a:endParaRPr lang="en-IN" dirty="0"/>
          </a:p>
        </p:txBody>
      </p:sp>
      <p:pic>
        <p:nvPicPr>
          <p:cNvPr id="5" name="Content Placeholder 4" descr="figure12-11"/>
          <p:cNvPicPr>
            <a:picLocks noChangeAspect="1" noChangeArrowheads="1"/>
          </p:cNvPicPr>
          <p:nvPr/>
        </p:nvPicPr>
        <p:blipFill>
          <a:blip r:embed="rId2" cstate="print"/>
          <a:srcRect/>
          <a:stretch>
            <a:fillRect/>
          </a:stretch>
        </p:blipFill>
        <p:spPr bwMode="auto">
          <a:xfrm>
            <a:off x="475018" y="1600200"/>
            <a:ext cx="4002963" cy="4525963"/>
          </a:xfrm>
          <a:prstGeom prst="rect">
            <a:avLst/>
          </a:prstGeom>
          <a:noFill/>
        </p:spPr>
      </p:pic>
      <p:sp>
        <p:nvSpPr>
          <p:cNvPr id="6" name="Oval 5"/>
          <p:cNvSpPr/>
          <p:nvPr/>
        </p:nvSpPr>
        <p:spPr>
          <a:xfrm>
            <a:off x="971600" y="3501008"/>
            <a:ext cx="3024336" cy="26251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a:off x="4218958" y="4813585"/>
            <a:ext cx="571504" cy="2143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50825" y="1600200"/>
            <a:ext cx="8686800" cy="4525963"/>
          </a:xfrm>
        </p:spPr>
        <p:txBody>
          <a:bodyPr/>
          <a:lstStyle/>
          <a:p>
            <a:pPr eaLnBrk="1" hangingPunct="1">
              <a:lnSpc>
                <a:spcPct val="90000"/>
              </a:lnSpc>
            </a:pPr>
            <a:r>
              <a:rPr lang="en-US" dirty="0" smtClean="0">
                <a:latin typeface="Calibri" panose="020F0502020204030204" pitchFamily="34" charset="0"/>
              </a:rPr>
              <a:t>Antibodies occur in 2 forms</a:t>
            </a:r>
          </a:p>
          <a:p>
            <a:pPr lvl="1" eaLnBrk="1" hangingPunct="1">
              <a:lnSpc>
                <a:spcPct val="90000"/>
              </a:lnSpc>
            </a:pPr>
            <a:endParaRPr lang="en-US" u="sng" dirty="0" smtClean="0">
              <a:latin typeface="Calibri" panose="020F0502020204030204" pitchFamily="34" charset="0"/>
            </a:endParaRPr>
          </a:p>
          <a:p>
            <a:pPr lvl="1" eaLnBrk="1" hangingPunct="1">
              <a:lnSpc>
                <a:spcPct val="90000"/>
              </a:lnSpc>
            </a:pPr>
            <a:r>
              <a:rPr lang="en-US" dirty="0" smtClean="0">
                <a:solidFill>
                  <a:srgbClr val="FF0000"/>
                </a:solidFill>
                <a:latin typeface="Calibri" panose="020F0502020204030204" pitchFamily="34" charset="0"/>
              </a:rPr>
              <a:t>Soluble Ag: </a:t>
            </a:r>
            <a:r>
              <a:rPr lang="en-US" dirty="0" smtClean="0">
                <a:latin typeface="Calibri" panose="020F0502020204030204" pitchFamily="34" charset="0"/>
              </a:rPr>
              <a:t>secreted in blood and tissue</a:t>
            </a:r>
          </a:p>
          <a:p>
            <a:pPr lvl="1" eaLnBrk="1" hangingPunct="1">
              <a:lnSpc>
                <a:spcPct val="90000"/>
              </a:lnSpc>
            </a:pPr>
            <a:endParaRPr lang="en-US" dirty="0" smtClean="0">
              <a:solidFill>
                <a:srgbClr val="FF0000"/>
              </a:solidFill>
              <a:latin typeface="Calibri" panose="020F0502020204030204" pitchFamily="34" charset="0"/>
            </a:endParaRPr>
          </a:p>
          <a:p>
            <a:pPr lvl="1" eaLnBrk="1" hangingPunct="1">
              <a:lnSpc>
                <a:spcPct val="90000"/>
              </a:lnSpc>
            </a:pPr>
            <a:r>
              <a:rPr lang="en-US" dirty="0" smtClean="0">
                <a:solidFill>
                  <a:srgbClr val="FF0000"/>
                </a:solidFill>
                <a:latin typeface="Calibri" panose="020F0502020204030204" pitchFamily="34" charset="0"/>
              </a:rPr>
              <a:t>Membrane-bound Ag</a:t>
            </a:r>
            <a:r>
              <a:rPr lang="en-US" dirty="0" smtClean="0">
                <a:latin typeface="Calibri" panose="020F0502020204030204" pitchFamily="34" charset="0"/>
              </a:rPr>
              <a:t>: found on surface of B-cell, also known as a B-cell receptor (BCR)</a:t>
            </a:r>
          </a:p>
          <a:p>
            <a:pPr lvl="1" eaLnBrk="1" hangingPunct="1">
              <a:lnSpc>
                <a:spcPct val="90000"/>
              </a:lnSpc>
            </a:pPr>
            <a:endParaRPr lang="en-US" dirty="0" smtClean="0">
              <a:latin typeface="Calibri" panose="020F0502020204030204" pitchFamily="34" charset="0"/>
            </a:endParaRPr>
          </a:p>
          <a:p>
            <a:pPr lvl="1" eaLnBrk="1" hangingPunct="1">
              <a:lnSpc>
                <a:spcPct val="90000"/>
              </a:lnSpc>
              <a:buFontTx/>
              <a:buNone/>
            </a:pPr>
            <a:endParaRPr lang="en-US" dirty="0" smtClean="0">
              <a:latin typeface="Calibri" panose="020F0502020204030204" pitchFamily="34" charset="0"/>
            </a:endParaRPr>
          </a:p>
        </p:txBody>
      </p:sp>
      <p:sp>
        <p:nvSpPr>
          <p:cNvPr id="4" name="Title 3"/>
          <p:cNvSpPr>
            <a:spLocks noGrp="1"/>
          </p:cNvSpPr>
          <p:nvPr>
            <p:ph type="title"/>
          </p:nvPr>
        </p:nvSpPr>
        <p:spPr/>
        <p:txBody>
          <a:bodyPr/>
          <a:lstStyle/>
          <a:p>
            <a:r>
              <a:rPr lang="en-US" b="1" dirty="0" smtClean="0">
                <a:solidFill>
                  <a:srgbClr val="00B0F0"/>
                </a:solidFill>
              </a:rPr>
              <a:t>Antibodies exist in two forms</a:t>
            </a:r>
            <a:endParaRPr lang="en-US" b="1" dirty="0">
              <a:solidFill>
                <a:srgbClr val="00B0F0"/>
              </a:solidFill>
            </a:endParaRPr>
          </a:p>
        </p:txBody>
      </p:sp>
    </p:spTree>
    <p:extLst>
      <p:ext uri="{BB962C8B-B14F-4D97-AF65-F5344CB8AC3E}">
        <p14:creationId xmlns:p14="http://schemas.microsoft.com/office/powerpoint/2010/main" xmlns="" val="380089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IN" sz="4800" b="1" dirty="0" smtClean="0">
                <a:solidFill>
                  <a:srgbClr val="00B0F0"/>
                </a:solidFill>
              </a:rPr>
              <a:t>Innate immune system </a:t>
            </a:r>
            <a:br>
              <a:rPr lang="en-IN" sz="4800" b="1" dirty="0" smtClean="0">
                <a:solidFill>
                  <a:srgbClr val="00B0F0"/>
                </a:solidFill>
              </a:rPr>
            </a:br>
            <a:r>
              <a:rPr lang="en-IN" sz="4800" b="1" dirty="0" smtClean="0">
                <a:solidFill>
                  <a:srgbClr val="00B0F0"/>
                </a:solidFill>
              </a:rPr>
              <a:t>External </a:t>
            </a:r>
            <a:r>
              <a:rPr lang="en-IN" sz="4800" b="1" dirty="0" err="1" smtClean="0">
                <a:solidFill>
                  <a:srgbClr val="00B0F0"/>
                </a:solidFill>
              </a:rPr>
              <a:t>defenses</a:t>
            </a:r>
            <a:endParaRPr lang="en-IN" sz="4800" b="1" dirty="0">
              <a:solidFill>
                <a:srgbClr val="00B0F0"/>
              </a:solidFill>
            </a:endParaRPr>
          </a:p>
        </p:txBody>
      </p:sp>
      <p:sp>
        <p:nvSpPr>
          <p:cNvPr id="7" name="Subtitle 6"/>
          <p:cNvSpPr>
            <a:spLocks noGrp="1"/>
          </p:cNvSpPr>
          <p:nvPr>
            <p:ph type="subTitle" idx="1"/>
          </p:nvPr>
        </p:nvSpPr>
        <p:spPr/>
        <p:txBody>
          <a:bodyPr/>
          <a:lstStyle/>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F0"/>
                </a:solidFill>
              </a:rPr>
              <a:t>Anatomical Barriers - Mechanical Factors</a:t>
            </a:r>
            <a:endParaRPr lang="en-IN" sz="3600" b="1" dirty="0">
              <a:solidFill>
                <a:srgbClr val="00B0F0"/>
              </a:solidFill>
            </a:endParaRPr>
          </a:p>
        </p:txBody>
      </p:sp>
      <p:sp>
        <p:nvSpPr>
          <p:cNvPr id="5" name="Content Placeholder 4"/>
          <p:cNvSpPr>
            <a:spLocks noGrp="1"/>
          </p:cNvSpPr>
          <p:nvPr>
            <p:ph sz="half" idx="1"/>
          </p:nvPr>
        </p:nvSpPr>
        <p:spPr>
          <a:xfrm>
            <a:off x="500034" y="1857364"/>
            <a:ext cx="4038600" cy="971543"/>
          </a:xfrm>
        </p:spPr>
        <p:txBody>
          <a:bodyPr/>
          <a:lstStyle/>
          <a:p>
            <a:r>
              <a:rPr lang="en-IN" dirty="0" smtClean="0"/>
              <a:t>Skin</a:t>
            </a:r>
          </a:p>
          <a:p>
            <a:endParaRPr lang="en-IN" dirty="0" smtClean="0"/>
          </a:p>
          <a:p>
            <a:endParaRPr lang="en-IN" dirty="0" smtClean="0"/>
          </a:p>
        </p:txBody>
      </p:sp>
      <p:sp>
        <p:nvSpPr>
          <p:cNvPr id="7" name="TextBox 6"/>
          <p:cNvSpPr txBox="1"/>
          <p:nvPr/>
        </p:nvSpPr>
        <p:spPr>
          <a:xfrm>
            <a:off x="571472" y="5357826"/>
            <a:ext cx="3571900" cy="1231106"/>
          </a:xfrm>
          <a:prstGeom prst="rect">
            <a:avLst/>
          </a:prstGeom>
          <a:noFill/>
        </p:spPr>
        <p:txBody>
          <a:bodyPr wrap="square" rtlCol="0">
            <a:spAutoFit/>
          </a:bodyPr>
          <a:lstStyle/>
          <a:p>
            <a:pPr>
              <a:buFont typeface="Arial" pitchFamily="34" charset="0"/>
              <a:buChar char="•"/>
            </a:pPr>
            <a:r>
              <a:rPr lang="en-IN" sz="2800" dirty="0" smtClean="0"/>
              <a:t> Flushing action of </a:t>
            </a:r>
          </a:p>
          <a:p>
            <a:r>
              <a:rPr lang="en-IN" sz="2800" dirty="0" smtClean="0"/>
              <a:t>   saliva, tears, urine</a:t>
            </a:r>
          </a:p>
          <a:p>
            <a:endParaRPr lang="en-IN" dirty="0"/>
          </a:p>
        </p:txBody>
      </p:sp>
      <p:sp>
        <p:nvSpPr>
          <p:cNvPr id="8" name="TextBox 7"/>
          <p:cNvSpPr txBox="1"/>
          <p:nvPr/>
        </p:nvSpPr>
        <p:spPr>
          <a:xfrm>
            <a:off x="428596" y="3714752"/>
            <a:ext cx="3714776" cy="800219"/>
          </a:xfrm>
          <a:prstGeom prst="rect">
            <a:avLst/>
          </a:prstGeom>
          <a:noFill/>
        </p:spPr>
        <p:txBody>
          <a:bodyPr wrap="square" rtlCol="0">
            <a:spAutoFit/>
          </a:bodyPr>
          <a:lstStyle/>
          <a:p>
            <a:pPr>
              <a:buFont typeface="Arial" pitchFamily="34" charset="0"/>
              <a:buChar char="•"/>
            </a:pPr>
            <a:r>
              <a:rPr lang="en-IN" sz="2800" dirty="0" smtClean="0"/>
              <a:t>  </a:t>
            </a:r>
            <a:r>
              <a:rPr lang="en-IN" sz="2800" dirty="0" err="1" smtClean="0"/>
              <a:t>Mucociliary</a:t>
            </a:r>
            <a:r>
              <a:rPr lang="en-IN" sz="2800" dirty="0" smtClean="0"/>
              <a:t> escalator</a:t>
            </a:r>
          </a:p>
          <a:p>
            <a:endParaRPr lang="en-IN" dirty="0"/>
          </a:p>
        </p:txBody>
      </p:sp>
      <p:pic>
        <p:nvPicPr>
          <p:cNvPr id="9" name="Content Placeholder 8" descr="http://img.webmd.com/dtmcms/live/webmd/consumer_assets/site_images/article_thumbnails/reference_guide/medical_reference/375x321_skin_frameless.jpg"/>
          <p:cNvPicPr>
            <a:picLocks noGrp="1"/>
          </p:cNvPicPr>
          <p:nvPr>
            <p:ph sz="half" idx="2"/>
          </p:nvPr>
        </p:nvPicPr>
        <p:blipFill>
          <a:blip r:embed="rId2" cstate="print"/>
          <a:srcRect/>
          <a:stretch>
            <a:fillRect/>
          </a:stretch>
        </p:blipFill>
        <p:spPr bwMode="auto">
          <a:xfrm>
            <a:off x="1857356" y="1285860"/>
            <a:ext cx="2428892" cy="1785950"/>
          </a:xfrm>
          <a:prstGeom prst="rect">
            <a:avLst/>
          </a:prstGeom>
          <a:noFill/>
          <a:ln w="9525">
            <a:noFill/>
            <a:miter lim="800000"/>
            <a:headEnd/>
            <a:tailEnd/>
          </a:ln>
        </p:spPr>
      </p:pic>
      <p:pic>
        <p:nvPicPr>
          <p:cNvPr id="10" name="Picture 9" descr="http://www.boogordoctor.com/wp-content/uploads/2010/04/Cilia1.png"/>
          <p:cNvPicPr/>
          <p:nvPr/>
        </p:nvPicPr>
        <p:blipFill>
          <a:blip r:embed="rId3" cstate="print"/>
          <a:srcRect/>
          <a:stretch>
            <a:fillRect/>
          </a:stretch>
        </p:blipFill>
        <p:spPr bwMode="auto">
          <a:xfrm>
            <a:off x="4286248" y="3286124"/>
            <a:ext cx="2348856" cy="1471610"/>
          </a:xfrm>
          <a:prstGeom prst="rect">
            <a:avLst/>
          </a:prstGeom>
          <a:noFill/>
          <a:ln w="9525">
            <a:noFill/>
            <a:miter lim="800000"/>
            <a:headEnd/>
            <a:tailEnd/>
          </a:ln>
        </p:spPr>
      </p:pic>
      <p:pic>
        <p:nvPicPr>
          <p:cNvPr id="11" name="Picture 10" descr="http://www.ucl.ac.uk/~zchabg4/pics/mucociliary_escalator.gif"/>
          <p:cNvPicPr/>
          <p:nvPr/>
        </p:nvPicPr>
        <p:blipFill>
          <a:blip r:embed="rId4" cstate="print"/>
          <a:srcRect/>
          <a:stretch>
            <a:fillRect/>
          </a:stretch>
        </p:blipFill>
        <p:spPr bwMode="auto">
          <a:xfrm>
            <a:off x="7072330" y="3214686"/>
            <a:ext cx="1928826" cy="1605908"/>
          </a:xfrm>
          <a:prstGeom prst="rect">
            <a:avLst/>
          </a:prstGeom>
          <a:noFill/>
          <a:ln w="9525">
            <a:noFill/>
            <a:miter lim="800000"/>
            <a:headEnd/>
            <a:tailEnd/>
          </a:ln>
        </p:spPr>
      </p:pic>
      <p:pic>
        <p:nvPicPr>
          <p:cNvPr id="13" name="Picture 12" descr="http://www.drugs.com/health-guide/images/205375.jpg"/>
          <p:cNvPicPr/>
          <p:nvPr/>
        </p:nvPicPr>
        <p:blipFill>
          <a:blip r:embed="rId5" cstate="print"/>
          <a:srcRect r="46901"/>
          <a:stretch>
            <a:fillRect/>
          </a:stretch>
        </p:blipFill>
        <p:spPr bwMode="auto">
          <a:xfrm>
            <a:off x="4714876" y="5143512"/>
            <a:ext cx="1401122" cy="1578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282" y="214290"/>
            <a:ext cx="8358246" cy="1143000"/>
          </a:xfrm>
        </p:spPr>
        <p:txBody>
          <a:bodyPr>
            <a:noAutofit/>
          </a:bodyPr>
          <a:lstStyle/>
          <a:p>
            <a:r>
              <a:rPr lang="en-US" sz="4000" b="1" dirty="0" smtClean="0">
                <a:solidFill>
                  <a:srgbClr val="00B0F0"/>
                </a:solidFill>
              </a:rPr>
              <a:t>Anatomical Barriers – Chemical factors</a:t>
            </a:r>
            <a:endParaRPr lang="en-IN" sz="4000" b="1" dirty="0">
              <a:solidFill>
                <a:srgbClr val="00B0F0"/>
              </a:solidFill>
            </a:endParaRPr>
          </a:p>
        </p:txBody>
      </p:sp>
      <p:sp>
        <p:nvSpPr>
          <p:cNvPr id="5" name="Content Placeholder 4"/>
          <p:cNvSpPr>
            <a:spLocks noGrp="1"/>
          </p:cNvSpPr>
          <p:nvPr>
            <p:ph sz="half" idx="4294967295"/>
          </p:nvPr>
        </p:nvSpPr>
        <p:spPr>
          <a:xfrm>
            <a:off x="357158" y="1571612"/>
            <a:ext cx="2500330" cy="642942"/>
          </a:xfrm>
        </p:spPr>
        <p:txBody>
          <a:bodyPr>
            <a:normAutofit lnSpcReduction="10000"/>
          </a:bodyPr>
          <a:lstStyle/>
          <a:p>
            <a:pPr>
              <a:buNone/>
            </a:pPr>
            <a:r>
              <a:rPr lang="en-IN" sz="1800" b="1" dirty="0" smtClean="0">
                <a:solidFill>
                  <a:srgbClr val="FF0000"/>
                </a:solidFill>
              </a:rPr>
              <a:t>Antimicrobial </a:t>
            </a:r>
          </a:p>
          <a:p>
            <a:pPr>
              <a:buNone/>
            </a:pPr>
            <a:r>
              <a:rPr lang="en-IN" sz="1800" b="1" dirty="0" smtClean="0">
                <a:solidFill>
                  <a:srgbClr val="FF0000"/>
                </a:solidFill>
              </a:rPr>
              <a:t>Peptides in sweat</a:t>
            </a:r>
          </a:p>
          <a:p>
            <a:endParaRPr lang="en-IN" dirty="0" smtClean="0"/>
          </a:p>
          <a:p>
            <a:endParaRPr lang="en-IN" dirty="0" smtClean="0"/>
          </a:p>
        </p:txBody>
      </p:sp>
      <p:sp>
        <p:nvSpPr>
          <p:cNvPr id="7" name="TextBox 6"/>
          <p:cNvSpPr txBox="1"/>
          <p:nvPr/>
        </p:nvSpPr>
        <p:spPr>
          <a:xfrm>
            <a:off x="6000760" y="1357298"/>
            <a:ext cx="2714644" cy="523220"/>
          </a:xfrm>
          <a:prstGeom prst="rect">
            <a:avLst/>
          </a:prstGeom>
          <a:noFill/>
        </p:spPr>
        <p:txBody>
          <a:bodyPr wrap="square" rtlCol="0">
            <a:spAutoFit/>
          </a:bodyPr>
          <a:lstStyle/>
          <a:p>
            <a:r>
              <a:rPr lang="en-IN" sz="2800" dirty="0" smtClean="0"/>
              <a:t> </a:t>
            </a:r>
            <a:r>
              <a:rPr lang="en-IN" b="1" dirty="0" err="1" smtClean="0">
                <a:solidFill>
                  <a:srgbClr val="FF0000"/>
                </a:solidFill>
              </a:rPr>
              <a:t>Lysozyme</a:t>
            </a:r>
            <a:r>
              <a:rPr lang="en-IN" b="1" dirty="0" smtClean="0">
                <a:solidFill>
                  <a:srgbClr val="FF0000"/>
                </a:solidFill>
              </a:rPr>
              <a:t> in tears /saliva</a:t>
            </a:r>
            <a:endParaRPr lang="en-IN" b="1" dirty="0">
              <a:solidFill>
                <a:srgbClr val="FF0000"/>
              </a:solidFill>
            </a:endParaRPr>
          </a:p>
        </p:txBody>
      </p:sp>
      <p:sp>
        <p:nvSpPr>
          <p:cNvPr id="8" name="TextBox 7"/>
          <p:cNvSpPr txBox="1"/>
          <p:nvPr/>
        </p:nvSpPr>
        <p:spPr>
          <a:xfrm>
            <a:off x="3357554" y="1500174"/>
            <a:ext cx="1785950" cy="646331"/>
          </a:xfrm>
          <a:prstGeom prst="rect">
            <a:avLst/>
          </a:prstGeom>
          <a:noFill/>
        </p:spPr>
        <p:txBody>
          <a:bodyPr wrap="square" rtlCol="0">
            <a:spAutoFit/>
          </a:bodyPr>
          <a:lstStyle/>
          <a:p>
            <a:r>
              <a:rPr lang="en-IN" b="1" dirty="0" err="1" smtClean="0">
                <a:solidFill>
                  <a:srgbClr val="FF0000"/>
                </a:solidFill>
              </a:rPr>
              <a:t>HCl</a:t>
            </a:r>
            <a:r>
              <a:rPr lang="en-IN" b="1" dirty="0" smtClean="0">
                <a:solidFill>
                  <a:srgbClr val="FF0000"/>
                </a:solidFill>
              </a:rPr>
              <a:t> in stomach</a:t>
            </a:r>
            <a:endParaRPr lang="en-IN" sz="2800" b="1" dirty="0" smtClean="0">
              <a:solidFill>
                <a:srgbClr val="FF0000"/>
              </a:solidFill>
            </a:endParaRPr>
          </a:p>
          <a:p>
            <a:endParaRPr lang="en-IN" dirty="0"/>
          </a:p>
        </p:txBody>
      </p:sp>
      <p:pic>
        <p:nvPicPr>
          <p:cNvPr id="14" name="Picture 13" descr="http://www.clipartguide.com/_named_clipart_images/0060-0906-0217-3138_Tired_Sweating_Handyman_clipart_image.jpg"/>
          <p:cNvPicPr/>
          <p:nvPr/>
        </p:nvPicPr>
        <p:blipFill>
          <a:blip r:embed="rId3" cstate="print"/>
          <a:srcRect r="1366" b="45995"/>
          <a:stretch>
            <a:fillRect/>
          </a:stretch>
        </p:blipFill>
        <p:spPr bwMode="auto">
          <a:xfrm>
            <a:off x="500034" y="3000372"/>
            <a:ext cx="1928826" cy="1785950"/>
          </a:xfrm>
          <a:prstGeom prst="rect">
            <a:avLst/>
          </a:prstGeom>
          <a:noFill/>
          <a:ln w="9525">
            <a:noFill/>
            <a:miter lim="800000"/>
            <a:headEnd/>
            <a:tailEnd/>
          </a:ln>
        </p:spPr>
      </p:pic>
      <p:pic>
        <p:nvPicPr>
          <p:cNvPr id="15" name="Picture 14" descr="https://figures.boundless.com/18530/large/figure-02-02-07.jpe"/>
          <p:cNvPicPr/>
          <p:nvPr/>
        </p:nvPicPr>
        <p:blipFill>
          <a:blip r:embed="rId4" cstate="print"/>
          <a:srcRect/>
          <a:stretch>
            <a:fillRect/>
          </a:stretch>
        </p:blipFill>
        <p:spPr bwMode="auto">
          <a:xfrm>
            <a:off x="3000364" y="2143116"/>
            <a:ext cx="2714644" cy="3643314"/>
          </a:xfrm>
          <a:prstGeom prst="rect">
            <a:avLst/>
          </a:prstGeom>
          <a:noFill/>
          <a:ln w="9525">
            <a:noFill/>
            <a:miter lim="800000"/>
            <a:headEnd/>
            <a:tailEnd/>
          </a:ln>
        </p:spPr>
      </p:pic>
      <p:pic>
        <p:nvPicPr>
          <p:cNvPr id="16" name="Picture 15" descr="http://www.toonpool.com/user/16904/files/tears_1301265.jpg"/>
          <p:cNvPicPr/>
          <p:nvPr/>
        </p:nvPicPr>
        <p:blipFill>
          <a:blip r:embed="rId5" cstate="print"/>
          <a:srcRect/>
          <a:stretch>
            <a:fillRect/>
          </a:stretch>
        </p:blipFill>
        <p:spPr bwMode="auto">
          <a:xfrm>
            <a:off x="6715140" y="2571744"/>
            <a:ext cx="1428760" cy="1990511"/>
          </a:xfrm>
          <a:prstGeom prst="rect">
            <a:avLst/>
          </a:prstGeom>
          <a:noFill/>
          <a:ln w="9525">
            <a:noFill/>
            <a:miter lim="800000"/>
            <a:headEnd/>
            <a:tailEnd/>
          </a:ln>
        </p:spPr>
      </p:pic>
      <p:sp>
        <p:nvSpPr>
          <p:cNvPr id="17" name="Oval 16"/>
          <p:cNvSpPr/>
          <p:nvPr/>
        </p:nvSpPr>
        <p:spPr>
          <a:xfrm>
            <a:off x="3571868" y="5286388"/>
            <a:ext cx="150019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17"/>
          <p:cNvGrpSpPr/>
          <p:nvPr/>
        </p:nvGrpSpPr>
        <p:grpSpPr>
          <a:xfrm>
            <a:off x="6643702" y="5429264"/>
            <a:ext cx="1428760" cy="1148922"/>
            <a:chOff x="3000364" y="5072074"/>
            <a:chExt cx="1143008" cy="1006046"/>
          </a:xfrm>
        </p:grpSpPr>
        <p:pic>
          <p:nvPicPr>
            <p:cNvPr id="19" name="Picture 18" descr="http://vignette2.wikia.nocookie.net/resscientiae/images/2/2e/4577519-cold-virus-virus-influenza-dna-virus-staphylococus-blood-virus-hiv-virus-computer-virus.jpg/revision/latest?cb=20140525161423"/>
            <p:cNvPicPr/>
            <p:nvPr/>
          </p:nvPicPr>
          <p:blipFill>
            <a:blip r:embed="rId6" cstate="print"/>
            <a:srcRect l="33039" r="31673" b="70494"/>
            <a:stretch>
              <a:fillRect/>
            </a:stretch>
          </p:blipFill>
          <p:spPr bwMode="auto">
            <a:xfrm>
              <a:off x="3000364" y="5143512"/>
              <a:ext cx="1118793" cy="934608"/>
            </a:xfrm>
            <a:prstGeom prst="rect">
              <a:avLst/>
            </a:prstGeom>
            <a:noFill/>
            <a:ln w="9525">
              <a:noFill/>
              <a:miter lim="800000"/>
              <a:headEnd/>
              <a:tailEnd/>
            </a:ln>
          </p:spPr>
        </p:pic>
        <p:cxnSp>
          <p:nvCxnSpPr>
            <p:cNvPr id="20" name="Straight Connector 19"/>
            <p:cNvCxnSpPr/>
            <p:nvPr/>
          </p:nvCxnSpPr>
          <p:spPr>
            <a:xfrm>
              <a:off x="3000364" y="5143512"/>
              <a:ext cx="1143008" cy="9286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3071802" y="5072074"/>
              <a:ext cx="1071570" cy="10001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rot="5400000">
            <a:off x="750861" y="5678503"/>
            <a:ext cx="107157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85852" y="6215082"/>
            <a:ext cx="535785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108843" y="4964123"/>
            <a:ext cx="64294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357818" y="5500702"/>
            <a:ext cx="1071570" cy="3571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l="11813" t="16532" r="29523" b="8657"/>
          <a:stretch>
            <a:fillRect/>
          </a:stretch>
        </p:blipFill>
        <p:spPr bwMode="auto">
          <a:xfrm>
            <a:off x="64215" y="0"/>
            <a:ext cx="8900273" cy="6381328"/>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l="11341" t="16360" r="29722" b="6250"/>
          <a:stretch>
            <a:fillRect/>
          </a:stretch>
        </p:blipFill>
        <p:spPr bwMode="auto">
          <a:xfrm>
            <a:off x="-145383" y="0"/>
            <a:ext cx="9289383"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4" name="عنصر نائب للمحتوى 3"/>
          <p:cNvSpPr>
            <a:spLocks noGrp="1"/>
          </p:cNvSpPr>
          <p:nvPr>
            <p:ph sz="half" idx="2"/>
          </p:nvPr>
        </p:nvSpPr>
        <p:spPr/>
        <p:txBody>
          <a:bodyPr/>
          <a:lstStyle/>
          <a:p>
            <a:endParaRPr lang="ar-IQ" dirty="0"/>
          </a:p>
        </p:txBody>
      </p:sp>
      <p:pic>
        <p:nvPicPr>
          <p:cNvPr id="5122" name="Picture 2"/>
          <p:cNvPicPr>
            <a:picLocks noGrp="1" noChangeAspect="1" noChangeArrowheads="1"/>
          </p:cNvPicPr>
          <p:nvPr>
            <p:ph sz="half" idx="1"/>
          </p:nvPr>
        </p:nvPicPr>
        <p:blipFill>
          <a:blip r:embed="rId2" cstate="print"/>
          <a:srcRect l="10626" t="17116" r="29525" b="6001"/>
          <a:stretch>
            <a:fillRect/>
          </a:stretch>
        </p:blipFill>
        <p:spPr bwMode="auto">
          <a:xfrm>
            <a:off x="0" y="40834"/>
            <a:ext cx="9144000" cy="681716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3800" b="1" dirty="0" smtClean="0">
                <a:solidFill>
                  <a:srgbClr val="00B0F0"/>
                </a:solidFill>
              </a:rPr>
              <a:t>Anatomical Barriers – Biological fac</a:t>
            </a:r>
            <a:r>
              <a:rPr lang="en-US" sz="3600" b="1" dirty="0" smtClean="0">
                <a:solidFill>
                  <a:srgbClr val="00B0F0"/>
                </a:solidFill>
              </a:rPr>
              <a:t>tors</a:t>
            </a:r>
            <a:endParaRPr lang="en-IN" sz="3600" dirty="0"/>
          </a:p>
        </p:txBody>
      </p:sp>
      <p:pic>
        <p:nvPicPr>
          <p:cNvPr id="4" name="Content Placeholder 3" descr="http://www.scq.ubc.ca/wp-content/uploads/2006/08/normalflorabody.gif"/>
          <p:cNvPicPr>
            <a:picLocks noGrp="1"/>
          </p:cNvPicPr>
          <p:nvPr>
            <p:ph idx="1"/>
          </p:nvPr>
        </p:nvPicPr>
        <p:blipFill>
          <a:blip r:embed="rId2" cstate="print"/>
          <a:srcRect/>
          <a:stretch>
            <a:fillRect/>
          </a:stretch>
        </p:blipFill>
        <p:spPr bwMode="auto">
          <a:xfrm>
            <a:off x="5572132" y="1643050"/>
            <a:ext cx="3143272" cy="4572032"/>
          </a:xfrm>
          <a:prstGeom prst="rect">
            <a:avLst/>
          </a:prstGeom>
          <a:noFill/>
          <a:ln w="9525">
            <a:noFill/>
            <a:miter lim="800000"/>
            <a:headEnd/>
            <a:tailEnd/>
          </a:ln>
        </p:spPr>
      </p:pic>
      <p:sp>
        <p:nvSpPr>
          <p:cNvPr id="5" name="TextBox 4"/>
          <p:cNvSpPr txBox="1"/>
          <p:nvPr/>
        </p:nvSpPr>
        <p:spPr>
          <a:xfrm>
            <a:off x="214282" y="1857364"/>
            <a:ext cx="5072286" cy="369332"/>
          </a:xfrm>
          <a:prstGeom prst="rect">
            <a:avLst/>
          </a:prstGeom>
          <a:noFill/>
        </p:spPr>
        <p:txBody>
          <a:bodyPr wrap="none" rtlCol="0">
            <a:spAutoFit/>
          </a:bodyPr>
          <a:lstStyle/>
          <a:p>
            <a:r>
              <a:rPr lang="en-IN" dirty="0" smtClean="0"/>
              <a:t> Normal flora – microbes in many parts of the body</a:t>
            </a:r>
            <a:endParaRPr lang="en-IN" dirty="0"/>
          </a:p>
        </p:txBody>
      </p:sp>
      <p:sp>
        <p:nvSpPr>
          <p:cNvPr id="6" name="TextBox 5"/>
          <p:cNvSpPr txBox="1"/>
          <p:nvPr/>
        </p:nvSpPr>
        <p:spPr>
          <a:xfrm>
            <a:off x="214282" y="4500570"/>
            <a:ext cx="5406673" cy="646331"/>
          </a:xfrm>
          <a:prstGeom prst="rect">
            <a:avLst/>
          </a:prstGeom>
          <a:noFill/>
        </p:spPr>
        <p:txBody>
          <a:bodyPr wrap="square" rtlCol="0">
            <a:spAutoFit/>
          </a:bodyPr>
          <a:lstStyle/>
          <a:p>
            <a:r>
              <a:rPr lang="en-IN" dirty="0" smtClean="0"/>
              <a:t>Normal flora – competes with pathogens</a:t>
            </a:r>
          </a:p>
          <a:p>
            <a:r>
              <a:rPr lang="en-IN" dirty="0" smtClean="0"/>
              <a:t>for nutrients and space</a:t>
            </a:r>
            <a:endParaRPr lang="en-IN" dirty="0"/>
          </a:p>
        </p:txBody>
      </p:sp>
      <p:sp>
        <p:nvSpPr>
          <p:cNvPr id="7" name="TextBox 6"/>
          <p:cNvSpPr txBox="1"/>
          <p:nvPr/>
        </p:nvSpPr>
        <p:spPr>
          <a:xfrm>
            <a:off x="214282" y="3214686"/>
            <a:ext cx="4075924" cy="369332"/>
          </a:xfrm>
          <a:prstGeom prst="rect">
            <a:avLst/>
          </a:prstGeom>
          <a:noFill/>
        </p:spPr>
        <p:txBody>
          <a:bodyPr wrap="none" rtlCol="0">
            <a:spAutoFit/>
          </a:bodyPr>
          <a:lstStyle/>
          <a:p>
            <a:r>
              <a:rPr lang="en-IN" dirty="0" smtClean="0"/>
              <a:t> Normal flora – &gt; 1000 species of bacteria</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p:cNvPicPr>
            <a:picLocks noGrp="1" noChangeAspect="1" noChangeArrowheads="1"/>
          </p:cNvPicPr>
          <p:nvPr>
            <p:ph idx="1"/>
          </p:nvPr>
        </p:nvPicPr>
        <p:blipFill>
          <a:blip r:embed="rId2" cstate="print"/>
          <a:srcRect l="11341" t="16360" r="29722" b="6250"/>
          <a:stretch>
            <a:fillRect/>
          </a:stretch>
        </p:blipFill>
        <p:spPr bwMode="auto">
          <a:xfrm>
            <a:off x="221409" y="359030"/>
            <a:ext cx="8840224" cy="652635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N" b="1" dirty="0" smtClean="0">
                <a:solidFill>
                  <a:srgbClr val="00B0F0"/>
                </a:solidFill>
              </a:rPr>
              <a:t>Innate immune system </a:t>
            </a:r>
            <a:br>
              <a:rPr lang="en-IN" b="1" dirty="0" smtClean="0">
                <a:solidFill>
                  <a:srgbClr val="00B0F0"/>
                </a:solidFill>
              </a:rPr>
            </a:br>
            <a:r>
              <a:rPr lang="en-IN" b="1" dirty="0" smtClean="0">
                <a:solidFill>
                  <a:srgbClr val="00B0F0"/>
                </a:solidFill>
              </a:rPr>
              <a:t>internal </a:t>
            </a:r>
            <a:r>
              <a:rPr lang="en-IN" b="1" dirty="0" err="1" smtClean="0">
                <a:solidFill>
                  <a:srgbClr val="00B0F0"/>
                </a:solidFill>
              </a:rPr>
              <a:t>defenses</a:t>
            </a:r>
            <a:endParaRPr lang="en-IN" b="1" dirty="0">
              <a:solidFill>
                <a:srgbClr val="00B0F0"/>
              </a:solidFill>
            </a:endParaRPr>
          </a:p>
        </p:txBody>
      </p:sp>
      <p:sp>
        <p:nvSpPr>
          <p:cNvPr id="7" name="Subtitle 6"/>
          <p:cNvSpPr>
            <a:spLocks noGrp="1"/>
          </p:cNvSpPr>
          <p:nvPr>
            <p:ph type="subTitle" idx="1"/>
          </p:nvPr>
        </p:nvSpPr>
        <p:spPr/>
        <p:txBody>
          <a:bodyPr/>
          <a:lstStyle/>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Immunity</a:t>
            </a:r>
            <a:endParaRPr lang="en-IN" b="1" dirty="0">
              <a:solidFill>
                <a:srgbClr val="00B0F0"/>
              </a:solidFill>
            </a:endParaRPr>
          </a:p>
        </p:txBody>
      </p:sp>
      <p:sp>
        <p:nvSpPr>
          <p:cNvPr id="3" name="Content Placeholder 2"/>
          <p:cNvSpPr>
            <a:spLocks noGrp="1"/>
          </p:cNvSpPr>
          <p:nvPr>
            <p:ph idx="1"/>
          </p:nvPr>
        </p:nvSpPr>
        <p:spPr/>
        <p:txBody>
          <a:bodyPr/>
          <a:lstStyle/>
          <a:p>
            <a:pPr algn="just"/>
            <a:r>
              <a:rPr lang="en-US" sz="2800" dirty="0" smtClean="0"/>
              <a:t>Immunity is body's ability to resist or eliminate potentially </a:t>
            </a:r>
            <a:r>
              <a:rPr lang="en-US" sz="2800" dirty="0" smtClean="0">
                <a:solidFill>
                  <a:srgbClr val="FF0000"/>
                </a:solidFill>
              </a:rPr>
              <a:t>harmful foreign materials or abnormal cells </a:t>
            </a:r>
          </a:p>
          <a:p>
            <a:pPr>
              <a:buNone/>
            </a:pPr>
            <a:endParaRPr lang="en-IN" dirty="0"/>
          </a:p>
        </p:txBody>
      </p:sp>
      <p:pic>
        <p:nvPicPr>
          <p:cNvPr id="6" name="Picture 2" descr="http://allhealthstudio.com/wp-content/uploads/immunityguy.jpg"/>
          <p:cNvPicPr>
            <a:picLocks noGrp="1" noChangeAspect="1" noChangeArrowheads="1"/>
          </p:cNvPicPr>
          <p:nvPr>
            <p:ph sz="half" idx="4294967295"/>
          </p:nvPr>
        </p:nvPicPr>
        <p:blipFill>
          <a:blip r:embed="rId2" cstate="print"/>
          <a:srcRect/>
          <a:stretch>
            <a:fillRect/>
          </a:stretch>
        </p:blipFill>
        <p:spPr bwMode="auto">
          <a:xfrm>
            <a:off x="2285984" y="2714620"/>
            <a:ext cx="4790819" cy="38087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858312" cy="1143000"/>
          </a:xfrm>
        </p:spPr>
        <p:txBody>
          <a:bodyPr>
            <a:noAutofit/>
          </a:bodyPr>
          <a:lstStyle/>
          <a:p>
            <a:r>
              <a:rPr lang="en-US" sz="3100" b="1" dirty="0" smtClean="0">
                <a:solidFill>
                  <a:srgbClr val="00B0F0"/>
                </a:solidFill>
                <a:latin typeface="Arial"/>
              </a:rPr>
              <a:t>Innate immune system: components of Blood</a:t>
            </a:r>
            <a:endParaRPr lang="en-US" sz="3100" dirty="0">
              <a:solidFill>
                <a:srgbClr val="00B0F0"/>
              </a:solidFill>
            </a:endParaRPr>
          </a:p>
        </p:txBody>
      </p:sp>
      <p:graphicFrame>
        <p:nvGraphicFramePr>
          <p:cNvPr id="4" name="Content Placeholder 3"/>
          <p:cNvGraphicFramePr>
            <a:graphicFrameLocks noGrp="1"/>
          </p:cNvGraphicFramePr>
          <p:nvPr>
            <p:ph idx="1"/>
          </p:nvPr>
        </p:nvGraphicFramePr>
        <p:xfrm>
          <a:off x="457200" y="1600200"/>
          <a:ext cx="8229600" cy="3828044"/>
        </p:xfrm>
        <a:graphic>
          <a:graphicData uri="http://schemas.openxmlformats.org/drawingml/2006/table">
            <a:tbl>
              <a:tblPr/>
              <a:tblGrid>
                <a:gridCol w="3978492"/>
                <a:gridCol w="4251108"/>
              </a:tblGrid>
              <a:tr h="3828044">
                <a:tc>
                  <a:txBody>
                    <a:bodyPr/>
                    <a:lstStyle/>
                    <a:p>
                      <a:pPr algn="l">
                        <a:buFont typeface="Arial"/>
                        <a:buChar char="•"/>
                      </a:pPr>
                      <a:endParaRPr lang="en-US" sz="1600" dirty="0" smtClean="0">
                        <a:solidFill>
                          <a:srgbClr val="000000"/>
                        </a:solidFill>
                        <a:latin typeface="Arial"/>
                      </a:endParaRPr>
                    </a:p>
                    <a:p>
                      <a:pPr algn="l">
                        <a:buFont typeface="Arial"/>
                        <a:buChar char="•"/>
                      </a:pPr>
                      <a:endParaRPr lang="en-US" sz="1600" dirty="0" smtClean="0">
                        <a:solidFill>
                          <a:srgbClr val="000000"/>
                        </a:solidFill>
                        <a:latin typeface="Arial"/>
                      </a:endParaRPr>
                    </a:p>
                    <a:p>
                      <a:pPr algn="l">
                        <a:buFont typeface="Arial"/>
                        <a:buChar char="•"/>
                      </a:pPr>
                      <a:endParaRPr lang="en-US" sz="1600" dirty="0" smtClean="0">
                        <a:solidFill>
                          <a:srgbClr val="000000"/>
                        </a:solidFill>
                        <a:latin typeface="Arial"/>
                      </a:endParaRPr>
                    </a:p>
                    <a:p>
                      <a:pPr algn="l">
                        <a:buFont typeface="Arial"/>
                        <a:buNone/>
                      </a:pPr>
                      <a:r>
                        <a:rPr lang="en-US" sz="1600" dirty="0">
                          <a:solidFill>
                            <a:srgbClr val="000000"/>
                          </a:solidFill>
                          <a:latin typeface="Arial"/>
                        </a:rPr>
                        <a:t> </a:t>
                      </a:r>
                    </a:p>
                  </a:txBody>
                  <a:tcPr marL="79004" marR="79004" marT="39502" marB="39502">
                    <a:lnL>
                      <a:noFill/>
                    </a:lnL>
                    <a:lnR>
                      <a:noFill/>
                    </a:lnR>
                    <a:lnT>
                      <a:noFill/>
                    </a:lnT>
                    <a:lnB>
                      <a:noFill/>
                    </a:lnB>
                    <a:solidFill>
                      <a:srgbClr val="FFFFFF"/>
                    </a:solidFill>
                  </a:tcPr>
                </a:tc>
                <a:tc>
                  <a:txBody>
                    <a:bodyPr/>
                    <a:lstStyle/>
                    <a:p>
                      <a:pPr algn="l"/>
                      <a:endParaRPr lang="en-US" sz="1600" dirty="0">
                        <a:solidFill>
                          <a:srgbClr val="000000"/>
                        </a:solidFill>
                        <a:latin typeface="Arial"/>
                      </a:endParaRPr>
                    </a:p>
                  </a:txBody>
                  <a:tcPr marL="79004" marR="79004" marT="39502" marB="39502" anchor="ctr">
                    <a:lnL>
                      <a:noFill/>
                    </a:lnL>
                    <a:lnR>
                      <a:noFill/>
                    </a:lnR>
                    <a:lnT>
                      <a:noFill/>
                    </a:lnT>
                    <a:lnB>
                      <a:noFill/>
                    </a:lnB>
                    <a:solidFill>
                      <a:srgbClr val="FFFFFF"/>
                    </a:solidFill>
                  </a:tcPr>
                </a:tc>
              </a:tr>
            </a:tbl>
          </a:graphicData>
        </a:graphic>
      </p:graphicFrame>
      <p:pic>
        <p:nvPicPr>
          <p:cNvPr id="1025" name="Picture 1" descr="http://www.austincc.edu/apreview/NursingPics/BloodPics/Picture2.jpg"/>
          <p:cNvPicPr>
            <a:picLocks noChangeAspect="1" noChangeArrowheads="1"/>
          </p:cNvPicPr>
          <p:nvPr/>
        </p:nvPicPr>
        <p:blipFill>
          <a:blip r:embed="rId3" cstate="print"/>
          <a:srcRect r="1946"/>
          <a:stretch>
            <a:fillRect/>
          </a:stretch>
        </p:blipFill>
        <p:spPr bwMode="auto">
          <a:xfrm>
            <a:off x="428596" y="1714488"/>
            <a:ext cx="3840079" cy="3810000"/>
          </a:xfrm>
          <a:prstGeom prst="rect">
            <a:avLst/>
          </a:prstGeom>
          <a:noFill/>
        </p:spPr>
      </p:pic>
      <p:cxnSp>
        <p:nvCxnSpPr>
          <p:cNvPr id="8" name="Straight Arrow Connector 7"/>
          <p:cNvCxnSpPr/>
          <p:nvPr/>
        </p:nvCxnSpPr>
        <p:spPr>
          <a:xfrm flipV="1">
            <a:off x="3000364" y="2143116"/>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38450" y="2571744"/>
            <a:ext cx="1633550" cy="8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00364" y="2643182"/>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57752" y="1928802"/>
            <a:ext cx="2281074" cy="369332"/>
          </a:xfrm>
          <a:prstGeom prst="rect">
            <a:avLst/>
          </a:prstGeom>
          <a:noFill/>
        </p:spPr>
        <p:txBody>
          <a:bodyPr wrap="none" rtlCol="0">
            <a:spAutoFit/>
          </a:bodyPr>
          <a:lstStyle/>
          <a:p>
            <a:r>
              <a:rPr lang="en-IN" dirty="0" smtClean="0"/>
              <a:t> Compl</a:t>
            </a:r>
            <a:r>
              <a:rPr lang="en-IN" dirty="0" smtClean="0">
                <a:solidFill>
                  <a:srgbClr val="FF0000"/>
                </a:solidFill>
              </a:rPr>
              <a:t>e</a:t>
            </a:r>
            <a:r>
              <a:rPr lang="en-IN" dirty="0" smtClean="0"/>
              <a:t>ment proteins</a:t>
            </a:r>
            <a:endParaRPr lang="en-IN" dirty="0"/>
          </a:p>
        </p:txBody>
      </p:sp>
      <p:sp>
        <p:nvSpPr>
          <p:cNvPr id="19" name="TextBox 18"/>
          <p:cNvSpPr txBox="1"/>
          <p:nvPr/>
        </p:nvSpPr>
        <p:spPr>
          <a:xfrm>
            <a:off x="4929190" y="2428868"/>
            <a:ext cx="2133597" cy="369332"/>
          </a:xfrm>
          <a:prstGeom prst="rect">
            <a:avLst/>
          </a:prstGeom>
          <a:noFill/>
        </p:spPr>
        <p:txBody>
          <a:bodyPr wrap="none" rtlCol="0">
            <a:spAutoFit/>
          </a:bodyPr>
          <a:lstStyle/>
          <a:p>
            <a:r>
              <a:rPr lang="en-IN" dirty="0" smtClean="0"/>
              <a:t>Coagulation proteins</a:t>
            </a:r>
            <a:endParaRPr lang="en-IN" dirty="0"/>
          </a:p>
        </p:txBody>
      </p:sp>
      <p:sp>
        <p:nvSpPr>
          <p:cNvPr id="20" name="TextBox 19"/>
          <p:cNvSpPr txBox="1"/>
          <p:nvPr/>
        </p:nvSpPr>
        <p:spPr>
          <a:xfrm>
            <a:off x="4929190" y="2928934"/>
            <a:ext cx="1094082" cy="369332"/>
          </a:xfrm>
          <a:prstGeom prst="rect">
            <a:avLst/>
          </a:prstGeom>
          <a:noFill/>
        </p:spPr>
        <p:txBody>
          <a:bodyPr wrap="none" rtlCol="0">
            <a:spAutoFit/>
          </a:bodyPr>
          <a:lstStyle/>
          <a:p>
            <a:r>
              <a:rPr lang="en-IN" dirty="0" smtClean="0"/>
              <a:t>Cytokines</a:t>
            </a:r>
            <a:endParaRPr lang="en-IN" dirty="0"/>
          </a:p>
        </p:txBody>
      </p:sp>
      <p:cxnSp>
        <p:nvCxnSpPr>
          <p:cNvPr id="22" name="Straight Arrow Connector 21"/>
          <p:cNvCxnSpPr/>
          <p:nvPr/>
        </p:nvCxnSpPr>
        <p:spPr>
          <a:xfrm>
            <a:off x="4286248" y="450057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86380" y="4286256"/>
            <a:ext cx="728084" cy="369332"/>
          </a:xfrm>
          <a:prstGeom prst="rect">
            <a:avLst/>
          </a:prstGeom>
          <a:noFill/>
        </p:spPr>
        <p:txBody>
          <a:bodyPr wrap="none" rtlCol="0">
            <a:spAutoFit/>
          </a:bodyPr>
          <a:lstStyle/>
          <a:p>
            <a:r>
              <a:rPr lang="en-IN" dirty="0" smtClean="0"/>
              <a:t>WBCs</a:t>
            </a:r>
            <a:endParaRPr lang="en-IN" dirty="0"/>
          </a:p>
        </p:txBody>
      </p:sp>
      <p:sp>
        <p:nvSpPr>
          <p:cNvPr id="14" name="Left Brace 13"/>
          <p:cNvSpPr/>
          <p:nvPr/>
        </p:nvSpPr>
        <p:spPr>
          <a:xfrm rot="10800000">
            <a:off x="6929454" y="1857364"/>
            <a:ext cx="428628" cy="157163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TextBox 14"/>
          <p:cNvSpPr txBox="1"/>
          <p:nvPr/>
        </p:nvSpPr>
        <p:spPr>
          <a:xfrm>
            <a:off x="7429520" y="2428868"/>
            <a:ext cx="1344407" cy="369332"/>
          </a:xfrm>
          <a:prstGeom prst="rect">
            <a:avLst/>
          </a:prstGeom>
          <a:noFill/>
        </p:spPr>
        <p:txBody>
          <a:bodyPr wrap="none" rtlCol="0">
            <a:spAutoFit/>
          </a:bodyPr>
          <a:lstStyle/>
          <a:p>
            <a:r>
              <a:rPr lang="en-IN" dirty="0" smtClean="0">
                <a:solidFill>
                  <a:srgbClr val="FF0000"/>
                </a:solidFill>
              </a:rPr>
              <a:t>Extracellular</a:t>
            </a:r>
            <a:endParaRPr lang="en-IN"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IN" b="1" dirty="0" smtClean="0">
                <a:solidFill>
                  <a:srgbClr val="00B0F0"/>
                </a:solidFill>
              </a:rPr>
              <a:t>White blood cells (WBCs)</a:t>
            </a:r>
            <a:endParaRPr lang="en-IN" b="1" dirty="0">
              <a:solidFill>
                <a:srgbClr val="00B0F0"/>
              </a:solidFill>
            </a:endParaRPr>
          </a:p>
        </p:txBody>
      </p:sp>
      <p:pic>
        <p:nvPicPr>
          <p:cNvPr id="4" name="Content Placeholder 3" descr="https://s-media-cache-ak0.pinimg.com/originals/13/59/42/135942e8ddc70824516cbf72e8e07205.jpg"/>
          <p:cNvPicPr>
            <a:picLocks noGrp="1"/>
          </p:cNvPicPr>
          <p:nvPr>
            <p:ph idx="1"/>
          </p:nvPr>
        </p:nvPicPr>
        <p:blipFill>
          <a:blip r:embed="rId2" cstate="print"/>
          <a:srcRect/>
          <a:stretch>
            <a:fillRect/>
          </a:stretch>
        </p:blipFill>
        <p:spPr bwMode="auto">
          <a:xfrm>
            <a:off x="2571736" y="1643050"/>
            <a:ext cx="5177066" cy="4525963"/>
          </a:xfrm>
          <a:prstGeom prst="rect">
            <a:avLst/>
          </a:prstGeom>
          <a:noFill/>
          <a:ln w="9525">
            <a:noFill/>
            <a:miter lim="800000"/>
            <a:headEnd/>
            <a:tailEnd/>
          </a:ln>
        </p:spPr>
      </p:pic>
      <p:grpSp>
        <p:nvGrpSpPr>
          <p:cNvPr id="3" name="Group 19"/>
          <p:cNvGrpSpPr/>
          <p:nvPr/>
        </p:nvGrpSpPr>
        <p:grpSpPr>
          <a:xfrm>
            <a:off x="2000232" y="4500570"/>
            <a:ext cx="500066" cy="785818"/>
            <a:chOff x="1428728" y="4786322"/>
            <a:chExt cx="500066" cy="785818"/>
          </a:xfrm>
        </p:grpSpPr>
        <p:cxnSp>
          <p:nvCxnSpPr>
            <p:cNvPr id="6" name="Straight Arrow Connector 5"/>
            <p:cNvCxnSpPr/>
            <p:nvPr/>
          </p:nvCxnSpPr>
          <p:spPr>
            <a:xfrm rot="5400000">
              <a:off x="1500166" y="5143512"/>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1428728" y="514351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1428728" y="4786322"/>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3" name="Elbow Connector 12"/>
          <p:cNvCxnSpPr/>
          <p:nvPr/>
        </p:nvCxnSpPr>
        <p:spPr>
          <a:xfrm flipV="1">
            <a:off x="4714876" y="1428736"/>
            <a:ext cx="2428892" cy="642942"/>
          </a:xfrm>
          <a:prstGeom prst="bentConnector3">
            <a:avLst>
              <a:gd name="adj1" fmla="val 128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72330" y="1214422"/>
            <a:ext cx="1311321" cy="338554"/>
          </a:xfrm>
          <a:prstGeom prst="rect">
            <a:avLst/>
          </a:prstGeom>
          <a:noFill/>
        </p:spPr>
        <p:txBody>
          <a:bodyPr wrap="none" rtlCol="0">
            <a:spAutoFit/>
          </a:bodyPr>
          <a:lstStyle/>
          <a:p>
            <a:r>
              <a:rPr lang="en-IN" sz="1600" dirty="0" smtClean="0"/>
              <a:t>Macrophages</a:t>
            </a:r>
            <a:endParaRPr lang="en-IN" sz="1600" dirty="0"/>
          </a:p>
        </p:txBody>
      </p:sp>
      <p:sp>
        <p:nvSpPr>
          <p:cNvPr id="16" name="TextBox 15"/>
          <p:cNvSpPr txBox="1"/>
          <p:nvPr/>
        </p:nvSpPr>
        <p:spPr>
          <a:xfrm>
            <a:off x="428596" y="4214818"/>
            <a:ext cx="1416222" cy="338554"/>
          </a:xfrm>
          <a:prstGeom prst="rect">
            <a:avLst/>
          </a:prstGeom>
          <a:noFill/>
        </p:spPr>
        <p:txBody>
          <a:bodyPr wrap="none" rtlCol="0">
            <a:spAutoFit/>
          </a:bodyPr>
          <a:lstStyle/>
          <a:p>
            <a:r>
              <a:rPr lang="en-IN" sz="1600" dirty="0" smtClean="0"/>
              <a:t>B-lymphocytes</a:t>
            </a:r>
            <a:endParaRPr lang="en-IN" sz="1600" dirty="0"/>
          </a:p>
        </p:txBody>
      </p:sp>
      <p:sp>
        <p:nvSpPr>
          <p:cNvPr id="18" name="TextBox 17"/>
          <p:cNvSpPr txBox="1"/>
          <p:nvPr/>
        </p:nvSpPr>
        <p:spPr>
          <a:xfrm>
            <a:off x="428596" y="4714884"/>
            <a:ext cx="1403398" cy="338554"/>
          </a:xfrm>
          <a:prstGeom prst="rect">
            <a:avLst/>
          </a:prstGeom>
          <a:noFill/>
        </p:spPr>
        <p:txBody>
          <a:bodyPr wrap="none" rtlCol="0">
            <a:spAutoFit/>
          </a:bodyPr>
          <a:lstStyle/>
          <a:p>
            <a:r>
              <a:rPr lang="en-IN" sz="1600" dirty="0" smtClean="0"/>
              <a:t>T-lymphocytes</a:t>
            </a:r>
            <a:endParaRPr lang="en-IN" sz="1600" dirty="0"/>
          </a:p>
        </p:txBody>
      </p:sp>
      <p:sp>
        <p:nvSpPr>
          <p:cNvPr id="19" name="TextBox 18"/>
          <p:cNvSpPr txBox="1"/>
          <p:nvPr/>
        </p:nvSpPr>
        <p:spPr>
          <a:xfrm>
            <a:off x="142844" y="5214950"/>
            <a:ext cx="2143140" cy="338554"/>
          </a:xfrm>
          <a:prstGeom prst="rect">
            <a:avLst/>
          </a:prstGeom>
          <a:noFill/>
        </p:spPr>
        <p:txBody>
          <a:bodyPr wrap="square" rtlCol="0">
            <a:spAutoFit/>
          </a:bodyPr>
          <a:lstStyle/>
          <a:p>
            <a:r>
              <a:rPr lang="en-IN" sz="1600" dirty="0" smtClean="0"/>
              <a:t>Natural killer(NK) cells</a:t>
            </a:r>
            <a:endParaRPr lang="en-IN" sz="1600" dirty="0"/>
          </a:p>
        </p:txBody>
      </p:sp>
      <p:sp>
        <p:nvSpPr>
          <p:cNvPr id="21" name="Rectangle 20"/>
          <p:cNvSpPr/>
          <p:nvPr/>
        </p:nvSpPr>
        <p:spPr>
          <a:xfrm>
            <a:off x="2714612" y="1785926"/>
            <a:ext cx="1071570" cy="192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5715008" y="3429000"/>
            <a:ext cx="642942" cy="86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Arrow Connector 22"/>
          <p:cNvCxnSpPr/>
          <p:nvPr/>
        </p:nvCxnSpPr>
        <p:spPr>
          <a:xfrm rot="16200000" flipH="1">
            <a:off x="7500958" y="5643578"/>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15272" y="6072206"/>
            <a:ext cx="1012713" cy="338554"/>
          </a:xfrm>
          <a:prstGeom prst="rect">
            <a:avLst/>
          </a:prstGeom>
          <a:noFill/>
        </p:spPr>
        <p:txBody>
          <a:bodyPr wrap="none" rtlCol="0">
            <a:spAutoFit/>
          </a:bodyPr>
          <a:lstStyle/>
          <a:p>
            <a:r>
              <a:rPr lang="en-IN" sz="1600" dirty="0" smtClean="0"/>
              <a:t>Mast cells</a:t>
            </a:r>
            <a:endParaRPr lang="en-IN"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smtClean="0">
                <a:solidFill>
                  <a:srgbClr val="00B0F0"/>
                </a:solidFill>
              </a:rPr>
              <a:t>Neutrophils</a:t>
            </a:r>
            <a:r>
              <a:rPr lang="en-IN" b="1" dirty="0" smtClean="0">
                <a:solidFill>
                  <a:srgbClr val="00B0F0"/>
                </a:solidFill>
              </a:rPr>
              <a:t> in innate immune response</a:t>
            </a:r>
            <a:endParaRPr lang="en-IN" b="1" dirty="0">
              <a:solidFill>
                <a:srgbClr val="00B0F0"/>
              </a:solidFill>
            </a:endParaRPr>
          </a:p>
        </p:txBody>
      </p:sp>
      <p:sp>
        <p:nvSpPr>
          <p:cNvPr id="3" name="Content Placeholder 2"/>
          <p:cNvSpPr>
            <a:spLocks noGrp="1"/>
          </p:cNvSpPr>
          <p:nvPr>
            <p:ph idx="1"/>
          </p:nvPr>
        </p:nvSpPr>
        <p:spPr>
          <a:xfrm>
            <a:off x="457200" y="2000240"/>
            <a:ext cx="8229600" cy="4125923"/>
          </a:xfrm>
        </p:spPr>
        <p:txBody>
          <a:bodyPr>
            <a:normAutofit/>
          </a:bodyPr>
          <a:lstStyle/>
          <a:p>
            <a:r>
              <a:rPr lang="en-IN" sz="2800" dirty="0" smtClean="0"/>
              <a:t>Most abundant WBCs (~50-60%)</a:t>
            </a:r>
          </a:p>
          <a:p>
            <a:endParaRPr lang="en-IN" sz="2800" dirty="0" smtClean="0"/>
          </a:p>
          <a:p>
            <a:r>
              <a:rPr lang="en-IN" sz="2800" dirty="0" smtClean="0"/>
              <a:t>Efficient phagocytes</a:t>
            </a:r>
          </a:p>
          <a:p>
            <a:endParaRPr lang="en-IN" sz="2800" dirty="0" smtClean="0"/>
          </a:p>
          <a:p>
            <a:r>
              <a:rPr lang="en-IN" sz="2800" dirty="0" smtClean="0"/>
              <a:t>Most important cells of the innate immune system</a:t>
            </a:r>
            <a:endParaRPr lang="en-IN" sz="2800" dirty="0"/>
          </a:p>
        </p:txBody>
      </p:sp>
      <p:pic>
        <p:nvPicPr>
          <p:cNvPr id="6" name="Picture 5" descr="https://s-media-cache-ak0.pinimg.com/originals/13/59/42/135942e8ddc70824516cbf72e8e07205.jpg"/>
          <p:cNvPicPr/>
          <p:nvPr/>
        </p:nvPicPr>
        <p:blipFill>
          <a:blip r:embed="rId2" cstate="print"/>
          <a:srcRect l="31375" t="58864" r="30944"/>
          <a:stretch>
            <a:fillRect/>
          </a:stretch>
        </p:blipFill>
        <p:spPr bwMode="auto">
          <a:xfrm>
            <a:off x="3929058" y="5072074"/>
            <a:ext cx="1573467" cy="1500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Phagocytosis</a:t>
            </a:r>
            <a:endParaRPr lang="en-IN" b="1" dirty="0">
              <a:solidFill>
                <a:srgbClr val="00B0F0"/>
              </a:solidFill>
            </a:endParaRPr>
          </a:p>
        </p:txBody>
      </p:sp>
      <p:sp>
        <p:nvSpPr>
          <p:cNvPr id="3" name="Content Placeholder 2"/>
          <p:cNvSpPr>
            <a:spLocks noGrp="1"/>
          </p:cNvSpPr>
          <p:nvPr>
            <p:ph idx="1"/>
          </p:nvPr>
        </p:nvSpPr>
        <p:spPr/>
        <p:txBody>
          <a:bodyPr/>
          <a:lstStyle/>
          <a:p>
            <a:r>
              <a:rPr lang="en-IN" dirty="0" err="1" smtClean="0"/>
              <a:t>Phago</a:t>
            </a:r>
            <a:r>
              <a:rPr lang="en-IN" dirty="0" smtClean="0"/>
              <a:t> = to eat</a:t>
            </a:r>
          </a:p>
          <a:p>
            <a:r>
              <a:rPr lang="en-IN" dirty="0" err="1" smtClean="0"/>
              <a:t>Cyte</a:t>
            </a:r>
            <a:r>
              <a:rPr lang="en-IN" dirty="0" smtClean="0"/>
              <a:t> = cell</a:t>
            </a:r>
          </a:p>
          <a:p>
            <a:endParaRPr lang="en-IN" dirty="0" smtClean="0"/>
          </a:p>
          <a:p>
            <a:r>
              <a:rPr lang="en-IN" dirty="0" smtClean="0"/>
              <a:t>WBCs (</a:t>
            </a:r>
            <a:r>
              <a:rPr lang="en-IN" dirty="0" err="1" smtClean="0"/>
              <a:t>eg</a:t>
            </a:r>
            <a:r>
              <a:rPr lang="en-IN" dirty="0" smtClean="0"/>
              <a:t>. </a:t>
            </a:r>
            <a:r>
              <a:rPr lang="en-IN" dirty="0" err="1" smtClean="0"/>
              <a:t>Neutrophils</a:t>
            </a:r>
            <a:r>
              <a:rPr lang="en-IN" dirty="0" smtClean="0"/>
              <a:t>) – find, eat and digest microbes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643998" cy="1143000"/>
          </a:xfrm>
        </p:spPr>
        <p:txBody>
          <a:bodyPr>
            <a:noAutofit/>
          </a:bodyPr>
          <a:lstStyle/>
          <a:p>
            <a:r>
              <a:rPr lang="en-IN" sz="3500" b="1" dirty="0" smtClean="0">
                <a:solidFill>
                  <a:srgbClr val="00B0F0"/>
                </a:solidFill>
              </a:rPr>
              <a:t>How do </a:t>
            </a:r>
            <a:r>
              <a:rPr lang="en-IN" sz="3500" b="1" dirty="0" err="1" smtClean="0">
                <a:solidFill>
                  <a:srgbClr val="00B0F0"/>
                </a:solidFill>
              </a:rPr>
              <a:t>neutrophils</a:t>
            </a:r>
            <a:r>
              <a:rPr lang="en-IN" sz="3500" b="1" dirty="0" smtClean="0">
                <a:solidFill>
                  <a:srgbClr val="00B0F0"/>
                </a:solidFill>
              </a:rPr>
              <a:t> eat and digest microbes ?</a:t>
            </a:r>
            <a:endParaRPr lang="en-IN" sz="3500" b="1" dirty="0">
              <a:solidFill>
                <a:srgbClr val="00B0F0"/>
              </a:solidFill>
            </a:endParaRPr>
          </a:p>
        </p:txBody>
      </p:sp>
      <p:pic>
        <p:nvPicPr>
          <p:cNvPr id="4" name="Content Placeholder 3" descr="http://image.slidesharecdn.com/2-inflammationcellulareventsdrashutoshkumar-121106055708-phpapp02/95/2-inflammation-cellular-events-dr-ashutosh-kumar-23-638.jpg?cb=1352181492"/>
          <p:cNvPicPr>
            <a:picLocks noGrp="1"/>
          </p:cNvPicPr>
          <p:nvPr>
            <p:ph idx="1"/>
          </p:nvPr>
        </p:nvPicPr>
        <p:blipFill>
          <a:blip r:embed="rId3" cstate="print"/>
          <a:srcRect l="39" t="12661"/>
          <a:stretch>
            <a:fillRect/>
          </a:stretch>
        </p:blipFill>
        <p:spPr bwMode="auto">
          <a:xfrm>
            <a:off x="1785918" y="2000240"/>
            <a:ext cx="5429288" cy="3429024"/>
          </a:xfrm>
          <a:prstGeom prst="rect">
            <a:avLst/>
          </a:prstGeom>
          <a:noFill/>
          <a:ln w="9525">
            <a:noFill/>
            <a:miter lim="800000"/>
            <a:headEnd/>
            <a:tailEnd/>
          </a:ln>
        </p:spPr>
      </p:pic>
      <p:sp>
        <p:nvSpPr>
          <p:cNvPr id="5" name="Oval 4"/>
          <p:cNvSpPr/>
          <p:nvPr/>
        </p:nvSpPr>
        <p:spPr>
          <a:xfrm>
            <a:off x="142844" y="4286256"/>
            <a:ext cx="1500198" cy="64294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85000"/>
                    <a:lumOff val="15000"/>
                  </a:schemeClr>
                </a:solidFill>
              </a:rPr>
              <a:t>Granules</a:t>
            </a:r>
            <a:endParaRPr lang="en-IN" dirty="0">
              <a:solidFill>
                <a:schemeClr val="tx1">
                  <a:lumMod val="85000"/>
                  <a:lumOff val="15000"/>
                </a:schemeClr>
              </a:solidFill>
            </a:endParaRPr>
          </a:p>
        </p:txBody>
      </p:sp>
      <p:cxnSp>
        <p:nvCxnSpPr>
          <p:cNvPr id="7" name="Straight Arrow Connector 6"/>
          <p:cNvCxnSpPr>
            <a:stCxn id="5" idx="0"/>
          </p:cNvCxnSpPr>
          <p:nvPr/>
        </p:nvCxnSpPr>
        <p:spPr>
          <a:xfrm rot="5400000" flipH="1" flipV="1">
            <a:off x="1553744" y="3268265"/>
            <a:ext cx="357190" cy="1678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643998" cy="1143000"/>
          </a:xfrm>
        </p:spPr>
        <p:txBody>
          <a:bodyPr>
            <a:noAutofit/>
          </a:bodyPr>
          <a:lstStyle/>
          <a:p>
            <a:r>
              <a:rPr lang="en-IN" sz="4000" b="1" dirty="0" smtClean="0">
                <a:solidFill>
                  <a:srgbClr val="00B0F0"/>
                </a:solidFill>
              </a:rPr>
              <a:t>What’s in the granules ?</a:t>
            </a:r>
            <a:endParaRPr lang="en-IN" sz="4000" b="1" dirty="0">
              <a:solidFill>
                <a:srgbClr val="00B0F0"/>
              </a:solidFill>
            </a:endParaRPr>
          </a:p>
        </p:txBody>
      </p:sp>
      <p:pic>
        <p:nvPicPr>
          <p:cNvPr id="4" name="Content Placeholder 3" descr="http://image.slidesharecdn.com/2-inflammationcellulareventsdrashutoshkumar-121106055708-phpapp02/95/2-inflammation-cellular-events-dr-ashutosh-kumar-23-638.jpg?cb=1352181492"/>
          <p:cNvPicPr>
            <a:picLocks noGrp="1"/>
          </p:cNvPicPr>
          <p:nvPr>
            <p:ph idx="1"/>
          </p:nvPr>
        </p:nvPicPr>
        <p:blipFill>
          <a:blip r:embed="rId3" cstate="print"/>
          <a:srcRect l="39" t="12661"/>
          <a:stretch>
            <a:fillRect/>
          </a:stretch>
        </p:blipFill>
        <p:spPr bwMode="auto">
          <a:xfrm>
            <a:off x="1785918" y="2000240"/>
            <a:ext cx="5429288" cy="3429024"/>
          </a:xfrm>
          <a:prstGeom prst="rect">
            <a:avLst/>
          </a:prstGeom>
          <a:noFill/>
          <a:ln w="9525">
            <a:noFill/>
            <a:miter lim="800000"/>
            <a:headEnd/>
            <a:tailEnd/>
          </a:ln>
        </p:spPr>
      </p:pic>
      <p:cxnSp>
        <p:nvCxnSpPr>
          <p:cNvPr id="7" name="Straight Arrow Connector 6"/>
          <p:cNvCxnSpPr/>
          <p:nvPr/>
        </p:nvCxnSpPr>
        <p:spPr>
          <a:xfrm rot="5400000">
            <a:off x="1035819" y="4179099"/>
            <a:ext cx="1785950"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4282" y="5857892"/>
            <a:ext cx="3786214" cy="646331"/>
          </a:xfrm>
          <a:prstGeom prst="rect">
            <a:avLst/>
          </a:prstGeom>
          <a:noFill/>
        </p:spPr>
        <p:txBody>
          <a:bodyPr wrap="square" rtlCol="0">
            <a:spAutoFit/>
          </a:bodyPr>
          <a:lstStyle/>
          <a:p>
            <a:r>
              <a:rPr lang="en-IN" b="1" dirty="0" err="1" smtClean="0">
                <a:solidFill>
                  <a:srgbClr val="FF0000"/>
                </a:solidFill>
              </a:rPr>
              <a:t>Lysozyme</a:t>
            </a:r>
            <a:r>
              <a:rPr lang="en-IN" b="1" dirty="0" smtClean="0">
                <a:solidFill>
                  <a:srgbClr val="FF0000"/>
                </a:solidFill>
              </a:rPr>
              <a:t> – digests bacterial cell wall; other antimicrobial proteins</a:t>
            </a:r>
            <a:endParaRPr lang="en-IN"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643998" cy="1143000"/>
          </a:xfrm>
        </p:spPr>
        <p:txBody>
          <a:bodyPr>
            <a:noAutofit/>
          </a:bodyPr>
          <a:lstStyle/>
          <a:p>
            <a:r>
              <a:rPr lang="en-IN" sz="3500" b="1" dirty="0" smtClean="0">
                <a:solidFill>
                  <a:srgbClr val="00B0F0"/>
                </a:solidFill>
              </a:rPr>
              <a:t>Additional role of </a:t>
            </a:r>
            <a:r>
              <a:rPr lang="en-IN" sz="3500" b="1" dirty="0" err="1" smtClean="0">
                <a:solidFill>
                  <a:srgbClr val="00B0F0"/>
                </a:solidFill>
              </a:rPr>
              <a:t>neutrophils</a:t>
            </a:r>
            <a:endParaRPr lang="en-IN" sz="3500" b="1" dirty="0">
              <a:solidFill>
                <a:srgbClr val="00B0F0"/>
              </a:solidFill>
            </a:endParaRPr>
          </a:p>
        </p:txBody>
      </p:sp>
      <p:pic>
        <p:nvPicPr>
          <p:cNvPr id="4" name="Content Placeholder 3" descr="http://image.slidesharecdn.com/2-inflammationcellulareventsdrashutoshkumar-121106055708-phpapp02/95/2-inflammation-cellular-events-dr-ashutosh-kumar-23-638.jpg?cb=1352181492"/>
          <p:cNvPicPr>
            <a:picLocks noGrp="1"/>
          </p:cNvPicPr>
          <p:nvPr>
            <p:ph idx="1"/>
          </p:nvPr>
        </p:nvPicPr>
        <p:blipFill>
          <a:blip r:embed="rId3" cstate="print"/>
          <a:srcRect l="39" t="12661"/>
          <a:stretch>
            <a:fillRect/>
          </a:stretch>
        </p:blipFill>
        <p:spPr bwMode="auto">
          <a:xfrm>
            <a:off x="1785918" y="2000240"/>
            <a:ext cx="5429288" cy="3429024"/>
          </a:xfrm>
          <a:prstGeom prst="rect">
            <a:avLst/>
          </a:prstGeom>
          <a:noFill/>
          <a:ln w="9525">
            <a:noFill/>
            <a:miter lim="800000"/>
            <a:headEnd/>
            <a:tailEnd/>
          </a:ln>
        </p:spPr>
      </p:pic>
      <p:pic>
        <p:nvPicPr>
          <p:cNvPr id="5" name="Picture 4" descr="http://www.nature.com/nri/journal/v12/n7/images/nri3244-f1.jpg"/>
          <p:cNvPicPr/>
          <p:nvPr/>
        </p:nvPicPr>
        <p:blipFill>
          <a:blip r:embed="rId4" cstate="print"/>
          <a:srcRect l="84565" t="63158" r="-673" b="25572"/>
          <a:stretch>
            <a:fillRect/>
          </a:stretch>
        </p:blipFill>
        <p:spPr bwMode="auto">
          <a:xfrm rot="16668061">
            <a:off x="3708574" y="1531394"/>
            <a:ext cx="1210408" cy="654035"/>
          </a:xfrm>
          <a:prstGeom prst="rect">
            <a:avLst/>
          </a:prstGeom>
          <a:noFill/>
          <a:ln w="9525">
            <a:noFill/>
            <a:miter lim="800000"/>
            <a:headEnd/>
            <a:tailEnd/>
          </a:ln>
        </p:spPr>
      </p:pic>
      <p:sp>
        <p:nvSpPr>
          <p:cNvPr id="8" name="Right Arrow 7"/>
          <p:cNvSpPr/>
          <p:nvPr/>
        </p:nvSpPr>
        <p:spPr>
          <a:xfrm rot="2302566">
            <a:off x="4135688" y="5625756"/>
            <a:ext cx="114300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5214942" y="5857892"/>
            <a:ext cx="3140603" cy="369332"/>
          </a:xfrm>
          <a:prstGeom prst="rect">
            <a:avLst/>
          </a:prstGeom>
          <a:noFill/>
        </p:spPr>
        <p:txBody>
          <a:bodyPr wrap="none" rtlCol="0">
            <a:spAutoFit/>
          </a:bodyPr>
          <a:lstStyle/>
          <a:p>
            <a:r>
              <a:rPr lang="en-IN" dirty="0" smtClean="0">
                <a:solidFill>
                  <a:srgbClr val="FF0000"/>
                </a:solidFill>
              </a:rPr>
              <a:t>Triggers inflammatory response</a:t>
            </a:r>
            <a:endParaRPr lang="en-IN" dirty="0">
              <a:solidFill>
                <a:srgbClr val="FF0000"/>
              </a:solidFill>
            </a:endParaRPr>
          </a:p>
        </p:txBody>
      </p:sp>
      <p:sp>
        <p:nvSpPr>
          <p:cNvPr id="7" name="Oval 6"/>
          <p:cNvSpPr/>
          <p:nvPr/>
        </p:nvSpPr>
        <p:spPr>
          <a:xfrm>
            <a:off x="5143504" y="5715016"/>
            <a:ext cx="350046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3571868" y="1214422"/>
            <a:ext cx="1428760"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2" name="Straight Connector 31"/>
          <p:cNvCxnSpPr/>
          <p:nvPr/>
        </p:nvCxnSpPr>
        <p:spPr>
          <a:xfrm flipV="1">
            <a:off x="3786182" y="3929066"/>
            <a:ext cx="785818"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V="1">
            <a:off x="3714744" y="3071810"/>
            <a:ext cx="135732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solidFill>
                  <a:srgbClr val="00B0F0"/>
                </a:solidFill>
              </a:rPr>
              <a:t>Monocytes</a:t>
            </a:r>
            <a:endParaRPr lang="en-IN" b="1" dirty="0">
              <a:solidFill>
                <a:srgbClr val="00B0F0"/>
              </a:solidFill>
            </a:endParaRPr>
          </a:p>
        </p:txBody>
      </p:sp>
      <p:sp>
        <p:nvSpPr>
          <p:cNvPr id="4" name="Content Placeholder 3"/>
          <p:cNvSpPr>
            <a:spLocks noGrp="1"/>
          </p:cNvSpPr>
          <p:nvPr>
            <p:ph sz="half" idx="1"/>
          </p:nvPr>
        </p:nvSpPr>
        <p:spPr>
          <a:xfrm>
            <a:off x="457200" y="1600200"/>
            <a:ext cx="3757610" cy="4525963"/>
          </a:xfrm>
        </p:spPr>
        <p:txBody>
          <a:bodyPr>
            <a:normAutofit/>
          </a:bodyPr>
          <a:lstStyle/>
          <a:p>
            <a:endParaRPr lang="en-IN" sz="2000" dirty="0" smtClean="0"/>
          </a:p>
          <a:p>
            <a:r>
              <a:rPr lang="en-IN" sz="2000" dirty="0" err="1" smtClean="0"/>
              <a:t>Monocytes</a:t>
            </a:r>
            <a:r>
              <a:rPr lang="en-IN" sz="2000" dirty="0" smtClean="0"/>
              <a:t> (~5% of WBCs)</a:t>
            </a:r>
          </a:p>
          <a:p>
            <a:pPr>
              <a:buNone/>
            </a:pPr>
            <a:endParaRPr lang="en-IN" sz="2000" dirty="0" smtClean="0"/>
          </a:p>
          <a:p>
            <a:r>
              <a:rPr lang="en-IN" sz="2000" dirty="0" smtClean="0"/>
              <a:t>Migrate into the tissues and become </a:t>
            </a:r>
            <a:r>
              <a:rPr lang="en-IN" sz="2000" dirty="0" smtClean="0">
                <a:solidFill>
                  <a:srgbClr val="FF0000"/>
                </a:solidFill>
              </a:rPr>
              <a:t>Macrophages</a:t>
            </a:r>
          </a:p>
          <a:p>
            <a:pPr>
              <a:buNone/>
            </a:pPr>
            <a:endParaRPr lang="en-IN" dirty="0" smtClean="0">
              <a:solidFill>
                <a:srgbClr val="FF0000"/>
              </a:solidFill>
            </a:endParaRPr>
          </a:p>
        </p:txBody>
      </p:sp>
      <p:pic>
        <p:nvPicPr>
          <p:cNvPr id="7" name="Content Placeholder 6" descr="https://s-media-cache-ak0.pinimg.com/originals/13/59/42/135942e8ddc70824516cbf72e8e07205.jpg"/>
          <p:cNvPicPr>
            <a:picLocks noGrp="1"/>
          </p:cNvPicPr>
          <p:nvPr>
            <p:ph sz="half" idx="2"/>
          </p:nvPr>
        </p:nvPicPr>
        <p:blipFill>
          <a:blip r:embed="rId2" cstate="print"/>
          <a:srcRect l="27865" t="2909" r="38688" b="49307"/>
          <a:stretch>
            <a:fillRect/>
          </a:stretch>
        </p:blipFill>
        <p:spPr bwMode="auto">
          <a:xfrm>
            <a:off x="6357950" y="1357298"/>
            <a:ext cx="722432" cy="1050968"/>
          </a:xfrm>
          <a:prstGeom prst="rect">
            <a:avLst/>
          </a:prstGeom>
          <a:noFill/>
          <a:ln w="9525">
            <a:noFill/>
            <a:miter lim="800000"/>
            <a:headEnd/>
            <a:tailEnd/>
          </a:ln>
        </p:spPr>
      </p:pic>
      <p:pic>
        <p:nvPicPr>
          <p:cNvPr id="8" name="Picture 7" descr="http://www.nature.com/ni/journal/v12/n11/images/ni.2109-F1.jpg"/>
          <p:cNvPicPr/>
          <p:nvPr/>
        </p:nvPicPr>
        <p:blipFill>
          <a:blip r:embed="rId3" cstate="print"/>
          <a:srcRect t="47665" r="52820"/>
          <a:stretch>
            <a:fillRect/>
          </a:stretch>
        </p:blipFill>
        <p:spPr bwMode="auto">
          <a:xfrm>
            <a:off x="4714876" y="3000372"/>
            <a:ext cx="4000528" cy="2786082"/>
          </a:xfrm>
          <a:prstGeom prst="rect">
            <a:avLst/>
          </a:prstGeom>
          <a:noFill/>
          <a:ln w="9525">
            <a:noFill/>
            <a:miter lim="800000"/>
            <a:headEnd/>
            <a:tailEnd/>
          </a:ln>
        </p:spPr>
      </p:pic>
      <p:cxnSp>
        <p:nvCxnSpPr>
          <p:cNvPr id="10" name="Straight Arrow Connector 9"/>
          <p:cNvCxnSpPr/>
          <p:nvPr/>
        </p:nvCxnSpPr>
        <p:spPr>
          <a:xfrm rot="5400000">
            <a:off x="6490525" y="2653483"/>
            <a:ext cx="44923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72066" y="3714753"/>
            <a:ext cx="3500462" cy="1661993"/>
          </a:xfrm>
          <a:prstGeom prst="rect">
            <a:avLst/>
          </a:prstGeom>
          <a:noFill/>
        </p:spPr>
        <p:txBody>
          <a:bodyPr wrap="square" rtlCol="0">
            <a:spAutoFit/>
          </a:bodyPr>
          <a:lstStyle/>
          <a:p>
            <a:r>
              <a:rPr lang="en-IN" sz="1400" dirty="0" smtClean="0"/>
              <a:t>           Lung                 Bone        </a:t>
            </a:r>
          </a:p>
          <a:p>
            <a:endParaRPr lang="en-IN" sz="1400" dirty="0" smtClean="0"/>
          </a:p>
          <a:p>
            <a:endParaRPr lang="en-IN" sz="1400" dirty="0" smtClean="0"/>
          </a:p>
          <a:p>
            <a:endParaRPr lang="en-IN" sz="1400" dirty="0" smtClean="0"/>
          </a:p>
          <a:p>
            <a:endParaRPr lang="en-IN" sz="1400" dirty="0" smtClean="0"/>
          </a:p>
          <a:p>
            <a:endParaRPr lang="en-IN" sz="1400" dirty="0" smtClean="0"/>
          </a:p>
          <a:p>
            <a:r>
              <a:rPr lang="en-IN" sz="1400" dirty="0" smtClean="0"/>
              <a:t>         Liver	            Brain	                 intestine   </a:t>
            </a:r>
            <a:r>
              <a:rPr lang="en-IN" dirty="0" smtClean="0"/>
              <a:t>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Macrophages</a:t>
            </a:r>
            <a:endParaRPr lang="en-IN" b="1" dirty="0">
              <a:solidFill>
                <a:srgbClr val="00B0F0"/>
              </a:solidFill>
            </a:endParaRPr>
          </a:p>
        </p:txBody>
      </p:sp>
      <p:sp>
        <p:nvSpPr>
          <p:cNvPr id="3" name="Content Placeholder 2"/>
          <p:cNvSpPr>
            <a:spLocks noGrp="1"/>
          </p:cNvSpPr>
          <p:nvPr>
            <p:ph idx="1"/>
          </p:nvPr>
        </p:nvSpPr>
        <p:spPr>
          <a:xfrm>
            <a:off x="457200" y="1785926"/>
            <a:ext cx="8229600" cy="4340237"/>
          </a:xfrm>
        </p:spPr>
        <p:txBody>
          <a:bodyPr>
            <a:normAutofit/>
          </a:bodyPr>
          <a:lstStyle/>
          <a:p>
            <a:r>
              <a:rPr lang="en-IN" dirty="0" smtClean="0"/>
              <a:t>“Big eaters”</a:t>
            </a:r>
          </a:p>
          <a:p>
            <a:endParaRPr lang="en-IN" dirty="0" smtClean="0"/>
          </a:p>
          <a:p>
            <a:r>
              <a:rPr lang="en-IN" dirty="0" smtClean="0"/>
              <a:t>Phagocytosis of microbes in tissue</a:t>
            </a:r>
          </a:p>
          <a:p>
            <a:pPr>
              <a:buNone/>
            </a:pPr>
            <a:r>
              <a:rPr lang="en-IN" sz="2800" dirty="0" smtClean="0"/>
              <a:t>     (</a:t>
            </a:r>
            <a:r>
              <a:rPr lang="en-IN" sz="2800" dirty="0" err="1" smtClean="0"/>
              <a:t>neutrophils</a:t>
            </a:r>
            <a:r>
              <a:rPr lang="en-IN" sz="2800" dirty="0" smtClean="0"/>
              <a:t> are present only in blood)</a:t>
            </a:r>
          </a:p>
          <a:p>
            <a:pPr>
              <a:buNone/>
            </a:pPr>
            <a:endParaRPr lang="en-IN" dirty="0" smtClean="0"/>
          </a:p>
          <a:p>
            <a:r>
              <a:rPr lang="en-IN" dirty="0" smtClean="0"/>
              <a:t>Antigen presentation </a:t>
            </a:r>
          </a:p>
          <a:p>
            <a:endParaRPr lang="en-IN" dirty="0" smtClean="0"/>
          </a:p>
          <a:p>
            <a:endParaRPr lang="en-IN"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solidFill>
                  <a:srgbClr val="00B0F0"/>
                </a:solidFill>
              </a:rPr>
              <a:t>Natural killer cells</a:t>
            </a:r>
            <a:endParaRPr lang="en-IN" b="1" dirty="0">
              <a:solidFill>
                <a:srgbClr val="00B0F0"/>
              </a:solidFill>
            </a:endParaRPr>
          </a:p>
        </p:txBody>
      </p:sp>
      <p:sp>
        <p:nvSpPr>
          <p:cNvPr id="3" name="Content Placeholder 2"/>
          <p:cNvSpPr>
            <a:spLocks noGrp="1"/>
          </p:cNvSpPr>
          <p:nvPr>
            <p:ph sz="half" idx="1"/>
          </p:nvPr>
        </p:nvSpPr>
        <p:spPr/>
        <p:txBody>
          <a:bodyPr>
            <a:normAutofit lnSpcReduction="10000"/>
          </a:bodyPr>
          <a:lstStyle/>
          <a:p>
            <a:r>
              <a:rPr lang="en-IN" sz="2400" dirty="0" smtClean="0"/>
              <a:t>Not B-lymphocytes / T-lymphocytes</a:t>
            </a:r>
          </a:p>
          <a:p>
            <a:pPr>
              <a:buNone/>
            </a:pPr>
            <a:endParaRPr lang="en-IN" sz="2400" dirty="0" smtClean="0"/>
          </a:p>
          <a:p>
            <a:r>
              <a:rPr lang="en-IN" sz="2400" dirty="0" smtClean="0"/>
              <a:t>Important part of the innate immune system</a:t>
            </a:r>
          </a:p>
          <a:p>
            <a:endParaRPr lang="en-IN" sz="2400" dirty="0" smtClean="0"/>
          </a:p>
          <a:p>
            <a:r>
              <a:rPr lang="en-IN" sz="2400" dirty="0" smtClean="0"/>
              <a:t>Kill virus /bacteria infected cells (Intracellular pathogens)</a:t>
            </a:r>
          </a:p>
          <a:p>
            <a:pPr>
              <a:buNone/>
            </a:pPr>
            <a:endParaRPr lang="en-IN" sz="2400" dirty="0" smtClean="0"/>
          </a:p>
          <a:p>
            <a:r>
              <a:rPr lang="en-IN" sz="2400" dirty="0" smtClean="0"/>
              <a:t>Kills cancer cells</a:t>
            </a:r>
          </a:p>
          <a:p>
            <a:pPr>
              <a:buNone/>
            </a:pPr>
            <a:endParaRPr lang="en-IN" dirty="0" smtClean="0"/>
          </a:p>
          <a:p>
            <a:endParaRPr lang="en-IN" dirty="0" smtClean="0"/>
          </a:p>
          <a:p>
            <a:endParaRPr lang="en-IN" dirty="0" smtClean="0"/>
          </a:p>
        </p:txBody>
      </p:sp>
      <p:pic>
        <p:nvPicPr>
          <p:cNvPr id="6" name="Content Placeholder 5" descr="http://www.nobelprize.org/educational/medicine/immunity/images/detail/fig15_killert.gif"/>
          <p:cNvPicPr>
            <a:picLocks noGrp="1"/>
          </p:cNvPicPr>
          <p:nvPr>
            <p:ph sz="half" idx="2"/>
          </p:nvPr>
        </p:nvPicPr>
        <p:blipFill>
          <a:blip r:embed="rId3" cstate="print"/>
          <a:srcRect/>
          <a:stretch>
            <a:fillRect/>
          </a:stretch>
        </p:blipFill>
        <p:spPr bwMode="auto">
          <a:xfrm>
            <a:off x="5000628" y="2357430"/>
            <a:ext cx="3786214"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b="1" dirty="0" smtClean="0">
                <a:solidFill>
                  <a:srgbClr val="00B0F0"/>
                </a:solidFill>
              </a:rPr>
              <a:t>History: what imparts Immunity?</a:t>
            </a:r>
            <a:endParaRPr lang="en-US" b="1" dirty="0">
              <a:solidFill>
                <a:srgbClr val="00B0F0"/>
              </a:solidFill>
            </a:endParaRPr>
          </a:p>
        </p:txBody>
      </p:sp>
      <p:sp>
        <p:nvSpPr>
          <p:cNvPr id="3" name="Content Placeholder 2"/>
          <p:cNvSpPr>
            <a:spLocks noGrp="1"/>
          </p:cNvSpPr>
          <p:nvPr>
            <p:ph idx="1"/>
          </p:nvPr>
        </p:nvSpPr>
        <p:spPr>
          <a:xfrm>
            <a:off x="381000" y="1676400"/>
            <a:ext cx="8229600" cy="4389120"/>
          </a:xfrm>
        </p:spPr>
        <p:txBody>
          <a:bodyPr>
            <a:normAutofit/>
          </a:bodyPr>
          <a:lstStyle/>
          <a:p>
            <a:r>
              <a:rPr lang="en-US" sz="2600" dirty="0" smtClean="0"/>
              <a:t>Emil von Behring and </a:t>
            </a:r>
            <a:r>
              <a:rPr lang="en-US" sz="2600" dirty="0" err="1" smtClean="0"/>
              <a:t>Kitasato</a:t>
            </a:r>
            <a:r>
              <a:rPr lang="en-US" sz="2600" dirty="0" smtClean="0"/>
              <a:t> (1890)</a:t>
            </a:r>
          </a:p>
          <a:p>
            <a:pPr lvl="1"/>
            <a:r>
              <a:rPr lang="en-US" sz="2600" dirty="0" smtClean="0"/>
              <a:t>Serum from vaccinated animals was protective (</a:t>
            </a:r>
            <a:r>
              <a:rPr lang="en-US" sz="2600" dirty="0" err="1" smtClean="0"/>
              <a:t>diptheria</a:t>
            </a:r>
            <a:r>
              <a:rPr lang="en-US" sz="2600" dirty="0" smtClean="0"/>
              <a:t>)</a:t>
            </a:r>
          </a:p>
          <a:p>
            <a:endParaRPr lang="en-US" sz="2600" dirty="0" smtClean="0"/>
          </a:p>
          <a:p>
            <a:r>
              <a:rPr lang="en-US" sz="2600" dirty="0" err="1" smtClean="0"/>
              <a:t>Metchinkoff</a:t>
            </a:r>
            <a:r>
              <a:rPr lang="en-US" sz="2600" dirty="0" smtClean="0"/>
              <a:t> (1880)</a:t>
            </a:r>
          </a:p>
          <a:p>
            <a:pPr lvl="1"/>
            <a:r>
              <a:rPr lang="en-US" sz="2600" dirty="0" smtClean="0"/>
              <a:t>Cell based Immunity</a:t>
            </a:r>
          </a:p>
          <a:p>
            <a:pPr lvl="1"/>
            <a:endParaRPr lang="en-US" sz="2600" dirty="0" smtClean="0"/>
          </a:p>
          <a:p>
            <a:r>
              <a:rPr lang="en-US" sz="2600" dirty="0" smtClean="0"/>
              <a:t>Merrill Chase (1940)- Transfer of WBC (immunity to tuberculosis)</a:t>
            </a:r>
          </a:p>
          <a:p>
            <a:pPr lvl="1"/>
            <a:endParaRPr lang="en-US" dirty="0" smtClean="0"/>
          </a:p>
          <a:p>
            <a:endParaRPr lang="en-US" dirty="0" smtClean="0"/>
          </a:p>
          <a:p>
            <a:endParaRPr lang="en-US" dirty="0"/>
          </a:p>
        </p:txBody>
      </p:sp>
      <p:sp>
        <p:nvSpPr>
          <p:cNvPr id="4" name="TextBox 3"/>
          <p:cNvSpPr txBox="1"/>
          <p:nvPr/>
        </p:nvSpPr>
        <p:spPr>
          <a:xfrm>
            <a:off x="1142976" y="6215082"/>
            <a:ext cx="6500858" cy="369332"/>
          </a:xfrm>
          <a:prstGeom prst="rect">
            <a:avLst/>
          </a:prstGeom>
          <a:noFill/>
        </p:spPr>
        <p:txBody>
          <a:bodyPr wrap="square" rtlCol="0">
            <a:spAutoFit/>
          </a:bodyPr>
          <a:lstStyle/>
          <a:p>
            <a:r>
              <a:rPr lang="en-IN" dirty="0" smtClean="0"/>
              <a:t>                       </a:t>
            </a:r>
            <a:r>
              <a:rPr lang="en-IN" b="1" dirty="0" smtClean="0">
                <a:solidFill>
                  <a:srgbClr val="FF0000"/>
                </a:solidFill>
              </a:rPr>
              <a:t>Both serum and cells contribute to immunity</a:t>
            </a:r>
            <a:endParaRPr lang="en-IN"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linds(horizontal)">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00B0F0"/>
                </a:solidFill>
              </a:rPr>
              <a:t>NK cells differentiate choose cells to kill ?</a:t>
            </a:r>
            <a:endParaRPr lang="en-IN" sz="3600" b="1" dirty="0">
              <a:solidFill>
                <a:srgbClr val="00B0F0"/>
              </a:solidFill>
            </a:endParaRPr>
          </a:p>
        </p:txBody>
      </p:sp>
      <p:pic>
        <p:nvPicPr>
          <p:cNvPr id="6" name="Content Placeholder 5" descr="http://3.bp.blogspot.com/-xapMeERXfx0/Un--5bRQGsI/AAAAAAAAC_s/SidZDPJT6yY/s1600/NK_Cell-smaller.jpg"/>
          <p:cNvPicPr>
            <a:picLocks noGrp="1"/>
          </p:cNvPicPr>
          <p:nvPr>
            <p:ph idx="1"/>
          </p:nvPr>
        </p:nvPicPr>
        <p:blipFill>
          <a:blip r:embed="rId2" cstate="print"/>
          <a:srcRect/>
          <a:stretch>
            <a:fillRect/>
          </a:stretch>
        </p:blipFill>
        <p:spPr bwMode="auto">
          <a:xfrm>
            <a:off x="1785918" y="1785926"/>
            <a:ext cx="3792706" cy="4525963"/>
          </a:xfrm>
          <a:prstGeom prst="rect">
            <a:avLst/>
          </a:prstGeom>
          <a:noFill/>
          <a:ln w="9525">
            <a:noFill/>
            <a:miter lim="800000"/>
            <a:headEnd/>
            <a:tailEnd/>
          </a:ln>
        </p:spPr>
      </p:pic>
      <p:sp>
        <p:nvSpPr>
          <p:cNvPr id="7" name="TextBox 6"/>
          <p:cNvSpPr txBox="1"/>
          <p:nvPr/>
        </p:nvSpPr>
        <p:spPr>
          <a:xfrm>
            <a:off x="5715008" y="2786058"/>
            <a:ext cx="3143272" cy="369332"/>
          </a:xfrm>
          <a:prstGeom prst="rect">
            <a:avLst/>
          </a:prstGeom>
          <a:noFill/>
        </p:spPr>
        <p:txBody>
          <a:bodyPr wrap="square" rtlCol="0">
            <a:spAutoFit/>
          </a:bodyPr>
          <a:lstStyle/>
          <a:p>
            <a:r>
              <a:rPr lang="en-IN" dirty="0" smtClean="0"/>
              <a:t>Uninfected cell / Normal cell</a:t>
            </a:r>
            <a:endParaRPr lang="en-IN" dirty="0"/>
          </a:p>
        </p:txBody>
      </p:sp>
      <p:sp>
        <p:nvSpPr>
          <p:cNvPr id="9" name="TextBox 8"/>
          <p:cNvSpPr txBox="1"/>
          <p:nvPr/>
        </p:nvSpPr>
        <p:spPr>
          <a:xfrm>
            <a:off x="5643570" y="4786322"/>
            <a:ext cx="3357586" cy="369332"/>
          </a:xfrm>
          <a:prstGeom prst="rect">
            <a:avLst/>
          </a:prstGeom>
          <a:noFill/>
        </p:spPr>
        <p:txBody>
          <a:bodyPr wrap="square" rtlCol="0">
            <a:spAutoFit/>
          </a:bodyPr>
          <a:lstStyle/>
          <a:p>
            <a:r>
              <a:rPr lang="en-IN" dirty="0" smtClean="0"/>
              <a:t>Microbe infected cell / cancer cell</a:t>
            </a:r>
            <a:endParaRPr lang="en-IN" dirty="0"/>
          </a:p>
        </p:txBody>
      </p:sp>
      <p:sp>
        <p:nvSpPr>
          <p:cNvPr id="10" name="Oval 9"/>
          <p:cNvSpPr/>
          <p:nvPr/>
        </p:nvSpPr>
        <p:spPr>
          <a:xfrm>
            <a:off x="3571868" y="2428868"/>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4714876" y="2357430"/>
            <a:ext cx="428628"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5500694" y="5572140"/>
            <a:ext cx="3808158" cy="369332"/>
          </a:xfrm>
          <a:prstGeom prst="rect">
            <a:avLst/>
          </a:prstGeom>
          <a:noFill/>
        </p:spPr>
        <p:txBody>
          <a:bodyPr wrap="none" rtlCol="0">
            <a:spAutoFit/>
          </a:bodyPr>
          <a:lstStyle/>
          <a:p>
            <a:r>
              <a:rPr lang="en-IN" dirty="0" smtClean="0">
                <a:solidFill>
                  <a:srgbClr val="FF0000"/>
                </a:solidFill>
              </a:rPr>
              <a:t>Some cell surface proteins are missing </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How does the killer kill ?</a:t>
            </a:r>
            <a:endParaRPr lang="en-IN" b="1" dirty="0">
              <a:solidFill>
                <a:srgbClr val="00B0F0"/>
              </a:solidFill>
            </a:endParaRPr>
          </a:p>
        </p:txBody>
      </p:sp>
      <p:pic>
        <p:nvPicPr>
          <p:cNvPr id="4" name="Content Placeholder 3" descr="https://courses.candelalearning.com/biologymajors/wp-content/uploads/sites/57/2014/08/Figure_42_02_07.png"/>
          <p:cNvPicPr>
            <a:picLocks noGrp="1"/>
          </p:cNvPicPr>
          <p:nvPr>
            <p:ph idx="1"/>
          </p:nvPr>
        </p:nvPicPr>
        <p:blipFill>
          <a:blip r:embed="rId3" cstate="print"/>
          <a:srcRect/>
          <a:stretch>
            <a:fillRect/>
          </a:stretch>
        </p:blipFill>
        <p:spPr bwMode="auto">
          <a:xfrm>
            <a:off x="1142976" y="1643050"/>
            <a:ext cx="6643734" cy="4193364"/>
          </a:xfrm>
          <a:prstGeom prst="rect">
            <a:avLst/>
          </a:prstGeom>
          <a:noFill/>
          <a:ln w="9525">
            <a:noFill/>
            <a:miter lim="800000"/>
            <a:headEnd/>
            <a:tailEnd/>
          </a:ln>
        </p:spPr>
      </p:pic>
      <p:sp>
        <p:nvSpPr>
          <p:cNvPr id="5" name="Oval 4"/>
          <p:cNvSpPr/>
          <p:nvPr/>
        </p:nvSpPr>
        <p:spPr>
          <a:xfrm>
            <a:off x="3500430" y="47148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3652830" y="48672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3805230" y="50196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3643306" y="507207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3714744" y="521495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3714744" y="47148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3500430" y="5143512"/>
            <a:ext cx="61914" cy="61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3357554" y="514351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2643174" y="478632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3286116" y="48577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2928926" y="49291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p:nvSpPr>
        <p:spPr>
          <a:xfrm>
            <a:off x="2500298" y="24288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p:cNvSpPr/>
          <p:nvPr/>
        </p:nvSpPr>
        <p:spPr>
          <a:xfrm>
            <a:off x="2786050" y="257174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p:nvSpPr>
        <p:spPr>
          <a:xfrm>
            <a:off x="2643174" y="22859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p:nvSpPr>
        <p:spPr>
          <a:xfrm>
            <a:off x="2285984" y="235743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p:cNvSpPr/>
          <p:nvPr/>
        </p:nvSpPr>
        <p:spPr>
          <a:xfrm flipH="1" flipV="1">
            <a:off x="2571736" y="3286124"/>
            <a:ext cx="7143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p:cNvSpPr/>
          <p:nvPr/>
        </p:nvSpPr>
        <p:spPr>
          <a:xfrm flipH="1" flipV="1">
            <a:off x="1500166" y="3071810"/>
            <a:ext cx="7143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p:cNvSpPr txBox="1"/>
          <p:nvPr/>
        </p:nvSpPr>
        <p:spPr>
          <a:xfrm>
            <a:off x="5852586" y="5572140"/>
            <a:ext cx="3291414" cy="369332"/>
          </a:xfrm>
          <a:prstGeom prst="rect">
            <a:avLst/>
          </a:prstGeom>
          <a:noFill/>
        </p:spPr>
        <p:txBody>
          <a:bodyPr wrap="none" rtlCol="0">
            <a:spAutoFit/>
          </a:bodyPr>
          <a:lstStyle/>
          <a:p>
            <a:r>
              <a:rPr lang="en-IN" dirty="0" smtClean="0">
                <a:solidFill>
                  <a:srgbClr val="FF0000"/>
                </a:solidFill>
              </a:rPr>
              <a:t>Kills both host cells and microbes</a:t>
            </a:r>
            <a:endParaRPr lang="en-IN" dirty="0">
              <a:solidFill>
                <a:srgbClr val="FF0000"/>
              </a:solidFill>
            </a:endParaRPr>
          </a:p>
        </p:txBody>
      </p:sp>
      <p:sp>
        <p:nvSpPr>
          <p:cNvPr id="26" name="TextBox 25"/>
          <p:cNvSpPr txBox="1"/>
          <p:nvPr/>
        </p:nvSpPr>
        <p:spPr>
          <a:xfrm>
            <a:off x="1214414" y="6143644"/>
            <a:ext cx="4792851" cy="369332"/>
          </a:xfrm>
          <a:prstGeom prst="rect">
            <a:avLst/>
          </a:prstGeom>
          <a:noFill/>
        </p:spPr>
        <p:txBody>
          <a:bodyPr wrap="none" rtlCol="0">
            <a:spAutoFit/>
          </a:bodyPr>
          <a:lstStyle/>
          <a:p>
            <a:r>
              <a:rPr lang="en-IN" dirty="0" smtClean="0">
                <a:solidFill>
                  <a:srgbClr val="FF0000"/>
                </a:solidFill>
              </a:rPr>
              <a:t>Release of granules with </a:t>
            </a:r>
            <a:r>
              <a:rPr lang="en-IN" dirty="0" err="1" smtClean="0">
                <a:solidFill>
                  <a:srgbClr val="FF0000"/>
                </a:solidFill>
              </a:rPr>
              <a:t>perforins</a:t>
            </a:r>
            <a:r>
              <a:rPr lang="en-IN" dirty="0" smtClean="0">
                <a:solidFill>
                  <a:srgbClr val="FF0000"/>
                </a:solidFill>
              </a:rPr>
              <a:t> and proteases </a:t>
            </a:r>
            <a:endParaRPr lang="en-IN" dirty="0">
              <a:solidFill>
                <a:srgbClr val="FF0000"/>
              </a:solidFill>
            </a:endParaRPr>
          </a:p>
        </p:txBody>
      </p:sp>
      <p:cxnSp>
        <p:nvCxnSpPr>
          <p:cNvPr id="28" name="Straight Arrow Connector 27"/>
          <p:cNvCxnSpPr/>
          <p:nvPr/>
        </p:nvCxnSpPr>
        <p:spPr>
          <a:xfrm rot="5400000" flipH="1" flipV="1">
            <a:off x="3000364" y="5643578"/>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85918" y="257174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p:cNvSpPr/>
          <p:nvPr/>
        </p:nvSpPr>
        <p:spPr>
          <a:xfrm>
            <a:off x="2947974" y="27336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p:cNvSpPr/>
          <p:nvPr/>
        </p:nvSpPr>
        <p:spPr>
          <a:xfrm>
            <a:off x="2786050" y="278605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p:cNvSpPr/>
          <p:nvPr/>
        </p:nvSpPr>
        <p:spPr>
          <a:xfrm>
            <a:off x="2947974" y="273366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p:cNvSpPr/>
          <p:nvPr/>
        </p:nvSpPr>
        <p:spPr>
          <a:xfrm>
            <a:off x="2857488" y="500063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p:cNvSpPr/>
          <p:nvPr/>
        </p:nvSpPr>
        <p:spPr>
          <a:xfrm>
            <a:off x="2786050" y="48577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Toll-like receptors (TLRs)</a:t>
            </a:r>
            <a:endParaRPr lang="en-IN" b="1" dirty="0">
              <a:solidFill>
                <a:srgbClr val="00B0F0"/>
              </a:solidFill>
            </a:endParaRPr>
          </a:p>
        </p:txBody>
      </p:sp>
      <p:sp>
        <p:nvSpPr>
          <p:cNvPr id="3" name="Content Placeholder 2"/>
          <p:cNvSpPr>
            <a:spLocks noGrp="1"/>
          </p:cNvSpPr>
          <p:nvPr>
            <p:ph idx="1"/>
          </p:nvPr>
        </p:nvSpPr>
        <p:spPr/>
        <p:txBody>
          <a:bodyPr/>
          <a:lstStyle/>
          <a:p>
            <a:r>
              <a:rPr lang="en-IN" dirty="0" err="1" smtClean="0"/>
              <a:t>Transmembrane</a:t>
            </a:r>
            <a:r>
              <a:rPr lang="en-IN" dirty="0" smtClean="0"/>
              <a:t> proteins</a:t>
            </a:r>
          </a:p>
          <a:p>
            <a:pPr>
              <a:buNone/>
            </a:pPr>
            <a:endParaRPr lang="en-IN" dirty="0" smtClean="0"/>
          </a:p>
          <a:p>
            <a:r>
              <a:rPr lang="en-IN" dirty="0" smtClean="0"/>
              <a:t>Present  on macrophages / few other cells</a:t>
            </a:r>
          </a:p>
          <a:p>
            <a:pPr>
              <a:buNone/>
            </a:pPr>
            <a:endParaRPr lang="en-IN" dirty="0" smtClean="0"/>
          </a:p>
          <a:p>
            <a:r>
              <a:rPr lang="en-IN" dirty="0" smtClean="0"/>
              <a:t>Conserved across vertebrates</a:t>
            </a:r>
          </a:p>
          <a:p>
            <a:pPr>
              <a:buNone/>
            </a:pPr>
            <a:endParaRPr lang="en-IN" dirty="0" smtClean="0"/>
          </a:p>
          <a:p>
            <a:r>
              <a:rPr lang="en-IN" dirty="0" smtClean="0"/>
              <a:t>Important part of innate immune system</a:t>
            </a:r>
          </a:p>
          <a:p>
            <a:pPr>
              <a:buNone/>
            </a:pPr>
            <a:endParaRPr lang="en-IN" dirty="0" smtClean="0"/>
          </a:p>
          <a:p>
            <a:endParaRPr lang="en-IN" dirty="0" smtClean="0"/>
          </a:p>
          <a:p>
            <a:endParaRPr lang="en-IN" dirty="0" smtClean="0"/>
          </a:p>
          <a:p>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TLRs – What do they do ?</a:t>
            </a:r>
            <a:endParaRPr lang="en-IN" b="1" dirty="0">
              <a:solidFill>
                <a:srgbClr val="00B0F0"/>
              </a:solidFill>
            </a:endParaRPr>
          </a:p>
        </p:txBody>
      </p:sp>
      <p:sp>
        <p:nvSpPr>
          <p:cNvPr id="3" name="Content Placeholder 2"/>
          <p:cNvSpPr>
            <a:spLocks noGrp="1"/>
          </p:cNvSpPr>
          <p:nvPr>
            <p:ph idx="1"/>
          </p:nvPr>
        </p:nvSpPr>
        <p:spPr/>
        <p:txBody>
          <a:bodyPr>
            <a:normAutofit/>
          </a:bodyPr>
          <a:lstStyle/>
          <a:p>
            <a:pPr>
              <a:buNone/>
            </a:pPr>
            <a:r>
              <a:rPr lang="en-IN" sz="2800" dirty="0" smtClean="0"/>
              <a:t>They look out for microbes (or their components)</a:t>
            </a:r>
          </a:p>
          <a:p>
            <a:pPr>
              <a:buNone/>
            </a:pPr>
            <a:endParaRPr lang="en-IN" sz="2800" dirty="0" smtClean="0"/>
          </a:p>
          <a:p>
            <a:pPr>
              <a:buNone/>
            </a:pPr>
            <a:r>
              <a:rPr lang="en-IN" sz="2800" dirty="0" smtClean="0"/>
              <a:t>They bind to the microbes (or their components)</a:t>
            </a:r>
          </a:p>
          <a:p>
            <a:endParaRPr lang="en-IN" sz="2800" dirty="0" smtClean="0"/>
          </a:p>
          <a:p>
            <a:pPr>
              <a:buNone/>
            </a:pPr>
            <a:r>
              <a:rPr lang="en-IN" sz="2800" dirty="0" smtClean="0"/>
              <a:t>They trigger a cascade of events to kill or protect against pathogens</a:t>
            </a:r>
          </a:p>
          <a:p>
            <a:pPr>
              <a:buNone/>
            </a:pPr>
            <a:endParaRPr lang="en-IN" sz="2800" dirty="0" smtClean="0"/>
          </a:p>
          <a:p>
            <a:pPr>
              <a:buNone/>
            </a:pPr>
            <a:r>
              <a:rPr lang="en-IN" sz="2800" b="1" dirty="0" smtClean="0">
                <a:solidFill>
                  <a:srgbClr val="FF0000"/>
                </a:solidFill>
              </a:rPr>
              <a:t>              THEY ARE INNATE IMMUNE SENSORS</a:t>
            </a:r>
            <a:endParaRPr lang="en-IN" sz="28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TLRs – look out for microbes </a:t>
            </a:r>
            <a:endParaRPr lang="en-IN" b="1" dirty="0">
              <a:solidFill>
                <a:srgbClr val="00B0F0"/>
              </a:solidFill>
            </a:endParaRPr>
          </a:p>
        </p:txBody>
      </p:sp>
      <p:pic>
        <p:nvPicPr>
          <p:cNvPr id="4" name="Content Placeholder 3" descr="http://4.bp.blogspot.com/-UtpxSHesgiA/TrLyLqStToI/AAAAAAAAAJE/8QFI2Z1ER1Y/s400/Figure2.jpg"/>
          <p:cNvPicPr>
            <a:picLocks noGrp="1"/>
          </p:cNvPicPr>
          <p:nvPr>
            <p:ph idx="1"/>
          </p:nvPr>
        </p:nvPicPr>
        <p:blipFill>
          <a:blip r:embed="rId2" cstate="print"/>
          <a:srcRect/>
          <a:stretch>
            <a:fillRect/>
          </a:stretch>
        </p:blipFill>
        <p:spPr bwMode="auto">
          <a:xfrm>
            <a:off x="1857356" y="2143116"/>
            <a:ext cx="5500726"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TLRs – bind to microbes / components of microbes</a:t>
            </a:r>
            <a:endParaRPr lang="en-IN" dirty="0"/>
          </a:p>
        </p:txBody>
      </p:sp>
      <p:pic>
        <p:nvPicPr>
          <p:cNvPr id="4" name="Content Placeholder 3" descr="http://i.ytimg.com/vi/iVMIZy-Y3f8/maxresdefault.jpg"/>
          <p:cNvPicPr>
            <a:picLocks noGrp="1"/>
          </p:cNvPicPr>
          <p:nvPr>
            <p:ph idx="1"/>
          </p:nvPr>
        </p:nvPicPr>
        <p:blipFill>
          <a:blip r:embed="rId2" cstate="print"/>
          <a:srcRect l="2047" t="15746" r="804" b="12797"/>
          <a:stretch>
            <a:fillRect/>
          </a:stretch>
        </p:blipFill>
        <p:spPr bwMode="auto">
          <a:xfrm>
            <a:off x="1428728" y="2357430"/>
            <a:ext cx="6696594" cy="3465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Which microbial components are recognized by TLRs ?</a:t>
            </a:r>
            <a:endParaRPr lang="en-IN" b="1" dirty="0">
              <a:solidFill>
                <a:srgbClr val="00B0F0"/>
              </a:solidFill>
            </a:endParaRPr>
          </a:p>
        </p:txBody>
      </p:sp>
      <p:sp>
        <p:nvSpPr>
          <p:cNvPr id="3" name="Content Placeholder 2"/>
          <p:cNvSpPr>
            <a:spLocks noGrp="1"/>
          </p:cNvSpPr>
          <p:nvPr>
            <p:ph idx="1"/>
          </p:nvPr>
        </p:nvSpPr>
        <p:spPr/>
        <p:txBody>
          <a:bodyPr/>
          <a:lstStyle/>
          <a:p>
            <a:pPr>
              <a:buNone/>
            </a:pPr>
            <a:endParaRPr lang="en-IN" dirty="0"/>
          </a:p>
        </p:txBody>
      </p:sp>
      <p:pic>
        <p:nvPicPr>
          <p:cNvPr id="4" name="Picture 82" descr="nrd2422-f1"/>
          <p:cNvPicPr>
            <a:picLocks noChangeAspect="1" noChangeArrowheads="1"/>
          </p:cNvPicPr>
          <p:nvPr/>
        </p:nvPicPr>
        <p:blipFill>
          <a:blip r:embed="rId2" cstate="print"/>
          <a:srcRect/>
          <a:stretch>
            <a:fillRect/>
          </a:stretch>
        </p:blipFill>
        <p:spPr bwMode="auto">
          <a:xfrm>
            <a:off x="2143108" y="1643050"/>
            <a:ext cx="4456113" cy="435100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r>
              <a:rPr lang="en-IN" sz="3200" b="1" dirty="0" smtClean="0">
                <a:solidFill>
                  <a:srgbClr val="00B0F0"/>
                </a:solidFill>
              </a:rPr>
              <a:t>What happens when a TLR bind to a microbe ?</a:t>
            </a:r>
            <a:endParaRPr lang="en-IN" sz="3200" b="1" dirty="0">
              <a:solidFill>
                <a:srgbClr val="00B0F0"/>
              </a:solidFill>
            </a:endParaRPr>
          </a:p>
        </p:txBody>
      </p:sp>
      <p:sp>
        <p:nvSpPr>
          <p:cNvPr id="3" name="Content Placeholder 2"/>
          <p:cNvSpPr>
            <a:spLocks noGrp="1"/>
          </p:cNvSpPr>
          <p:nvPr>
            <p:ph idx="1"/>
          </p:nvPr>
        </p:nvSpPr>
        <p:spPr/>
        <p:txBody>
          <a:bodyPr/>
          <a:lstStyle/>
          <a:p>
            <a:endParaRPr lang="en-IN" dirty="0"/>
          </a:p>
        </p:txBody>
      </p:sp>
      <p:sp>
        <p:nvSpPr>
          <p:cNvPr id="4" name="Oval 3"/>
          <p:cNvSpPr/>
          <p:nvPr/>
        </p:nvSpPr>
        <p:spPr>
          <a:xfrm>
            <a:off x="3643306" y="3214686"/>
            <a:ext cx="178595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TLR binding to microbe</a:t>
            </a:r>
            <a:endParaRPr lang="en-IN" dirty="0"/>
          </a:p>
        </p:txBody>
      </p:sp>
      <p:sp>
        <p:nvSpPr>
          <p:cNvPr id="5" name="Up Arrow 4"/>
          <p:cNvSpPr/>
          <p:nvPr/>
        </p:nvSpPr>
        <p:spPr>
          <a:xfrm>
            <a:off x="4500562" y="2643182"/>
            <a:ext cx="71438" cy="50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500562" y="4572008"/>
            <a:ext cx="7143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5786446" y="3643314"/>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Left Arrow 9"/>
          <p:cNvSpPr/>
          <p:nvPr/>
        </p:nvSpPr>
        <p:spPr>
          <a:xfrm>
            <a:off x="2928926" y="3714752"/>
            <a:ext cx="57150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Cloud 10"/>
          <p:cNvSpPr/>
          <p:nvPr/>
        </p:nvSpPr>
        <p:spPr>
          <a:xfrm>
            <a:off x="357158" y="2857496"/>
            <a:ext cx="2286016" cy="1857388"/>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Inflammation</a:t>
            </a:r>
            <a:endParaRPr lang="en-IN" dirty="0">
              <a:solidFill>
                <a:schemeClr val="tx1"/>
              </a:solidFill>
            </a:endParaRPr>
          </a:p>
        </p:txBody>
      </p:sp>
      <p:sp>
        <p:nvSpPr>
          <p:cNvPr id="12" name="Cloud 11"/>
          <p:cNvSpPr/>
          <p:nvPr/>
        </p:nvSpPr>
        <p:spPr>
          <a:xfrm>
            <a:off x="3500430" y="1428736"/>
            <a:ext cx="2214578" cy="1143008"/>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Secretion of Cytokines / Interferon</a:t>
            </a:r>
            <a:endParaRPr lang="en-IN" dirty="0">
              <a:solidFill>
                <a:schemeClr val="tx1"/>
              </a:solidFill>
            </a:endParaRPr>
          </a:p>
        </p:txBody>
      </p:sp>
      <p:sp>
        <p:nvSpPr>
          <p:cNvPr id="13" name="Cloud 12"/>
          <p:cNvSpPr/>
          <p:nvPr/>
        </p:nvSpPr>
        <p:spPr>
          <a:xfrm>
            <a:off x="6572264" y="2786058"/>
            <a:ext cx="2286016" cy="1857388"/>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Phagocytosis of infected cell</a:t>
            </a:r>
            <a:endParaRPr lang="en-IN" dirty="0">
              <a:solidFill>
                <a:schemeClr val="tx1"/>
              </a:solidFill>
            </a:endParaRPr>
          </a:p>
        </p:txBody>
      </p:sp>
      <p:sp>
        <p:nvSpPr>
          <p:cNvPr id="14" name="Cloud 13"/>
          <p:cNvSpPr/>
          <p:nvPr/>
        </p:nvSpPr>
        <p:spPr>
          <a:xfrm>
            <a:off x="3500430" y="5357826"/>
            <a:ext cx="2214578" cy="1143008"/>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Apoptosis of infected cell</a:t>
            </a:r>
            <a:endParaRPr lang="en-IN" dirty="0">
              <a:solidFill>
                <a:schemeClr val="tx1"/>
              </a:solidFill>
            </a:endParaRPr>
          </a:p>
        </p:txBody>
      </p:sp>
      <p:sp>
        <p:nvSpPr>
          <p:cNvPr id="15" name="Wave 14"/>
          <p:cNvSpPr/>
          <p:nvPr/>
        </p:nvSpPr>
        <p:spPr>
          <a:xfrm rot="19955292">
            <a:off x="1025732" y="1648844"/>
            <a:ext cx="1785950" cy="857256"/>
          </a:xfrm>
          <a:prstGeom prst="wav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rgbClr val="FF0000"/>
                </a:solidFill>
              </a:rPr>
              <a:t>Enhanced immune response</a:t>
            </a:r>
            <a:endParaRPr lang="en-IN" sz="1600" b="1" dirty="0">
              <a:solidFill>
                <a:srgbClr val="FF0000"/>
              </a:solidFill>
            </a:endParaRPr>
          </a:p>
        </p:txBody>
      </p:sp>
      <p:sp>
        <p:nvSpPr>
          <p:cNvPr id="17" name="Wave 16"/>
          <p:cNvSpPr/>
          <p:nvPr/>
        </p:nvSpPr>
        <p:spPr>
          <a:xfrm rot="19955292">
            <a:off x="6312144" y="5220744"/>
            <a:ext cx="1785950" cy="857256"/>
          </a:xfrm>
          <a:prstGeom prst="wav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rgbClr val="FF0000"/>
                </a:solidFill>
              </a:rPr>
              <a:t>Killing of infected cell</a:t>
            </a:r>
            <a:endParaRPr lang="en-IN" sz="1600" b="1" dirty="0">
              <a:solidFill>
                <a:srgbClr val="FF0000"/>
              </a:solidFill>
            </a:endParaRPr>
          </a:p>
        </p:txBody>
      </p:sp>
      <p:sp>
        <p:nvSpPr>
          <p:cNvPr id="21" name="Lightning Bolt 20"/>
          <p:cNvSpPr/>
          <p:nvPr/>
        </p:nvSpPr>
        <p:spPr>
          <a:xfrm rot="14985631">
            <a:off x="642910" y="2500306"/>
            <a:ext cx="357190" cy="571504"/>
          </a:xfrm>
          <a:prstGeom prst="lightningBol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Lightning Bolt 21"/>
          <p:cNvSpPr/>
          <p:nvPr/>
        </p:nvSpPr>
        <p:spPr>
          <a:xfrm rot="17683172">
            <a:off x="5799227" y="5853864"/>
            <a:ext cx="357190" cy="571504"/>
          </a:xfrm>
          <a:prstGeom prst="lightningBol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Lightning Bolt 22"/>
          <p:cNvSpPr/>
          <p:nvPr/>
        </p:nvSpPr>
        <p:spPr>
          <a:xfrm rot="3290410">
            <a:off x="7944576" y="4453944"/>
            <a:ext cx="357190" cy="571504"/>
          </a:xfrm>
          <a:prstGeom prst="lightningBol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Lightning Bolt 23"/>
          <p:cNvSpPr/>
          <p:nvPr/>
        </p:nvSpPr>
        <p:spPr>
          <a:xfrm rot="6611018">
            <a:off x="3084975" y="1426460"/>
            <a:ext cx="357190" cy="571504"/>
          </a:xfrm>
          <a:prstGeom prst="lightningBol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smtClean="0">
                <a:solidFill>
                  <a:srgbClr val="00B0F0"/>
                </a:solidFill>
              </a:rPr>
              <a:t>Summary: innate response – internal </a:t>
            </a:r>
            <a:r>
              <a:rPr lang="en-IN" sz="3600" b="1" dirty="0" err="1" smtClean="0">
                <a:solidFill>
                  <a:srgbClr val="00B0F0"/>
                </a:solidFill>
              </a:rPr>
              <a:t>defenses</a:t>
            </a:r>
            <a:r>
              <a:rPr lang="en-IN" sz="3600" b="1" dirty="0" smtClean="0">
                <a:solidFill>
                  <a:srgbClr val="00B0F0"/>
                </a:solidFill>
              </a:rPr>
              <a:t> – Cellular (WBCs)</a:t>
            </a:r>
            <a:endParaRPr lang="en-IN" sz="3600" b="1" dirty="0">
              <a:solidFill>
                <a:srgbClr val="00B0F0"/>
              </a:solidFill>
            </a:endParaRPr>
          </a:p>
        </p:txBody>
      </p:sp>
      <p:sp>
        <p:nvSpPr>
          <p:cNvPr id="3" name="Content Placeholder 2"/>
          <p:cNvSpPr>
            <a:spLocks noGrp="1"/>
          </p:cNvSpPr>
          <p:nvPr>
            <p:ph idx="1"/>
          </p:nvPr>
        </p:nvSpPr>
        <p:spPr>
          <a:xfrm>
            <a:off x="457200" y="1857364"/>
            <a:ext cx="8229600" cy="4268799"/>
          </a:xfrm>
        </p:spPr>
        <p:txBody>
          <a:bodyPr>
            <a:normAutofit/>
          </a:bodyPr>
          <a:lstStyle/>
          <a:p>
            <a:pPr>
              <a:buNone/>
            </a:pPr>
            <a:r>
              <a:rPr lang="en-IN" sz="2400" dirty="0" smtClean="0"/>
              <a:t>Come into play when the external </a:t>
            </a:r>
            <a:r>
              <a:rPr lang="en-IN" sz="2400" dirty="0" err="1" smtClean="0"/>
              <a:t>defenses</a:t>
            </a:r>
            <a:r>
              <a:rPr lang="en-IN" sz="2400" dirty="0" smtClean="0"/>
              <a:t> are breached</a:t>
            </a:r>
          </a:p>
          <a:p>
            <a:endParaRPr lang="en-IN" sz="2400" dirty="0" smtClean="0"/>
          </a:p>
          <a:p>
            <a:r>
              <a:rPr lang="en-IN" sz="2400" dirty="0" err="1" smtClean="0"/>
              <a:t>Neutrophils</a:t>
            </a:r>
            <a:endParaRPr lang="en-IN" sz="2400" dirty="0" smtClean="0"/>
          </a:p>
          <a:p>
            <a:endParaRPr lang="en-IN" sz="2400" dirty="0" smtClean="0"/>
          </a:p>
          <a:p>
            <a:r>
              <a:rPr lang="en-IN" sz="2400" dirty="0" err="1" smtClean="0"/>
              <a:t>Monocytes</a:t>
            </a:r>
            <a:r>
              <a:rPr lang="en-IN" sz="2400" dirty="0" smtClean="0"/>
              <a:t> /macrophages</a:t>
            </a:r>
          </a:p>
          <a:p>
            <a:endParaRPr lang="en-IN" sz="2400" dirty="0" smtClean="0"/>
          </a:p>
          <a:p>
            <a:r>
              <a:rPr lang="en-IN" sz="2400" dirty="0" smtClean="0"/>
              <a:t>NK cells</a:t>
            </a:r>
          </a:p>
          <a:p>
            <a:endParaRPr lang="en-IN" sz="2400" dirty="0" smtClean="0"/>
          </a:p>
          <a:p>
            <a:r>
              <a:rPr lang="en-IN" sz="2400" dirty="0" smtClean="0"/>
              <a:t>TLRs</a:t>
            </a:r>
          </a:p>
          <a:p>
            <a:endParaRPr lang="en-IN"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858312" cy="1143000"/>
          </a:xfrm>
        </p:spPr>
        <p:txBody>
          <a:bodyPr>
            <a:noAutofit/>
          </a:bodyPr>
          <a:lstStyle/>
          <a:p>
            <a:r>
              <a:rPr lang="en-US" sz="3100" b="1" dirty="0" smtClean="0">
                <a:solidFill>
                  <a:srgbClr val="00B0F0"/>
                </a:solidFill>
                <a:latin typeface="Arial"/>
              </a:rPr>
              <a:t>Innate immune system: components of Blood</a:t>
            </a:r>
            <a:endParaRPr lang="en-US" sz="3100" dirty="0">
              <a:solidFill>
                <a:srgbClr val="00B0F0"/>
              </a:solidFill>
            </a:endParaRPr>
          </a:p>
        </p:txBody>
      </p:sp>
      <p:graphicFrame>
        <p:nvGraphicFramePr>
          <p:cNvPr id="4" name="Content Placeholder 3"/>
          <p:cNvGraphicFramePr>
            <a:graphicFrameLocks noGrp="1"/>
          </p:cNvGraphicFramePr>
          <p:nvPr>
            <p:ph idx="1"/>
          </p:nvPr>
        </p:nvGraphicFramePr>
        <p:xfrm>
          <a:off x="457200" y="1600200"/>
          <a:ext cx="8229600" cy="3828044"/>
        </p:xfrm>
        <a:graphic>
          <a:graphicData uri="http://schemas.openxmlformats.org/drawingml/2006/table">
            <a:tbl>
              <a:tblPr/>
              <a:tblGrid>
                <a:gridCol w="3978492"/>
                <a:gridCol w="4251108"/>
              </a:tblGrid>
              <a:tr h="3828044">
                <a:tc>
                  <a:txBody>
                    <a:bodyPr/>
                    <a:lstStyle/>
                    <a:p>
                      <a:pPr algn="l">
                        <a:buFont typeface="Arial"/>
                        <a:buChar char="•"/>
                      </a:pPr>
                      <a:endParaRPr lang="en-US" sz="1600" dirty="0" smtClean="0">
                        <a:solidFill>
                          <a:srgbClr val="000000"/>
                        </a:solidFill>
                        <a:latin typeface="Arial"/>
                      </a:endParaRPr>
                    </a:p>
                    <a:p>
                      <a:pPr algn="l">
                        <a:buFont typeface="Arial"/>
                        <a:buChar char="•"/>
                      </a:pPr>
                      <a:endParaRPr lang="en-US" sz="1600" dirty="0" smtClean="0">
                        <a:solidFill>
                          <a:srgbClr val="000000"/>
                        </a:solidFill>
                        <a:latin typeface="Arial"/>
                      </a:endParaRPr>
                    </a:p>
                    <a:p>
                      <a:pPr algn="l">
                        <a:buFont typeface="Arial"/>
                        <a:buChar char="•"/>
                      </a:pPr>
                      <a:endParaRPr lang="en-US" sz="1600" dirty="0" smtClean="0">
                        <a:solidFill>
                          <a:srgbClr val="000000"/>
                        </a:solidFill>
                        <a:latin typeface="Arial"/>
                      </a:endParaRPr>
                    </a:p>
                    <a:p>
                      <a:pPr algn="l">
                        <a:buFont typeface="Arial"/>
                        <a:buNone/>
                      </a:pPr>
                      <a:r>
                        <a:rPr lang="en-US" sz="1600" dirty="0">
                          <a:solidFill>
                            <a:srgbClr val="000000"/>
                          </a:solidFill>
                          <a:latin typeface="Arial"/>
                        </a:rPr>
                        <a:t> </a:t>
                      </a:r>
                    </a:p>
                  </a:txBody>
                  <a:tcPr marL="79004" marR="79004" marT="39502" marB="39502">
                    <a:lnL>
                      <a:noFill/>
                    </a:lnL>
                    <a:lnR>
                      <a:noFill/>
                    </a:lnR>
                    <a:lnT>
                      <a:noFill/>
                    </a:lnT>
                    <a:lnB>
                      <a:noFill/>
                    </a:lnB>
                    <a:solidFill>
                      <a:srgbClr val="FFFFFF"/>
                    </a:solidFill>
                  </a:tcPr>
                </a:tc>
                <a:tc>
                  <a:txBody>
                    <a:bodyPr/>
                    <a:lstStyle/>
                    <a:p>
                      <a:pPr algn="l"/>
                      <a:endParaRPr lang="en-US" sz="1600" dirty="0">
                        <a:solidFill>
                          <a:srgbClr val="000000"/>
                        </a:solidFill>
                        <a:latin typeface="Arial"/>
                      </a:endParaRPr>
                    </a:p>
                  </a:txBody>
                  <a:tcPr marL="79004" marR="79004" marT="39502" marB="39502" anchor="ctr">
                    <a:lnL>
                      <a:noFill/>
                    </a:lnL>
                    <a:lnR>
                      <a:noFill/>
                    </a:lnR>
                    <a:lnT>
                      <a:noFill/>
                    </a:lnT>
                    <a:lnB>
                      <a:noFill/>
                    </a:lnB>
                    <a:solidFill>
                      <a:srgbClr val="FFFFFF"/>
                    </a:solidFill>
                  </a:tcPr>
                </a:tc>
              </a:tr>
            </a:tbl>
          </a:graphicData>
        </a:graphic>
      </p:graphicFrame>
      <p:pic>
        <p:nvPicPr>
          <p:cNvPr id="1025" name="Picture 1" descr="http://www.austincc.edu/apreview/NursingPics/BloodPics/Picture2.jpg"/>
          <p:cNvPicPr>
            <a:picLocks noChangeAspect="1" noChangeArrowheads="1"/>
          </p:cNvPicPr>
          <p:nvPr/>
        </p:nvPicPr>
        <p:blipFill>
          <a:blip r:embed="rId2" cstate="print"/>
          <a:srcRect r="1946"/>
          <a:stretch>
            <a:fillRect/>
          </a:stretch>
        </p:blipFill>
        <p:spPr bwMode="auto">
          <a:xfrm>
            <a:off x="428596" y="1714488"/>
            <a:ext cx="3840079" cy="3810000"/>
          </a:xfrm>
          <a:prstGeom prst="rect">
            <a:avLst/>
          </a:prstGeom>
          <a:noFill/>
        </p:spPr>
      </p:pic>
      <p:cxnSp>
        <p:nvCxnSpPr>
          <p:cNvPr id="8" name="Straight Arrow Connector 7"/>
          <p:cNvCxnSpPr/>
          <p:nvPr/>
        </p:nvCxnSpPr>
        <p:spPr>
          <a:xfrm flipV="1">
            <a:off x="3000364" y="2143116"/>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38450" y="2571744"/>
            <a:ext cx="1633550" cy="8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00364" y="2643182"/>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57752" y="1928802"/>
            <a:ext cx="2281074" cy="369332"/>
          </a:xfrm>
          <a:prstGeom prst="rect">
            <a:avLst/>
          </a:prstGeom>
          <a:noFill/>
        </p:spPr>
        <p:txBody>
          <a:bodyPr wrap="none" rtlCol="0">
            <a:spAutoFit/>
          </a:bodyPr>
          <a:lstStyle/>
          <a:p>
            <a:r>
              <a:rPr lang="en-IN" dirty="0" smtClean="0"/>
              <a:t> Compl</a:t>
            </a:r>
            <a:r>
              <a:rPr lang="en-IN" dirty="0" smtClean="0">
                <a:solidFill>
                  <a:srgbClr val="FF0000"/>
                </a:solidFill>
              </a:rPr>
              <a:t>e</a:t>
            </a:r>
            <a:r>
              <a:rPr lang="en-IN" dirty="0" smtClean="0"/>
              <a:t>ment proteins</a:t>
            </a:r>
            <a:endParaRPr lang="en-IN" dirty="0"/>
          </a:p>
        </p:txBody>
      </p:sp>
      <p:sp>
        <p:nvSpPr>
          <p:cNvPr id="19" name="TextBox 18"/>
          <p:cNvSpPr txBox="1"/>
          <p:nvPr/>
        </p:nvSpPr>
        <p:spPr>
          <a:xfrm>
            <a:off x="4929190" y="2428868"/>
            <a:ext cx="2133597" cy="369332"/>
          </a:xfrm>
          <a:prstGeom prst="rect">
            <a:avLst/>
          </a:prstGeom>
          <a:noFill/>
        </p:spPr>
        <p:txBody>
          <a:bodyPr wrap="none" rtlCol="0">
            <a:spAutoFit/>
          </a:bodyPr>
          <a:lstStyle/>
          <a:p>
            <a:r>
              <a:rPr lang="en-IN" dirty="0" smtClean="0"/>
              <a:t>Coagulation proteins</a:t>
            </a:r>
            <a:endParaRPr lang="en-IN" dirty="0"/>
          </a:p>
        </p:txBody>
      </p:sp>
      <p:sp>
        <p:nvSpPr>
          <p:cNvPr id="20" name="TextBox 19"/>
          <p:cNvSpPr txBox="1"/>
          <p:nvPr/>
        </p:nvSpPr>
        <p:spPr>
          <a:xfrm>
            <a:off x="4929190" y="2928934"/>
            <a:ext cx="1094082" cy="369332"/>
          </a:xfrm>
          <a:prstGeom prst="rect">
            <a:avLst/>
          </a:prstGeom>
          <a:noFill/>
        </p:spPr>
        <p:txBody>
          <a:bodyPr wrap="none" rtlCol="0">
            <a:spAutoFit/>
          </a:bodyPr>
          <a:lstStyle/>
          <a:p>
            <a:r>
              <a:rPr lang="en-IN" dirty="0" smtClean="0"/>
              <a:t>Cytokines</a:t>
            </a:r>
            <a:endParaRPr lang="en-IN" dirty="0"/>
          </a:p>
        </p:txBody>
      </p:sp>
      <p:cxnSp>
        <p:nvCxnSpPr>
          <p:cNvPr id="22" name="Straight Arrow Connector 21"/>
          <p:cNvCxnSpPr/>
          <p:nvPr/>
        </p:nvCxnSpPr>
        <p:spPr>
          <a:xfrm>
            <a:off x="4286248" y="450057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86380" y="4286256"/>
            <a:ext cx="728084" cy="369332"/>
          </a:xfrm>
          <a:prstGeom prst="rect">
            <a:avLst/>
          </a:prstGeom>
          <a:noFill/>
        </p:spPr>
        <p:txBody>
          <a:bodyPr wrap="none" rtlCol="0">
            <a:spAutoFit/>
          </a:bodyPr>
          <a:lstStyle/>
          <a:p>
            <a:r>
              <a:rPr lang="en-IN" dirty="0" smtClean="0"/>
              <a:t>WBCs</a:t>
            </a:r>
            <a:endParaRPr lang="en-IN" dirty="0"/>
          </a:p>
        </p:txBody>
      </p:sp>
      <p:sp>
        <p:nvSpPr>
          <p:cNvPr id="14" name="Oval 13"/>
          <p:cNvSpPr/>
          <p:nvPr/>
        </p:nvSpPr>
        <p:spPr>
          <a:xfrm>
            <a:off x="5214942" y="4214818"/>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descr="https://pixabay.com/static/uploads/photo/2012/04/18/23/17/mark-38217_640.png"/>
          <p:cNvPicPr/>
          <p:nvPr/>
        </p:nvPicPr>
        <p:blipFill>
          <a:blip r:embed="rId3" cstate="print"/>
          <a:srcRect/>
          <a:stretch>
            <a:fillRect/>
          </a:stretch>
        </p:blipFill>
        <p:spPr bwMode="auto">
          <a:xfrm>
            <a:off x="6429388" y="4286256"/>
            <a:ext cx="303577" cy="316153"/>
          </a:xfrm>
          <a:prstGeom prst="rect">
            <a:avLst/>
          </a:prstGeom>
          <a:noFill/>
          <a:ln w="9525">
            <a:noFill/>
            <a:miter lim="800000"/>
            <a:headEnd/>
            <a:tailEnd/>
          </a:ln>
        </p:spPr>
      </p:pic>
      <p:sp>
        <p:nvSpPr>
          <p:cNvPr id="16" name="Oval 15"/>
          <p:cNvSpPr/>
          <p:nvPr/>
        </p:nvSpPr>
        <p:spPr>
          <a:xfrm>
            <a:off x="4643438" y="1714488"/>
            <a:ext cx="2714644" cy="1928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descr="http://godlessmom.com/wp-content/uploads/2015/05/Question-mark-red-3D-glossy.jpg"/>
          <p:cNvPicPr/>
          <p:nvPr/>
        </p:nvPicPr>
        <p:blipFill>
          <a:blip r:embed="rId4" cstate="print"/>
          <a:srcRect/>
          <a:stretch>
            <a:fillRect/>
          </a:stretch>
        </p:blipFill>
        <p:spPr bwMode="auto">
          <a:xfrm>
            <a:off x="7643834" y="2357430"/>
            <a:ext cx="498281" cy="664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sv-SE" b="1" dirty="0" smtClean="0">
                <a:solidFill>
                  <a:srgbClr val="00B0F0"/>
                </a:solidFill>
                <a:latin typeface="+mn-lt"/>
              </a:rPr>
              <a:t>Immunology- nobel prizes</a:t>
            </a:r>
            <a:endParaRPr lang="sv-SE" b="1" dirty="0">
              <a:solidFill>
                <a:srgbClr val="00B0F0"/>
              </a:solidFill>
              <a:latin typeface="+mn-lt"/>
            </a:endParaRPr>
          </a:p>
        </p:txBody>
      </p:sp>
      <p:sp>
        <p:nvSpPr>
          <p:cNvPr id="10243" name="Rectangle 3"/>
          <p:cNvSpPr>
            <a:spLocks noGrp="1" noChangeArrowheads="1"/>
          </p:cNvSpPr>
          <p:nvPr>
            <p:ph idx="1"/>
          </p:nvPr>
        </p:nvSpPr>
        <p:spPr>
          <a:xfrm>
            <a:off x="457200" y="1928802"/>
            <a:ext cx="8229600" cy="4197361"/>
          </a:xfrm>
        </p:spPr>
        <p:txBody>
          <a:bodyPr/>
          <a:lstStyle/>
          <a:p>
            <a:r>
              <a:rPr lang="sv-SE" sz="2800" dirty="0"/>
              <a:t>Since 1901 there have been </a:t>
            </a:r>
            <a:r>
              <a:rPr lang="sv-SE" sz="2800" dirty="0">
                <a:solidFill>
                  <a:srgbClr val="FF0000"/>
                </a:solidFill>
              </a:rPr>
              <a:t>19 Nobel Prizes </a:t>
            </a:r>
            <a:r>
              <a:rPr lang="sv-SE" sz="2800" dirty="0"/>
              <a:t>for </a:t>
            </a:r>
            <a:r>
              <a:rPr lang="sv-SE" sz="2800" dirty="0" smtClean="0"/>
              <a:t>immunology-related </a:t>
            </a:r>
            <a:r>
              <a:rPr lang="sv-SE" sz="2800" dirty="0"/>
              <a:t>research. </a:t>
            </a:r>
            <a:endParaRPr lang="sv-SE" sz="2800" dirty="0" smtClean="0"/>
          </a:p>
          <a:p>
            <a:pPr>
              <a:buNone/>
            </a:pPr>
            <a:endParaRPr lang="sv-SE" sz="2800" dirty="0"/>
          </a:p>
          <a:p>
            <a:pPr>
              <a:buFontTx/>
              <a:buNone/>
            </a:pPr>
            <a:endParaRPr lang="sv-SE" dirty="0">
              <a:latin typeface="Tahoma" pitchFamily="34" charset="0"/>
            </a:endParaRPr>
          </a:p>
          <a:p>
            <a:pPr lvl="1"/>
            <a:endParaRPr lang="sv-SE" dirty="0">
              <a:latin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IN" b="1" dirty="0" smtClean="0">
                <a:solidFill>
                  <a:srgbClr val="00B0F0"/>
                </a:solidFill>
              </a:rPr>
              <a:t>Cytokines</a:t>
            </a:r>
            <a:endParaRPr lang="en-IN" b="1" dirty="0">
              <a:solidFill>
                <a:srgbClr val="00B0F0"/>
              </a:solidFill>
            </a:endParaRPr>
          </a:p>
        </p:txBody>
      </p:sp>
      <p:sp>
        <p:nvSpPr>
          <p:cNvPr id="3" name="Content Placeholder 2"/>
          <p:cNvSpPr>
            <a:spLocks noGrp="1"/>
          </p:cNvSpPr>
          <p:nvPr>
            <p:ph sz="half" idx="1"/>
          </p:nvPr>
        </p:nvSpPr>
        <p:spPr>
          <a:xfrm>
            <a:off x="428596" y="1600200"/>
            <a:ext cx="4067204" cy="4525963"/>
          </a:xfrm>
        </p:spPr>
        <p:txBody>
          <a:bodyPr/>
          <a:lstStyle/>
          <a:p>
            <a:r>
              <a:rPr lang="en-IN" sz="2200" dirty="0" smtClean="0"/>
              <a:t>Small proteins – secreted by cells of the immune system</a:t>
            </a:r>
          </a:p>
          <a:p>
            <a:pPr>
              <a:buNone/>
            </a:pPr>
            <a:endParaRPr lang="en-IN" sz="2200" dirty="0" smtClean="0"/>
          </a:p>
          <a:p>
            <a:r>
              <a:rPr lang="en-IN" sz="2200" dirty="0" smtClean="0"/>
              <a:t>Affect the behaviour of </a:t>
            </a:r>
            <a:r>
              <a:rPr lang="en-IN" sz="2200" dirty="0" smtClean="0">
                <a:solidFill>
                  <a:srgbClr val="FF0000"/>
                </a:solidFill>
              </a:rPr>
              <a:t>other cells</a:t>
            </a:r>
          </a:p>
          <a:p>
            <a:pPr>
              <a:buNone/>
            </a:pPr>
            <a:endParaRPr lang="en-IN" sz="2200" dirty="0" smtClean="0"/>
          </a:p>
          <a:p>
            <a:r>
              <a:rPr lang="en-IN" sz="2200" dirty="0" smtClean="0"/>
              <a:t>signalling molecules</a:t>
            </a:r>
          </a:p>
          <a:p>
            <a:endParaRPr lang="en-IN" sz="2200" dirty="0" smtClean="0"/>
          </a:p>
          <a:p>
            <a:r>
              <a:rPr lang="en-IN" sz="2200" dirty="0" smtClean="0"/>
              <a:t>Key players in innate and acquired immunity</a:t>
            </a:r>
          </a:p>
          <a:p>
            <a:endParaRPr lang="en-IN" sz="2200" dirty="0" smtClean="0"/>
          </a:p>
          <a:p>
            <a:endParaRPr lang="en-IN" sz="2200" dirty="0" smtClean="0"/>
          </a:p>
          <a:p>
            <a:pPr>
              <a:buNone/>
            </a:pPr>
            <a:endParaRPr lang="en-IN" sz="2200" dirty="0" smtClean="0"/>
          </a:p>
          <a:p>
            <a:endParaRPr lang="en-IN" dirty="0" smtClean="0"/>
          </a:p>
          <a:p>
            <a:endParaRPr lang="en-IN" dirty="0"/>
          </a:p>
        </p:txBody>
      </p:sp>
      <p:pic>
        <p:nvPicPr>
          <p:cNvPr id="7" name="Content Placeholder 6" descr="http://www.sbs.utexas.edu/sanders/Bio347/Lectures/2006/figure_12-01a.jpg"/>
          <p:cNvPicPr>
            <a:picLocks noGrp="1"/>
          </p:cNvPicPr>
          <p:nvPr>
            <p:ph sz="half" idx="2"/>
          </p:nvPr>
        </p:nvPicPr>
        <p:blipFill>
          <a:blip r:embed="rId2" cstate="print"/>
          <a:srcRect/>
          <a:stretch>
            <a:fillRect/>
          </a:stretch>
        </p:blipFill>
        <p:spPr bwMode="auto">
          <a:xfrm>
            <a:off x="5196140" y="1600200"/>
            <a:ext cx="294272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4000" b="1" dirty="0" smtClean="0">
                <a:solidFill>
                  <a:srgbClr val="00B0F0"/>
                </a:solidFill>
              </a:rPr>
              <a:t>Which cells release cytokines ?</a:t>
            </a:r>
            <a:endParaRPr lang="en-IN" sz="4000" b="1" dirty="0">
              <a:solidFill>
                <a:srgbClr val="00B0F0"/>
              </a:solidFill>
            </a:endParaRPr>
          </a:p>
        </p:txBody>
      </p:sp>
      <p:sp>
        <p:nvSpPr>
          <p:cNvPr id="6" name="Content Placeholder 5"/>
          <p:cNvSpPr>
            <a:spLocks noGrp="1"/>
          </p:cNvSpPr>
          <p:nvPr>
            <p:ph idx="1"/>
          </p:nvPr>
        </p:nvSpPr>
        <p:spPr/>
        <p:txBody>
          <a:bodyPr>
            <a:normAutofit fontScale="92500"/>
          </a:bodyPr>
          <a:lstStyle/>
          <a:p>
            <a:pPr>
              <a:buNone/>
            </a:pPr>
            <a:r>
              <a:rPr lang="en-IN" sz="2400" dirty="0" smtClean="0"/>
              <a:t>Cells of the immune system:</a:t>
            </a:r>
          </a:p>
          <a:p>
            <a:pPr>
              <a:buNone/>
            </a:pPr>
            <a:endParaRPr lang="en-IN" sz="2400" dirty="0" smtClean="0"/>
          </a:p>
          <a:p>
            <a:r>
              <a:rPr lang="en-IN" sz="2400" dirty="0" err="1" smtClean="0"/>
              <a:t>Neutrophils</a:t>
            </a:r>
            <a:r>
              <a:rPr lang="en-IN" sz="2400" dirty="0" smtClean="0"/>
              <a:t> – when they encounter a pathogen </a:t>
            </a:r>
          </a:p>
          <a:p>
            <a:pPr>
              <a:buNone/>
            </a:pPr>
            <a:endParaRPr lang="en-IN" sz="2400" dirty="0" smtClean="0"/>
          </a:p>
          <a:p>
            <a:r>
              <a:rPr lang="en-IN" sz="2400" dirty="0" smtClean="0"/>
              <a:t>Macrophages – when they encounter a pathogen</a:t>
            </a:r>
          </a:p>
          <a:p>
            <a:pPr>
              <a:buNone/>
            </a:pPr>
            <a:endParaRPr lang="en-IN" sz="2400" dirty="0" smtClean="0"/>
          </a:p>
          <a:p>
            <a:r>
              <a:rPr lang="en-IN" sz="2400" dirty="0" smtClean="0"/>
              <a:t>TLRs – bind to microbe / components of a microbe</a:t>
            </a:r>
          </a:p>
          <a:p>
            <a:endParaRPr lang="en-IN" sz="2400" dirty="0" smtClean="0"/>
          </a:p>
          <a:p>
            <a:r>
              <a:rPr lang="en-IN" sz="2400" dirty="0" smtClean="0"/>
              <a:t>NK cells – on encountering a microbe infected cell /tumour cell</a:t>
            </a:r>
          </a:p>
          <a:p>
            <a:endParaRPr lang="en-IN" sz="2400" dirty="0" smtClean="0"/>
          </a:p>
          <a:p>
            <a:r>
              <a:rPr lang="en-IN" sz="2400" dirty="0" smtClean="0"/>
              <a:t>Lymphocytes – when they are activated</a:t>
            </a:r>
          </a:p>
          <a:p>
            <a:endParaRPr lang="en-IN" sz="2400" dirty="0" smtClean="0"/>
          </a:p>
          <a:p>
            <a:pPr>
              <a:buNone/>
            </a:pP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solidFill>
                  <a:srgbClr val="00B0F0"/>
                </a:solidFill>
              </a:rPr>
              <a:t>Examples of cytokines</a:t>
            </a:r>
            <a:endParaRPr lang="en-IN" sz="4000" b="1" dirty="0">
              <a:solidFill>
                <a:srgbClr val="00B0F0"/>
              </a:solidFill>
            </a:endParaRPr>
          </a:p>
        </p:txBody>
      </p:sp>
      <p:sp>
        <p:nvSpPr>
          <p:cNvPr id="3" name="Content Placeholder 2"/>
          <p:cNvSpPr>
            <a:spLocks noGrp="1"/>
          </p:cNvSpPr>
          <p:nvPr>
            <p:ph idx="1"/>
          </p:nvPr>
        </p:nvSpPr>
        <p:spPr>
          <a:xfrm>
            <a:off x="428596" y="1714488"/>
            <a:ext cx="8229600" cy="4525963"/>
          </a:xfrm>
        </p:spPr>
        <p:txBody>
          <a:bodyPr/>
          <a:lstStyle/>
          <a:p>
            <a:r>
              <a:rPr lang="en-IN" sz="2400" b="1" dirty="0" err="1" smtClean="0"/>
              <a:t>Interferons</a:t>
            </a:r>
            <a:endParaRPr lang="en-IN" sz="2400" dirty="0" smtClean="0"/>
          </a:p>
          <a:p>
            <a:pPr>
              <a:buNone/>
            </a:pPr>
            <a:endParaRPr lang="en-IN" sz="2400" dirty="0" smtClean="0"/>
          </a:p>
          <a:p>
            <a:r>
              <a:rPr lang="en-IN" sz="2400" b="1" dirty="0" smtClean="0"/>
              <a:t>Interleukins</a:t>
            </a:r>
            <a:endParaRPr lang="en-IN" sz="2400" dirty="0" smtClean="0"/>
          </a:p>
          <a:p>
            <a:endParaRPr lang="en-IN" sz="2400" dirty="0" smtClean="0"/>
          </a:p>
          <a:p>
            <a:r>
              <a:rPr lang="en-IN" sz="2400" b="1" dirty="0" smtClean="0"/>
              <a:t>Tumour necrosis factor (TNF)</a:t>
            </a:r>
            <a:endParaRPr lang="en-IN" sz="2400" dirty="0" smtClean="0"/>
          </a:p>
          <a:p>
            <a:pPr>
              <a:buNone/>
            </a:pPr>
            <a:endParaRPr lang="en-IN" sz="2400" dirty="0" smtClean="0"/>
          </a:p>
          <a:p>
            <a:endParaRPr lang="en-IN" sz="2400"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solidFill>
                  <a:srgbClr val="00B0F0"/>
                </a:solidFill>
              </a:rPr>
              <a:t>Interferons</a:t>
            </a:r>
            <a:r>
              <a:rPr lang="en-IN" b="1" dirty="0" smtClean="0">
                <a:solidFill>
                  <a:srgbClr val="00B0F0"/>
                </a:solidFill>
              </a:rPr>
              <a:t> (IFN)</a:t>
            </a:r>
            <a:endParaRPr lang="en-IN" b="1" dirty="0">
              <a:solidFill>
                <a:srgbClr val="00B0F0"/>
              </a:solidFill>
            </a:endParaRPr>
          </a:p>
        </p:txBody>
      </p:sp>
      <p:sp>
        <p:nvSpPr>
          <p:cNvPr id="3" name="Content Placeholder 2"/>
          <p:cNvSpPr>
            <a:spLocks noGrp="1"/>
          </p:cNvSpPr>
          <p:nvPr>
            <p:ph idx="1"/>
          </p:nvPr>
        </p:nvSpPr>
        <p:spPr>
          <a:xfrm>
            <a:off x="428596" y="1643050"/>
            <a:ext cx="8229600" cy="4857784"/>
          </a:xfrm>
        </p:spPr>
        <p:txBody>
          <a:bodyPr>
            <a:normAutofit lnSpcReduction="10000"/>
          </a:bodyPr>
          <a:lstStyle/>
          <a:p>
            <a:r>
              <a:rPr lang="en-IN" sz="2400" dirty="0" smtClean="0"/>
              <a:t>Signalling proteins produced by </a:t>
            </a:r>
            <a:r>
              <a:rPr lang="en-IN" sz="2400" dirty="0" err="1" smtClean="0"/>
              <a:t>by</a:t>
            </a:r>
            <a:r>
              <a:rPr lang="en-IN" sz="2400" dirty="0" smtClean="0"/>
              <a:t> virus infected </a:t>
            </a:r>
            <a:r>
              <a:rPr lang="en-IN" sz="2400" dirty="0" err="1" smtClean="0"/>
              <a:t>monocytes</a:t>
            </a:r>
            <a:r>
              <a:rPr lang="en-IN" sz="2400" dirty="0" smtClean="0"/>
              <a:t> and lymphocytes</a:t>
            </a:r>
          </a:p>
          <a:p>
            <a:pPr>
              <a:buNone/>
            </a:pPr>
            <a:endParaRPr lang="en-IN" sz="2400" dirty="0" smtClean="0"/>
          </a:p>
          <a:p>
            <a:r>
              <a:rPr lang="en-IN" sz="2400" dirty="0" smtClean="0"/>
              <a:t>Secreted proteins – </a:t>
            </a:r>
            <a:r>
              <a:rPr lang="en-IN" sz="2400" dirty="0" smtClean="0">
                <a:solidFill>
                  <a:srgbClr val="FF0000"/>
                </a:solidFill>
              </a:rPr>
              <a:t>Key anti-viral proteins</a:t>
            </a:r>
            <a:endParaRPr lang="en-IN" sz="2400" dirty="0" smtClean="0"/>
          </a:p>
          <a:p>
            <a:endParaRPr lang="en-IN" sz="2400" dirty="0" smtClean="0"/>
          </a:p>
          <a:p>
            <a:r>
              <a:rPr lang="en-IN" sz="2400" dirty="0" smtClean="0"/>
              <a:t>“Interfere”  with virus replication </a:t>
            </a:r>
          </a:p>
          <a:p>
            <a:endParaRPr lang="en-IN" sz="2400" dirty="0" smtClean="0"/>
          </a:p>
          <a:p>
            <a:r>
              <a:rPr lang="en-IN" sz="2400" dirty="0" smtClean="0"/>
              <a:t>Warn the neighbouring cells that a virus is around... </a:t>
            </a:r>
          </a:p>
          <a:p>
            <a:endParaRPr lang="en-IN" sz="2400" dirty="0" smtClean="0"/>
          </a:p>
          <a:p>
            <a:pPr>
              <a:buNone/>
            </a:pPr>
            <a:endParaRPr lang="en-IN" sz="2400" dirty="0" smtClean="0"/>
          </a:p>
          <a:p>
            <a:r>
              <a:rPr lang="en-IN" sz="2400" dirty="0" smtClean="0"/>
              <a:t>If we did not have IFNs – most of us may die of influenza virus infection</a:t>
            </a:r>
            <a:endParaRPr lang="en-IN" sz="2400" dirty="0" smtClean="0">
              <a:solidFill>
                <a:srgbClr val="FF0000"/>
              </a:solidFill>
            </a:endParaRPr>
          </a:p>
          <a:p>
            <a:endParaRPr lang="en-IN" sz="2400" dirty="0" smtClean="0"/>
          </a:p>
          <a:p>
            <a:pPr>
              <a:buNone/>
            </a:pPr>
            <a:endParaRPr lang="en-IN" sz="2400" dirty="0" smtClean="0"/>
          </a:p>
          <a:p>
            <a:endParaRPr lang="en-IN" sz="2400" dirty="0"/>
          </a:p>
        </p:txBody>
      </p:sp>
      <p:pic>
        <p:nvPicPr>
          <p:cNvPr id="4" name="Picture 3" descr="http://thumbs.dreamstime.com/z/computer-virus-alert-sign-vector-illustration-36295534.jpg"/>
          <p:cNvPicPr/>
          <p:nvPr/>
        </p:nvPicPr>
        <p:blipFill>
          <a:blip r:embed="rId2" cstate="print"/>
          <a:srcRect/>
          <a:stretch>
            <a:fillRect/>
          </a:stretch>
        </p:blipFill>
        <p:spPr bwMode="auto">
          <a:xfrm>
            <a:off x="7286644" y="3929066"/>
            <a:ext cx="1021352" cy="971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b="1" dirty="0" smtClean="0">
                <a:solidFill>
                  <a:srgbClr val="00B0F0"/>
                </a:solidFill>
              </a:rPr>
              <a:t>How do </a:t>
            </a:r>
            <a:r>
              <a:rPr lang="en-IN" b="1" dirty="0" err="1" smtClean="0">
                <a:solidFill>
                  <a:srgbClr val="00B0F0"/>
                </a:solidFill>
              </a:rPr>
              <a:t>interferons</a:t>
            </a:r>
            <a:r>
              <a:rPr lang="en-IN" b="1" dirty="0" smtClean="0">
                <a:solidFill>
                  <a:srgbClr val="00B0F0"/>
                </a:solidFill>
              </a:rPr>
              <a:t> inhibit viruses ?</a:t>
            </a:r>
            <a:endParaRPr lang="en-IN" b="1" dirty="0">
              <a:solidFill>
                <a:srgbClr val="00B0F0"/>
              </a:solidFill>
            </a:endParaRPr>
          </a:p>
        </p:txBody>
      </p:sp>
      <p:pic>
        <p:nvPicPr>
          <p:cNvPr id="5" name="Content Placeholder 4" descr="http://education.expasy.org/images/IFNR.jpg"/>
          <p:cNvPicPr>
            <a:picLocks noGrp="1"/>
          </p:cNvPicPr>
          <p:nvPr>
            <p:ph idx="1"/>
          </p:nvPr>
        </p:nvPicPr>
        <p:blipFill>
          <a:blip r:embed="rId3" cstate="print"/>
          <a:srcRect l="7979" r="42496" b="74559"/>
          <a:stretch>
            <a:fillRect/>
          </a:stretch>
        </p:blipFill>
        <p:spPr bwMode="auto">
          <a:xfrm>
            <a:off x="1500166" y="1357298"/>
            <a:ext cx="2000264" cy="1285884"/>
          </a:xfrm>
          <a:prstGeom prst="rect">
            <a:avLst/>
          </a:prstGeom>
          <a:noFill/>
          <a:ln w="9525">
            <a:noFill/>
            <a:miter lim="800000"/>
            <a:headEnd/>
            <a:tailEnd/>
          </a:ln>
        </p:spPr>
      </p:pic>
      <p:sp>
        <p:nvSpPr>
          <p:cNvPr id="6" name="Oval 5"/>
          <p:cNvSpPr/>
          <p:nvPr/>
        </p:nvSpPr>
        <p:spPr>
          <a:xfrm>
            <a:off x="571472" y="328612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857224" y="321468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Arrow Connector 8"/>
          <p:cNvCxnSpPr/>
          <p:nvPr/>
        </p:nvCxnSpPr>
        <p:spPr>
          <a:xfrm>
            <a:off x="1071538" y="3286124"/>
            <a:ext cx="2928958"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2428860" y="2714620"/>
            <a:ext cx="45719"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4214810" y="3429000"/>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4286248" y="321468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4572000" y="321468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4500562" y="300037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4071934" y="3071810"/>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4572000" y="3429000"/>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285720" y="3500438"/>
            <a:ext cx="1094787" cy="307777"/>
          </a:xfrm>
          <a:prstGeom prst="rect">
            <a:avLst/>
          </a:prstGeom>
          <a:noFill/>
        </p:spPr>
        <p:txBody>
          <a:bodyPr wrap="none" rtlCol="0">
            <a:spAutoFit/>
          </a:bodyPr>
          <a:lstStyle/>
          <a:p>
            <a:r>
              <a:rPr lang="en-IN" sz="1400" dirty="0" smtClean="0"/>
              <a:t>Host protein</a:t>
            </a:r>
            <a:endParaRPr lang="en-IN" sz="1400" dirty="0"/>
          </a:p>
        </p:txBody>
      </p:sp>
      <p:sp>
        <p:nvSpPr>
          <p:cNvPr id="18" name="Rectangle 17"/>
          <p:cNvSpPr/>
          <p:nvPr/>
        </p:nvSpPr>
        <p:spPr>
          <a:xfrm>
            <a:off x="2571736" y="2857496"/>
            <a:ext cx="880369" cy="307777"/>
          </a:xfrm>
          <a:prstGeom prst="rect">
            <a:avLst/>
          </a:prstGeom>
        </p:spPr>
        <p:txBody>
          <a:bodyPr wrap="none">
            <a:spAutoFit/>
          </a:bodyPr>
          <a:lstStyle/>
          <a:p>
            <a:r>
              <a:rPr lang="en-IN" sz="1400" dirty="0" smtClean="0">
                <a:solidFill>
                  <a:srgbClr val="FF0000"/>
                </a:solidFill>
              </a:rPr>
              <a:t>Induction</a:t>
            </a:r>
            <a:endParaRPr lang="en-IN" sz="1400" dirty="0">
              <a:solidFill>
                <a:srgbClr val="FF0000"/>
              </a:solidFill>
            </a:endParaRPr>
          </a:p>
        </p:txBody>
      </p:sp>
      <p:cxnSp>
        <p:nvCxnSpPr>
          <p:cNvPr id="21" name="Straight Arrow Connector 20"/>
          <p:cNvCxnSpPr/>
          <p:nvPr/>
        </p:nvCxnSpPr>
        <p:spPr>
          <a:xfrm>
            <a:off x="4929190" y="3286124"/>
            <a:ext cx="1571636"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2" name="Isosceles Triangle 21"/>
          <p:cNvSpPr/>
          <p:nvPr/>
        </p:nvSpPr>
        <p:spPr>
          <a:xfrm>
            <a:off x="7000892" y="2643182"/>
            <a:ext cx="285752" cy="2143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Isosceles Triangle 22"/>
          <p:cNvSpPr/>
          <p:nvPr/>
        </p:nvSpPr>
        <p:spPr>
          <a:xfrm>
            <a:off x="7000892" y="3643314"/>
            <a:ext cx="285752" cy="214314"/>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p:cNvSpPr/>
          <p:nvPr/>
        </p:nvSpPr>
        <p:spPr>
          <a:xfrm>
            <a:off x="7286644" y="37861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7286644" y="4214818"/>
            <a:ext cx="1494961" cy="307777"/>
          </a:xfrm>
          <a:prstGeom prst="rect">
            <a:avLst/>
          </a:prstGeom>
        </p:spPr>
        <p:txBody>
          <a:bodyPr wrap="none">
            <a:spAutoFit/>
          </a:bodyPr>
          <a:lstStyle/>
          <a:p>
            <a:r>
              <a:rPr lang="en-IN" sz="1400" dirty="0" smtClean="0">
                <a:solidFill>
                  <a:srgbClr val="FF0000"/>
                </a:solidFill>
              </a:rPr>
              <a:t>Cascade of events</a:t>
            </a:r>
            <a:endParaRPr lang="en-IN" sz="1400" dirty="0">
              <a:solidFill>
                <a:srgbClr val="FF0000"/>
              </a:solidFill>
            </a:endParaRPr>
          </a:p>
        </p:txBody>
      </p:sp>
      <p:sp>
        <p:nvSpPr>
          <p:cNvPr id="26" name="Rectangle 25"/>
          <p:cNvSpPr/>
          <p:nvPr/>
        </p:nvSpPr>
        <p:spPr>
          <a:xfrm>
            <a:off x="5214942" y="2928934"/>
            <a:ext cx="1133644" cy="307777"/>
          </a:xfrm>
          <a:prstGeom prst="rect">
            <a:avLst/>
          </a:prstGeom>
        </p:spPr>
        <p:txBody>
          <a:bodyPr wrap="none">
            <a:spAutoFit/>
          </a:bodyPr>
          <a:lstStyle/>
          <a:p>
            <a:r>
              <a:rPr lang="en-IN" sz="1400" dirty="0" smtClean="0">
                <a:solidFill>
                  <a:srgbClr val="FF0000"/>
                </a:solidFill>
              </a:rPr>
              <a:t>Virus </a:t>
            </a:r>
            <a:r>
              <a:rPr lang="en-IN" sz="1400" dirty="0" err="1" smtClean="0">
                <a:solidFill>
                  <a:srgbClr val="FF0000"/>
                </a:solidFill>
              </a:rPr>
              <a:t>ds</a:t>
            </a:r>
            <a:r>
              <a:rPr lang="en-IN" sz="1400" dirty="0" smtClean="0">
                <a:solidFill>
                  <a:srgbClr val="FF0000"/>
                </a:solidFill>
              </a:rPr>
              <a:t>-RNA</a:t>
            </a:r>
            <a:endParaRPr lang="en-IN" sz="1400" dirty="0">
              <a:solidFill>
                <a:srgbClr val="FF0000"/>
              </a:solidFill>
            </a:endParaRPr>
          </a:p>
        </p:txBody>
      </p:sp>
      <p:cxnSp>
        <p:nvCxnSpPr>
          <p:cNvPr id="27" name="Straight Arrow Connector 26"/>
          <p:cNvCxnSpPr/>
          <p:nvPr/>
        </p:nvCxnSpPr>
        <p:spPr>
          <a:xfrm rot="5400000">
            <a:off x="6857222" y="3215480"/>
            <a:ext cx="573092"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215206" y="3071810"/>
            <a:ext cx="922560" cy="307777"/>
          </a:xfrm>
          <a:prstGeom prst="rect">
            <a:avLst/>
          </a:prstGeom>
        </p:spPr>
        <p:txBody>
          <a:bodyPr wrap="none">
            <a:spAutoFit/>
          </a:bodyPr>
          <a:lstStyle/>
          <a:p>
            <a:r>
              <a:rPr lang="en-IN" sz="1400" dirty="0" smtClean="0">
                <a:solidFill>
                  <a:srgbClr val="FF0000"/>
                </a:solidFill>
              </a:rPr>
              <a:t>Activation</a:t>
            </a:r>
            <a:endParaRPr lang="en-IN" sz="1400" dirty="0">
              <a:solidFill>
                <a:srgbClr val="FF0000"/>
              </a:solidFill>
            </a:endParaRPr>
          </a:p>
        </p:txBody>
      </p:sp>
      <p:sp>
        <p:nvSpPr>
          <p:cNvPr id="32" name="TextBox 31"/>
          <p:cNvSpPr txBox="1"/>
          <p:nvPr/>
        </p:nvSpPr>
        <p:spPr>
          <a:xfrm>
            <a:off x="7429520" y="2571744"/>
            <a:ext cx="1690976" cy="307777"/>
          </a:xfrm>
          <a:prstGeom prst="rect">
            <a:avLst/>
          </a:prstGeom>
          <a:noFill/>
        </p:spPr>
        <p:txBody>
          <a:bodyPr wrap="none" rtlCol="0">
            <a:spAutoFit/>
          </a:bodyPr>
          <a:lstStyle/>
          <a:p>
            <a:r>
              <a:rPr lang="en-IN" sz="1400" dirty="0" smtClean="0"/>
              <a:t>Inactive host protein</a:t>
            </a:r>
            <a:endParaRPr lang="en-IN" sz="1400" dirty="0"/>
          </a:p>
        </p:txBody>
      </p:sp>
      <p:sp>
        <p:nvSpPr>
          <p:cNvPr id="33" name="TextBox 32"/>
          <p:cNvSpPr txBox="1"/>
          <p:nvPr/>
        </p:nvSpPr>
        <p:spPr>
          <a:xfrm>
            <a:off x="7453024" y="3571876"/>
            <a:ext cx="1569148" cy="307777"/>
          </a:xfrm>
          <a:prstGeom prst="rect">
            <a:avLst/>
          </a:prstGeom>
          <a:noFill/>
        </p:spPr>
        <p:txBody>
          <a:bodyPr wrap="none" rtlCol="0">
            <a:spAutoFit/>
          </a:bodyPr>
          <a:lstStyle/>
          <a:p>
            <a:r>
              <a:rPr lang="en-IN" sz="1400" dirty="0" smtClean="0"/>
              <a:t>Active host protein</a:t>
            </a:r>
            <a:endParaRPr lang="en-IN" sz="1400" dirty="0"/>
          </a:p>
        </p:txBody>
      </p:sp>
      <p:cxnSp>
        <p:nvCxnSpPr>
          <p:cNvPr id="34" name="Straight Arrow Connector 33"/>
          <p:cNvCxnSpPr/>
          <p:nvPr/>
        </p:nvCxnSpPr>
        <p:spPr>
          <a:xfrm rot="5400000">
            <a:off x="6965967" y="4249743"/>
            <a:ext cx="35719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001686" y="4642652"/>
            <a:ext cx="285752"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6" name="Cloud 35"/>
          <p:cNvSpPr/>
          <p:nvPr/>
        </p:nvSpPr>
        <p:spPr>
          <a:xfrm>
            <a:off x="6215074" y="4929198"/>
            <a:ext cx="2214578" cy="1571636"/>
          </a:xfrm>
          <a:prstGeom prst="cloud">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Inhibition of host protein synthesis </a:t>
            </a:r>
            <a:endParaRPr lang="en-IN" dirty="0">
              <a:solidFill>
                <a:schemeClr val="tx1"/>
              </a:solidFill>
            </a:endParaRPr>
          </a:p>
        </p:txBody>
      </p:sp>
      <p:cxnSp>
        <p:nvCxnSpPr>
          <p:cNvPr id="40" name="Straight Arrow Connector 39"/>
          <p:cNvCxnSpPr/>
          <p:nvPr/>
        </p:nvCxnSpPr>
        <p:spPr>
          <a:xfrm rot="10800000">
            <a:off x="4214810" y="5643578"/>
            <a:ext cx="178595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nvGrpSpPr>
          <p:cNvPr id="2" name="Group 50"/>
          <p:cNvGrpSpPr/>
          <p:nvPr/>
        </p:nvGrpSpPr>
        <p:grpSpPr>
          <a:xfrm>
            <a:off x="3000364" y="5072074"/>
            <a:ext cx="1143008" cy="1006046"/>
            <a:chOff x="3000364" y="5072074"/>
            <a:chExt cx="1143008" cy="1006046"/>
          </a:xfrm>
        </p:grpSpPr>
        <p:pic>
          <p:nvPicPr>
            <p:cNvPr id="43" name="Picture 42" descr="http://vignette2.wikia.nocookie.net/resscientiae/images/2/2e/4577519-cold-virus-virus-influenza-dna-virus-staphylococus-blood-virus-hiv-virus-computer-virus.jpg/revision/latest?cb=20140525161423"/>
            <p:cNvPicPr/>
            <p:nvPr/>
          </p:nvPicPr>
          <p:blipFill>
            <a:blip r:embed="rId4" cstate="print"/>
            <a:srcRect l="33039" r="31673" b="70494"/>
            <a:stretch>
              <a:fillRect/>
            </a:stretch>
          </p:blipFill>
          <p:spPr bwMode="auto">
            <a:xfrm>
              <a:off x="3000364" y="5143512"/>
              <a:ext cx="1118793" cy="934608"/>
            </a:xfrm>
            <a:prstGeom prst="rect">
              <a:avLst/>
            </a:prstGeom>
            <a:noFill/>
            <a:ln w="9525">
              <a:noFill/>
              <a:miter lim="800000"/>
              <a:headEnd/>
              <a:tailEnd/>
            </a:ln>
          </p:spPr>
        </p:pic>
        <p:cxnSp>
          <p:nvCxnSpPr>
            <p:cNvPr id="45" name="Straight Connector 44"/>
            <p:cNvCxnSpPr/>
            <p:nvPr/>
          </p:nvCxnSpPr>
          <p:spPr>
            <a:xfrm>
              <a:off x="3000364" y="5143512"/>
              <a:ext cx="1143008" cy="9286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3071802" y="5072074"/>
              <a:ext cx="1071570" cy="10001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786050" y="6215082"/>
            <a:ext cx="1817229" cy="307777"/>
          </a:xfrm>
          <a:prstGeom prst="rect">
            <a:avLst/>
          </a:prstGeom>
        </p:spPr>
        <p:txBody>
          <a:bodyPr wrap="none">
            <a:spAutoFit/>
          </a:bodyPr>
          <a:lstStyle/>
          <a:p>
            <a:r>
              <a:rPr lang="en-IN" sz="1400" dirty="0" smtClean="0">
                <a:solidFill>
                  <a:srgbClr val="FF0000"/>
                </a:solidFill>
              </a:rPr>
              <a:t>Virus  cannot replicate</a:t>
            </a:r>
            <a:endParaRPr lang="en-IN" sz="14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Interleukins</a:t>
            </a:r>
            <a:endParaRPr lang="en-IN" b="1" dirty="0">
              <a:solidFill>
                <a:srgbClr val="00B0F0"/>
              </a:solidFill>
            </a:endParaRPr>
          </a:p>
        </p:txBody>
      </p:sp>
      <p:sp>
        <p:nvSpPr>
          <p:cNvPr id="3" name="Content Placeholder 2"/>
          <p:cNvSpPr>
            <a:spLocks noGrp="1"/>
          </p:cNvSpPr>
          <p:nvPr>
            <p:ph idx="1"/>
          </p:nvPr>
        </p:nvSpPr>
        <p:spPr>
          <a:xfrm>
            <a:off x="457200" y="1714488"/>
            <a:ext cx="8229600" cy="4411675"/>
          </a:xfrm>
        </p:spPr>
        <p:txBody>
          <a:bodyPr>
            <a:normAutofit/>
          </a:bodyPr>
          <a:lstStyle/>
          <a:p>
            <a:r>
              <a:rPr lang="en-IN" sz="2400" dirty="0" smtClean="0"/>
              <a:t>Interleukins – 1-37</a:t>
            </a:r>
          </a:p>
          <a:p>
            <a:pPr>
              <a:buNone/>
            </a:pPr>
            <a:endParaRPr lang="en-IN" sz="2400" dirty="0" smtClean="0"/>
          </a:p>
          <a:p>
            <a:r>
              <a:rPr lang="en-IN" sz="2400" dirty="0" smtClean="0"/>
              <a:t>Not stored inside cells</a:t>
            </a:r>
          </a:p>
          <a:p>
            <a:pPr>
              <a:buNone/>
            </a:pPr>
            <a:endParaRPr lang="en-IN" sz="2400" dirty="0" smtClean="0"/>
          </a:p>
          <a:p>
            <a:r>
              <a:rPr lang="en-IN" sz="2400" dirty="0" smtClean="0"/>
              <a:t>Quickly synthesized and secreted in response to infection</a:t>
            </a:r>
          </a:p>
          <a:p>
            <a:endParaRPr lang="en-IN" sz="2400" dirty="0" smtClean="0"/>
          </a:p>
          <a:p>
            <a:r>
              <a:rPr lang="en-IN" sz="2400" dirty="0" smtClean="0"/>
              <a:t>Key modulators of behaviour of immune cells</a:t>
            </a:r>
          </a:p>
          <a:p>
            <a:endParaRPr lang="en-IN" sz="2400" dirty="0" smtClean="0"/>
          </a:p>
          <a:p>
            <a:r>
              <a:rPr lang="en-IN" sz="2400" dirty="0" smtClean="0"/>
              <a:t>Mostly secreted by T-lymphocytes &amp; macrophages</a:t>
            </a:r>
            <a:endParaRPr lang="en-IN"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IN" sz="4000" b="1" dirty="0" smtClean="0">
                <a:solidFill>
                  <a:srgbClr val="00B0F0"/>
                </a:solidFill>
              </a:rPr>
              <a:t>What to interleukins do  ?</a:t>
            </a:r>
            <a:endParaRPr lang="en-IN" sz="4000" b="1" dirty="0">
              <a:solidFill>
                <a:srgbClr val="00B0F0"/>
              </a:solidFill>
            </a:endParaRPr>
          </a:p>
        </p:txBody>
      </p:sp>
      <p:sp>
        <p:nvSpPr>
          <p:cNvPr id="4" name="Quad Arrow Callout 3"/>
          <p:cNvSpPr/>
          <p:nvPr/>
        </p:nvSpPr>
        <p:spPr>
          <a:xfrm>
            <a:off x="3214678" y="2786058"/>
            <a:ext cx="2714644" cy="2214578"/>
          </a:xfrm>
          <a:prstGeom prst="quadArrowCallout">
            <a:avLst>
              <a:gd name="adj1" fmla="val 5287"/>
              <a:gd name="adj2" fmla="val 8020"/>
              <a:gd name="adj3" fmla="val 18515"/>
              <a:gd name="adj4" fmla="val 48123"/>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Interleukins</a:t>
            </a:r>
            <a:endParaRPr lang="en-IN" dirty="0">
              <a:solidFill>
                <a:schemeClr val="tx1"/>
              </a:solidFill>
            </a:endParaRPr>
          </a:p>
        </p:txBody>
      </p:sp>
      <p:pic>
        <p:nvPicPr>
          <p:cNvPr id="5" name="Content Placeholder 4" descr="Effector and memory T-cell differentiation: implications for vaccine development"/>
          <p:cNvPicPr>
            <a:picLocks noGrp="1"/>
          </p:cNvPicPr>
          <p:nvPr>
            <p:ph idx="1"/>
          </p:nvPr>
        </p:nvPicPr>
        <p:blipFill>
          <a:blip r:embed="rId2" cstate="print"/>
          <a:srcRect l="47345" t="-3800" r="17691" b="60290"/>
          <a:stretch>
            <a:fillRect/>
          </a:stretch>
        </p:blipFill>
        <p:spPr bwMode="auto">
          <a:xfrm>
            <a:off x="3786182" y="1071546"/>
            <a:ext cx="1598554" cy="1266506"/>
          </a:xfrm>
          <a:prstGeom prst="rect">
            <a:avLst/>
          </a:prstGeom>
          <a:noFill/>
          <a:ln w="9525">
            <a:noFill/>
            <a:miter lim="800000"/>
            <a:headEnd/>
            <a:tailEnd/>
          </a:ln>
        </p:spPr>
      </p:pic>
      <p:sp>
        <p:nvSpPr>
          <p:cNvPr id="6" name="TextBox 5"/>
          <p:cNvSpPr txBox="1"/>
          <p:nvPr/>
        </p:nvSpPr>
        <p:spPr>
          <a:xfrm>
            <a:off x="3143240" y="2285992"/>
            <a:ext cx="2857520" cy="338554"/>
          </a:xfrm>
          <a:prstGeom prst="rect">
            <a:avLst/>
          </a:prstGeom>
          <a:noFill/>
        </p:spPr>
        <p:txBody>
          <a:bodyPr wrap="square" rtlCol="0">
            <a:spAutoFit/>
          </a:bodyPr>
          <a:lstStyle/>
          <a:p>
            <a:r>
              <a:rPr lang="en-IN" sz="1600" dirty="0" smtClean="0">
                <a:solidFill>
                  <a:srgbClr val="FF0000"/>
                </a:solidFill>
              </a:rPr>
              <a:t>   Proliferation of immune cells</a:t>
            </a:r>
            <a:endParaRPr lang="en-IN" sz="1600" dirty="0">
              <a:solidFill>
                <a:srgbClr val="FF0000"/>
              </a:solidFill>
            </a:endParaRPr>
          </a:p>
        </p:txBody>
      </p:sp>
      <p:pic>
        <p:nvPicPr>
          <p:cNvPr id="7" name="Picture 6" descr="http://www.nature.com/nrc/journal/v4/n5/images/nrc1359-f3.jpg"/>
          <p:cNvPicPr/>
          <p:nvPr/>
        </p:nvPicPr>
        <p:blipFill>
          <a:blip r:embed="rId3" cstate="print"/>
          <a:srcRect l="70091" t="5112" r="15180" b="13223"/>
          <a:stretch>
            <a:fillRect/>
          </a:stretch>
        </p:blipFill>
        <p:spPr bwMode="auto">
          <a:xfrm rot="16200000">
            <a:off x="4260549" y="4669145"/>
            <a:ext cx="622900" cy="2571766"/>
          </a:xfrm>
          <a:prstGeom prst="rect">
            <a:avLst/>
          </a:prstGeom>
          <a:noFill/>
          <a:ln w="9525">
            <a:noFill/>
            <a:miter lim="800000"/>
            <a:headEnd/>
            <a:tailEnd/>
          </a:ln>
        </p:spPr>
      </p:pic>
      <p:sp>
        <p:nvSpPr>
          <p:cNvPr id="14" name="Oval 13"/>
          <p:cNvSpPr/>
          <p:nvPr/>
        </p:nvSpPr>
        <p:spPr>
          <a:xfrm>
            <a:off x="5214942" y="5643578"/>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5357818" y="6000768"/>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p:nvSpPr>
        <p:spPr>
          <a:xfrm>
            <a:off x="5429256" y="6143644"/>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p:nvSpPr>
        <p:spPr>
          <a:xfrm>
            <a:off x="5643570" y="6072206"/>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p:cNvSpPr/>
          <p:nvPr/>
        </p:nvSpPr>
        <p:spPr>
          <a:xfrm>
            <a:off x="5429256" y="5643578"/>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p:nvSpPr>
        <p:spPr>
          <a:xfrm>
            <a:off x="5214942" y="5857892"/>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p:cNvSpPr txBox="1"/>
          <p:nvPr/>
        </p:nvSpPr>
        <p:spPr>
          <a:xfrm>
            <a:off x="3286116" y="5072074"/>
            <a:ext cx="2857520" cy="338554"/>
          </a:xfrm>
          <a:prstGeom prst="rect">
            <a:avLst/>
          </a:prstGeom>
          <a:noFill/>
        </p:spPr>
        <p:txBody>
          <a:bodyPr wrap="square" rtlCol="0">
            <a:spAutoFit/>
          </a:bodyPr>
          <a:lstStyle/>
          <a:p>
            <a:r>
              <a:rPr lang="en-IN" sz="1600" dirty="0" smtClean="0"/>
              <a:t>   </a:t>
            </a:r>
            <a:r>
              <a:rPr lang="en-IN" sz="1600" dirty="0" smtClean="0">
                <a:solidFill>
                  <a:srgbClr val="FF0000"/>
                </a:solidFill>
              </a:rPr>
              <a:t>Activation of immune cells</a:t>
            </a:r>
            <a:endParaRPr lang="en-IN" sz="1600" dirty="0">
              <a:solidFill>
                <a:srgbClr val="FF0000"/>
              </a:solidFill>
            </a:endParaRPr>
          </a:p>
        </p:txBody>
      </p:sp>
      <p:grpSp>
        <p:nvGrpSpPr>
          <p:cNvPr id="3" name="Group 27"/>
          <p:cNvGrpSpPr/>
          <p:nvPr/>
        </p:nvGrpSpPr>
        <p:grpSpPr>
          <a:xfrm>
            <a:off x="6572264" y="3500438"/>
            <a:ext cx="951110" cy="682638"/>
            <a:chOff x="7215206" y="2928934"/>
            <a:chExt cx="951110" cy="682638"/>
          </a:xfrm>
        </p:grpSpPr>
        <p:pic>
          <p:nvPicPr>
            <p:cNvPr id="24" name="Picture 23" descr="http://www.biotechrabbit.com/media/catalog/product/cache/1/image/9df78eab33525d08d6e5fb8d27136e95/p/i/picto_antibody_v1310_orange_rgb_v2_ebene_1_5.png"/>
            <p:cNvPicPr/>
            <p:nvPr/>
          </p:nvPicPr>
          <p:blipFill>
            <a:blip r:embed="rId4" cstate="print"/>
            <a:srcRect l="22163" t="18876" r="21103" b="21209"/>
            <a:stretch>
              <a:fillRect/>
            </a:stretch>
          </p:blipFill>
          <p:spPr bwMode="auto">
            <a:xfrm>
              <a:off x="7572396" y="2928934"/>
              <a:ext cx="308168" cy="325448"/>
            </a:xfrm>
            <a:prstGeom prst="rect">
              <a:avLst/>
            </a:prstGeom>
            <a:noFill/>
            <a:ln w="9525">
              <a:noFill/>
              <a:miter lim="800000"/>
              <a:headEnd/>
              <a:tailEnd/>
            </a:ln>
          </p:spPr>
        </p:pic>
        <p:pic>
          <p:nvPicPr>
            <p:cNvPr id="25" name="Picture 24" descr="http://www.biotechrabbit.com/media/catalog/product/cache/1/image/9df78eab33525d08d6e5fb8d27136e95/p/i/picto_antibody_v1310_orange_rgb_v2_ebene_1_5.png"/>
            <p:cNvPicPr/>
            <p:nvPr/>
          </p:nvPicPr>
          <p:blipFill>
            <a:blip r:embed="rId4" cstate="print"/>
            <a:srcRect l="22163" t="18876" r="21103" b="21209"/>
            <a:stretch>
              <a:fillRect/>
            </a:stretch>
          </p:blipFill>
          <p:spPr bwMode="auto">
            <a:xfrm>
              <a:off x="7215206" y="3286124"/>
              <a:ext cx="308168" cy="325448"/>
            </a:xfrm>
            <a:prstGeom prst="rect">
              <a:avLst/>
            </a:prstGeom>
            <a:noFill/>
            <a:ln w="9525">
              <a:noFill/>
              <a:miter lim="800000"/>
              <a:headEnd/>
              <a:tailEnd/>
            </a:ln>
          </p:spPr>
        </p:pic>
        <p:pic>
          <p:nvPicPr>
            <p:cNvPr id="26" name="Picture 25" descr="http://www.biotechrabbit.com/media/catalog/product/cache/1/image/9df78eab33525d08d6e5fb8d27136e95/p/i/picto_antibody_v1310_orange_rgb_v2_ebene_1_5.png"/>
            <p:cNvPicPr/>
            <p:nvPr/>
          </p:nvPicPr>
          <p:blipFill>
            <a:blip r:embed="rId4" cstate="print"/>
            <a:srcRect l="22163" t="18876" r="21103" b="21209"/>
            <a:stretch>
              <a:fillRect/>
            </a:stretch>
          </p:blipFill>
          <p:spPr bwMode="auto">
            <a:xfrm>
              <a:off x="7858148" y="3214686"/>
              <a:ext cx="308168" cy="325448"/>
            </a:xfrm>
            <a:prstGeom prst="rect">
              <a:avLst/>
            </a:prstGeom>
            <a:noFill/>
            <a:ln w="9525">
              <a:noFill/>
              <a:miter lim="800000"/>
              <a:headEnd/>
              <a:tailEnd/>
            </a:ln>
          </p:spPr>
        </p:pic>
      </p:grpSp>
      <p:sp>
        <p:nvSpPr>
          <p:cNvPr id="27" name="TextBox 26"/>
          <p:cNvSpPr txBox="1"/>
          <p:nvPr/>
        </p:nvSpPr>
        <p:spPr>
          <a:xfrm>
            <a:off x="5857884" y="4143380"/>
            <a:ext cx="2857520" cy="338554"/>
          </a:xfrm>
          <a:prstGeom prst="rect">
            <a:avLst/>
          </a:prstGeom>
          <a:noFill/>
        </p:spPr>
        <p:txBody>
          <a:bodyPr wrap="square" rtlCol="0">
            <a:spAutoFit/>
          </a:bodyPr>
          <a:lstStyle/>
          <a:p>
            <a:r>
              <a:rPr lang="en-IN" sz="1600" dirty="0" smtClean="0">
                <a:solidFill>
                  <a:srgbClr val="FF0000"/>
                </a:solidFill>
              </a:rPr>
              <a:t>Increase antibody production</a:t>
            </a:r>
            <a:endParaRPr lang="en-IN" sz="1600" dirty="0">
              <a:solidFill>
                <a:srgbClr val="FF0000"/>
              </a:solidFill>
            </a:endParaRPr>
          </a:p>
        </p:txBody>
      </p:sp>
      <p:pic>
        <p:nvPicPr>
          <p:cNvPr id="1026" name="Picture 2" descr="http://www.nhs.uk/Conditions/nail-abnormalities/PublishingImages/Paronychia_infection_342x198_C0111661.jpg"/>
          <p:cNvPicPr>
            <a:picLocks noChangeAspect="1" noChangeArrowheads="1"/>
          </p:cNvPicPr>
          <p:nvPr/>
        </p:nvPicPr>
        <p:blipFill>
          <a:blip r:embed="rId5" cstate="print"/>
          <a:srcRect/>
          <a:stretch>
            <a:fillRect/>
          </a:stretch>
        </p:blipFill>
        <p:spPr bwMode="auto">
          <a:xfrm>
            <a:off x="285720" y="3000372"/>
            <a:ext cx="2090976" cy="1285884"/>
          </a:xfrm>
          <a:prstGeom prst="rect">
            <a:avLst/>
          </a:prstGeom>
          <a:noFill/>
        </p:spPr>
      </p:pic>
      <p:sp>
        <p:nvSpPr>
          <p:cNvPr id="30" name="TextBox 29"/>
          <p:cNvSpPr txBox="1"/>
          <p:nvPr/>
        </p:nvSpPr>
        <p:spPr>
          <a:xfrm>
            <a:off x="214282" y="4286256"/>
            <a:ext cx="2571800" cy="338554"/>
          </a:xfrm>
          <a:prstGeom prst="rect">
            <a:avLst/>
          </a:prstGeom>
          <a:noFill/>
        </p:spPr>
        <p:txBody>
          <a:bodyPr wrap="square" rtlCol="0">
            <a:spAutoFit/>
          </a:bodyPr>
          <a:lstStyle/>
          <a:p>
            <a:r>
              <a:rPr lang="en-IN" sz="1600" dirty="0" smtClean="0">
                <a:solidFill>
                  <a:srgbClr val="FF0000"/>
                </a:solidFill>
              </a:rPr>
              <a:t>             Inflammation</a:t>
            </a:r>
          </a:p>
        </p:txBody>
      </p:sp>
      <p:cxnSp>
        <p:nvCxnSpPr>
          <p:cNvPr id="32" name="Straight Arrow Connector 31"/>
          <p:cNvCxnSpPr/>
          <p:nvPr/>
        </p:nvCxnSpPr>
        <p:spPr>
          <a:xfrm>
            <a:off x="4286248" y="6000768"/>
            <a:ext cx="857256"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solidFill>
                  <a:srgbClr val="00B0F0"/>
                </a:solidFill>
              </a:rPr>
              <a:t>Tumour necrosis factor (TNF)</a:t>
            </a:r>
            <a:endParaRPr lang="en-IN" sz="4000" b="1" dirty="0">
              <a:solidFill>
                <a:srgbClr val="00B0F0"/>
              </a:solidFill>
            </a:endParaRPr>
          </a:p>
        </p:txBody>
      </p:sp>
      <p:sp>
        <p:nvSpPr>
          <p:cNvPr id="3" name="Content Placeholder 2"/>
          <p:cNvSpPr>
            <a:spLocks noGrp="1"/>
          </p:cNvSpPr>
          <p:nvPr>
            <p:ph idx="1"/>
          </p:nvPr>
        </p:nvSpPr>
        <p:spPr>
          <a:xfrm>
            <a:off x="428596" y="1643050"/>
            <a:ext cx="8229600" cy="4525963"/>
          </a:xfrm>
        </p:spPr>
        <p:txBody>
          <a:bodyPr/>
          <a:lstStyle/>
          <a:p>
            <a:pPr>
              <a:buNone/>
            </a:pPr>
            <a:endParaRPr lang="en-IN" sz="2400" dirty="0" smtClean="0"/>
          </a:p>
          <a:p>
            <a:endParaRPr lang="en-IN" dirty="0" smtClean="0"/>
          </a:p>
          <a:p>
            <a:endParaRPr lang="en-IN" dirty="0" smtClean="0"/>
          </a:p>
          <a:p>
            <a:endParaRPr lang="en-IN" dirty="0"/>
          </a:p>
        </p:txBody>
      </p:sp>
      <p:sp>
        <p:nvSpPr>
          <p:cNvPr id="4" name="Oval 3"/>
          <p:cNvSpPr/>
          <p:nvPr/>
        </p:nvSpPr>
        <p:spPr>
          <a:xfrm>
            <a:off x="3857620" y="1500174"/>
            <a:ext cx="1285884" cy="714380"/>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accent6">
                    <a:lumMod val="50000"/>
                  </a:schemeClr>
                </a:solidFill>
              </a:rPr>
              <a:t>TNF</a:t>
            </a:r>
            <a:endParaRPr lang="en-IN" b="1" dirty="0">
              <a:solidFill>
                <a:schemeClr val="accent6">
                  <a:lumMod val="50000"/>
                </a:schemeClr>
              </a:solidFill>
            </a:endParaRPr>
          </a:p>
        </p:txBody>
      </p:sp>
      <p:cxnSp>
        <p:nvCxnSpPr>
          <p:cNvPr id="6" name="Straight Arrow Connector 5"/>
          <p:cNvCxnSpPr/>
          <p:nvPr/>
        </p:nvCxnSpPr>
        <p:spPr>
          <a:xfrm rot="5400000">
            <a:off x="785786" y="3643314"/>
            <a:ext cx="1285884"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4" name="Picture 13" descr="http://www.beckmancoulterreagents.com/gb/wp-content/uploads/2013/04/apoptosis.png"/>
          <p:cNvPicPr/>
          <p:nvPr/>
        </p:nvPicPr>
        <p:blipFill>
          <a:blip r:embed="rId3" cstate="print"/>
          <a:srcRect r="69340" b="27621"/>
          <a:stretch>
            <a:fillRect/>
          </a:stretch>
        </p:blipFill>
        <p:spPr bwMode="auto">
          <a:xfrm>
            <a:off x="142844" y="4214818"/>
            <a:ext cx="1030594" cy="1217624"/>
          </a:xfrm>
          <a:prstGeom prst="rect">
            <a:avLst/>
          </a:prstGeom>
          <a:noFill/>
          <a:ln w="9525">
            <a:noFill/>
            <a:miter lim="800000"/>
            <a:headEnd/>
            <a:tailEnd/>
          </a:ln>
        </p:spPr>
      </p:pic>
      <p:pic>
        <p:nvPicPr>
          <p:cNvPr id="15" name="Picture 14" descr="http://www.beckmancoulterreagents.com/gb/wp-content/uploads/2013/04/apoptosis.png"/>
          <p:cNvPicPr/>
          <p:nvPr/>
        </p:nvPicPr>
        <p:blipFill>
          <a:blip r:embed="rId3" cstate="print"/>
          <a:srcRect l="65528" r="-35" b="26426"/>
          <a:stretch>
            <a:fillRect/>
          </a:stretch>
        </p:blipFill>
        <p:spPr bwMode="auto">
          <a:xfrm>
            <a:off x="1785918" y="4214818"/>
            <a:ext cx="1108981" cy="1182153"/>
          </a:xfrm>
          <a:prstGeom prst="rect">
            <a:avLst/>
          </a:prstGeom>
          <a:noFill/>
          <a:ln w="9525">
            <a:noFill/>
            <a:miter lim="800000"/>
            <a:headEnd/>
            <a:tailEnd/>
          </a:ln>
        </p:spPr>
      </p:pic>
      <p:pic>
        <p:nvPicPr>
          <p:cNvPr id="18" name="Picture 17" descr="http://images.clipartpanda.com/fever-clipart-sick-hi.png"/>
          <p:cNvPicPr/>
          <p:nvPr/>
        </p:nvPicPr>
        <p:blipFill>
          <a:blip r:embed="rId4" cstate="print"/>
          <a:srcRect l="20206"/>
          <a:stretch>
            <a:fillRect/>
          </a:stretch>
        </p:blipFill>
        <p:spPr bwMode="auto">
          <a:xfrm>
            <a:off x="3857620" y="4286256"/>
            <a:ext cx="1348231" cy="1259504"/>
          </a:xfrm>
          <a:prstGeom prst="rect">
            <a:avLst/>
          </a:prstGeom>
          <a:noFill/>
          <a:ln w="9525">
            <a:noFill/>
            <a:miter lim="800000"/>
            <a:headEnd/>
            <a:tailEnd/>
          </a:ln>
        </p:spPr>
      </p:pic>
      <p:pic>
        <p:nvPicPr>
          <p:cNvPr id="19" name="Picture 2" descr="http://www.nhs.uk/Conditions/nail-abnormalities/PublishingImages/Paronychia_infection_342x198_C0111661.jpg"/>
          <p:cNvPicPr>
            <a:picLocks noChangeAspect="1" noChangeArrowheads="1"/>
          </p:cNvPicPr>
          <p:nvPr/>
        </p:nvPicPr>
        <p:blipFill>
          <a:blip r:embed="rId5" cstate="print"/>
          <a:srcRect/>
          <a:stretch>
            <a:fillRect/>
          </a:stretch>
        </p:blipFill>
        <p:spPr bwMode="auto">
          <a:xfrm>
            <a:off x="6643702" y="4357694"/>
            <a:ext cx="2090976" cy="1285884"/>
          </a:xfrm>
          <a:prstGeom prst="rect">
            <a:avLst/>
          </a:prstGeom>
          <a:noFill/>
        </p:spPr>
      </p:pic>
      <p:cxnSp>
        <p:nvCxnSpPr>
          <p:cNvPr id="20" name="Straight Arrow Connector 19"/>
          <p:cNvCxnSpPr/>
          <p:nvPr/>
        </p:nvCxnSpPr>
        <p:spPr>
          <a:xfrm rot="5400000">
            <a:off x="7001686" y="3571082"/>
            <a:ext cx="1285884"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3607587" y="3250405"/>
            <a:ext cx="178595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428728" y="2214554"/>
            <a:ext cx="2571768" cy="7858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86380" y="2143116"/>
            <a:ext cx="2357454" cy="7858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214414" y="5000636"/>
            <a:ext cx="500066"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2910" y="5572140"/>
            <a:ext cx="1714512" cy="369332"/>
          </a:xfrm>
          <a:prstGeom prst="rect">
            <a:avLst/>
          </a:prstGeom>
          <a:noFill/>
        </p:spPr>
        <p:txBody>
          <a:bodyPr wrap="square" rtlCol="0">
            <a:spAutoFit/>
          </a:bodyPr>
          <a:lstStyle/>
          <a:p>
            <a:r>
              <a:rPr lang="en-IN" dirty="0" smtClean="0">
                <a:solidFill>
                  <a:srgbClr val="FF0000"/>
                </a:solidFill>
              </a:rPr>
              <a:t>Killing of cancer</a:t>
            </a:r>
            <a:endParaRPr lang="en-IN" dirty="0">
              <a:solidFill>
                <a:srgbClr val="FF0000"/>
              </a:solidFill>
            </a:endParaRPr>
          </a:p>
        </p:txBody>
      </p:sp>
      <p:sp>
        <p:nvSpPr>
          <p:cNvPr id="33" name="TextBox 32"/>
          <p:cNvSpPr txBox="1"/>
          <p:nvPr/>
        </p:nvSpPr>
        <p:spPr>
          <a:xfrm>
            <a:off x="3643306" y="5500702"/>
            <a:ext cx="1714512" cy="369332"/>
          </a:xfrm>
          <a:prstGeom prst="rect">
            <a:avLst/>
          </a:prstGeom>
          <a:noFill/>
        </p:spPr>
        <p:txBody>
          <a:bodyPr wrap="square" rtlCol="0">
            <a:spAutoFit/>
          </a:bodyPr>
          <a:lstStyle/>
          <a:p>
            <a:r>
              <a:rPr lang="en-IN" dirty="0" smtClean="0">
                <a:solidFill>
                  <a:srgbClr val="FF0000"/>
                </a:solidFill>
              </a:rPr>
              <a:t>          Fever</a:t>
            </a:r>
            <a:endParaRPr lang="en-IN" dirty="0">
              <a:solidFill>
                <a:srgbClr val="FF0000"/>
              </a:solidFill>
            </a:endParaRPr>
          </a:p>
        </p:txBody>
      </p:sp>
      <p:sp>
        <p:nvSpPr>
          <p:cNvPr id="34" name="TextBox 33"/>
          <p:cNvSpPr txBox="1"/>
          <p:nvPr/>
        </p:nvSpPr>
        <p:spPr>
          <a:xfrm>
            <a:off x="7072330" y="5500702"/>
            <a:ext cx="1571636" cy="646331"/>
          </a:xfrm>
          <a:prstGeom prst="rect">
            <a:avLst/>
          </a:prstGeom>
          <a:noFill/>
        </p:spPr>
        <p:txBody>
          <a:bodyPr wrap="square" rtlCol="0">
            <a:spAutoFit/>
          </a:bodyPr>
          <a:lstStyle/>
          <a:p>
            <a:r>
              <a:rPr lang="en-IN" dirty="0" smtClean="0">
                <a:solidFill>
                  <a:srgbClr val="FF0000"/>
                </a:solidFill>
              </a:rPr>
              <a:t>        Inflammation</a:t>
            </a:r>
            <a:endParaRPr lang="en-IN" dirty="0">
              <a:solidFill>
                <a:srgbClr val="FF0000"/>
              </a:solidFill>
            </a:endParaRPr>
          </a:p>
        </p:txBody>
      </p:sp>
      <p:grpSp>
        <p:nvGrpSpPr>
          <p:cNvPr id="5" name="Group 34"/>
          <p:cNvGrpSpPr/>
          <p:nvPr/>
        </p:nvGrpSpPr>
        <p:grpSpPr>
          <a:xfrm>
            <a:off x="4143372" y="5929330"/>
            <a:ext cx="785818" cy="720294"/>
            <a:chOff x="3000364" y="5072074"/>
            <a:chExt cx="1143008" cy="1006046"/>
          </a:xfrm>
        </p:grpSpPr>
        <p:pic>
          <p:nvPicPr>
            <p:cNvPr id="36" name="Picture 35" descr="http://vignette2.wikia.nocookie.net/resscientiae/images/2/2e/4577519-cold-virus-virus-influenza-dna-virus-staphylococus-blood-virus-hiv-virus-computer-virus.jpg/revision/latest?cb=20140525161423"/>
            <p:cNvPicPr/>
            <p:nvPr/>
          </p:nvPicPr>
          <p:blipFill>
            <a:blip r:embed="rId6" cstate="print"/>
            <a:srcRect l="33039" r="31673" b="70494"/>
            <a:stretch>
              <a:fillRect/>
            </a:stretch>
          </p:blipFill>
          <p:spPr bwMode="auto">
            <a:xfrm>
              <a:off x="3000364" y="5143512"/>
              <a:ext cx="1118793" cy="934608"/>
            </a:xfrm>
            <a:prstGeom prst="rect">
              <a:avLst/>
            </a:prstGeom>
            <a:noFill/>
            <a:ln w="9525">
              <a:noFill/>
              <a:miter lim="800000"/>
              <a:headEnd/>
              <a:tailEnd/>
            </a:ln>
          </p:spPr>
        </p:pic>
        <p:cxnSp>
          <p:nvCxnSpPr>
            <p:cNvPr id="37" name="Straight Connector 36"/>
            <p:cNvCxnSpPr/>
            <p:nvPr/>
          </p:nvCxnSpPr>
          <p:spPr>
            <a:xfrm>
              <a:off x="3000364" y="5143512"/>
              <a:ext cx="1143008" cy="9286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3071802" y="5072074"/>
              <a:ext cx="1071570" cy="10001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Compl</a:t>
            </a:r>
            <a:r>
              <a:rPr lang="en-IN" b="1" dirty="0" smtClean="0">
                <a:solidFill>
                  <a:srgbClr val="FF0000"/>
                </a:solidFill>
              </a:rPr>
              <a:t>e</a:t>
            </a:r>
            <a:r>
              <a:rPr lang="en-IN" b="1" dirty="0" smtClean="0">
                <a:solidFill>
                  <a:srgbClr val="00B0F0"/>
                </a:solidFill>
              </a:rPr>
              <a:t>ment (C`)</a:t>
            </a:r>
            <a:endParaRPr lang="en-IN" b="1" dirty="0">
              <a:solidFill>
                <a:srgbClr val="00B0F0"/>
              </a:solidFill>
            </a:endParaRPr>
          </a:p>
        </p:txBody>
      </p:sp>
      <p:sp>
        <p:nvSpPr>
          <p:cNvPr id="3" name="Content Placeholder 2"/>
          <p:cNvSpPr>
            <a:spLocks noGrp="1"/>
          </p:cNvSpPr>
          <p:nvPr>
            <p:ph idx="1"/>
          </p:nvPr>
        </p:nvSpPr>
        <p:spPr/>
        <p:txBody>
          <a:bodyPr>
            <a:normAutofit/>
          </a:bodyPr>
          <a:lstStyle/>
          <a:p>
            <a:r>
              <a:rPr lang="en-IN" sz="2400" dirty="0" smtClean="0"/>
              <a:t> a large number of distinct plasma proteins that react with one another (C1 thro’ C9)</a:t>
            </a:r>
          </a:p>
          <a:p>
            <a:endParaRPr lang="en-IN" sz="2400" dirty="0" smtClean="0"/>
          </a:p>
          <a:p>
            <a:r>
              <a:rPr lang="en-IN" sz="2400" dirty="0" smtClean="0"/>
              <a:t>Complement can bind to microbes and coat the microbes</a:t>
            </a:r>
          </a:p>
          <a:p>
            <a:endParaRPr lang="en-IN" sz="2400" dirty="0" smtClean="0"/>
          </a:p>
          <a:p>
            <a:endParaRPr lang="en-IN" sz="2400" dirty="0" smtClean="0"/>
          </a:p>
          <a:p>
            <a:r>
              <a:rPr lang="en-IN" sz="2400" dirty="0" smtClean="0"/>
              <a:t>Essential part of innate immune response</a:t>
            </a:r>
          </a:p>
          <a:p>
            <a:pPr>
              <a:buNone/>
            </a:pPr>
            <a:endParaRPr lang="en-IN" sz="2400" dirty="0" smtClean="0"/>
          </a:p>
          <a:p>
            <a:endParaRPr lang="en-IN" sz="2400" dirty="0" smtClean="0"/>
          </a:p>
          <a:p>
            <a:r>
              <a:rPr lang="en-IN" sz="2400" dirty="0" smtClean="0"/>
              <a:t>Enhances adaptive immune </a:t>
            </a:r>
            <a:r>
              <a:rPr lang="en-IN" sz="2400" dirty="0" err="1" smtClean="0"/>
              <a:t>resposne</a:t>
            </a:r>
            <a:r>
              <a:rPr lang="en-IN" sz="2400" dirty="0" smtClean="0"/>
              <a:t> (taught later)</a:t>
            </a:r>
            <a:endParaRPr lang="en-IN"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smtClean="0">
                <a:solidFill>
                  <a:srgbClr val="00B0F0"/>
                </a:solidFill>
              </a:rPr>
              <a:t>Complement proteins: role in innate immune system</a:t>
            </a:r>
            <a:endParaRPr lang="en-IN" sz="4000" b="1" dirty="0">
              <a:solidFill>
                <a:srgbClr val="00B0F0"/>
              </a:solidFill>
            </a:endParaRPr>
          </a:p>
        </p:txBody>
      </p:sp>
      <p:sp>
        <p:nvSpPr>
          <p:cNvPr id="3" name="Content Placeholder 2"/>
          <p:cNvSpPr>
            <a:spLocks noGrp="1"/>
          </p:cNvSpPr>
          <p:nvPr>
            <p:ph idx="1"/>
          </p:nvPr>
        </p:nvSpPr>
        <p:spPr>
          <a:xfrm>
            <a:off x="428596" y="1643050"/>
            <a:ext cx="8229600" cy="4525963"/>
          </a:xfrm>
        </p:spPr>
        <p:txBody>
          <a:bodyPr/>
          <a:lstStyle/>
          <a:p>
            <a:pPr>
              <a:buNone/>
            </a:pPr>
            <a:endParaRPr lang="en-IN" sz="2400" dirty="0" smtClean="0"/>
          </a:p>
          <a:p>
            <a:endParaRPr lang="en-IN" dirty="0" smtClean="0"/>
          </a:p>
          <a:p>
            <a:endParaRPr lang="en-IN" dirty="0" smtClean="0"/>
          </a:p>
          <a:p>
            <a:endParaRPr lang="en-IN" dirty="0"/>
          </a:p>
        </p:txBody>
      </p:sp>
      <p:sp>
        <p:nvSpPr>
          <p:cNvPr id="4" name="Oval 3"/>
          <p:cNvSpPr/>
          <p:nvPr/>
        </p:nvSpPr>
        <p:spPr>
          <a:xfrm>
            <a:off x="3786182" y="1500174"/>
            <a:ext cx="1500198" cy="714380"/>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err="1" smtClean="0">
                <a:solidFill>
                  <a:schemeClr val="accent6">
                    <a:lumMod val="50000"/>
                  </a:schemeClr>
                </a:solidFill>
              </a:rPr>
              <a:t>C`proteins</a:t>
            </a:r>
            <a:endParaRPr lang="en-IN" sz="1600" b="1" dirty="0">
              <a:solidFill>
                <a:schemeClr val="accent6">
                  <a:lumMod val="50000"/>
                </a:schemeClr>
              </a:solidFill>
            </a:endParaRPr>
          </a:p>
        </p:txBody>
      </p:sp>
      <p:cxnSp>
        <p:nvCxnSpPr>
          <p:cNvPr id="6" name="Straight Arrow Connector 5"/>
          <p:cNvCxnSpPr/>
          <p:nvPr/>
        </p:nvCxnSpPr>
        <p:spPr>
          <a:xfrm rot="5400000">
            <a:off x="785786" y="3643314"/>
            <a:ext cx="1285884"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9" name="Picture 2" descr="http://www.nhs.uk/Conditions/nail-abnormalities/PublishingImages/Paronychia_infection_342x198_C0111661.jpg"/>
          <p:cNvPicPr>
            <a:picLocks noChangeAspect="1" noChangeArrowheads="1"/>
          </p:cNvPicPr>
          <p:nvPr/>
        </p:nvPicPr>
        <p:blipFill>
          <a:blip r:embed="rId3" cstate="print"/>
          <a:srcRect/>
          <a:stretch>
            <a:fillRect/>
          </a:stretch>
        </p:blipFill>
        <p:spPr bwMode="auto">
          <a:xfrm>
            <a:off x="6643702" y="4357694"/>
            <a:ext cx="2090976" cy="1285884"/>
          </a:xfrm>
          <a:prstGeom prst="rect">
            <a:avLst/>
          </a:prstGeom>
          <a:noFill/>
        </p:spPr>
      </p:pic>
      <p:cxnSp>
        <p:nvCxnSpPr>
          <p:cNvPr id="20" name="Straight Arrow Connector 19"/>
          <p:cNvCxnSpPr/>
          <p:nvPr/>
        </p:nvCxnSpPr>
        <p:spPr>
          <a:xfrm rot="5400000">
            <a:off x="7001686" y="3571082"/>
            <a:ext cx="1285884"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3607587" y="3250405"/>
            <a:ext cx="178595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428728" y="2214554"/>
            <a:ext cx="2571768" cy="7858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86380" y="2143116"/>
            <a:ext cx="2357454" cy="7858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72330" y="5643578"/>
            <a:ext cx="1571636" cy="646331"/>
          </a:xfrm>
          <a:prstGeom prst="rect">
            <a:avLst/>
          </a:prstGeom>
          <a:noFill/>
        </p:spPr>
        <p:txBody>
          <a:bodyPr wrap="square" rtlCol="0">
            <a:spAutoFit/>
          </a:bodyPr>
          <a:lstStyle/>
          <a:p>
            <a:r>
              <a:rPr lang="en-IN" dirty="0" smtClean="0">
                <a:solidFill>
                  <a:srgbClr val="FF0000"/>
                </a:solidFill>
              </a:rPr>
              <a:t>        Inflammation</a:t>
            </a:r>
            <a:endParaRPr lang="en-IN" dirty="0">
              <a:solidFill>
                <a:srgbClr val="FF0000"/>
              </a:solidFill>
            </a:endParaRPr>
          </a:p>
        </p:txBody>
      </p:sp>
      <p:pic>
        <p:nvPicPr>
          <p:cNvPr id="2052" name="Picture 4" descr="http://www.smallerquestions.org/storage/phagocytosis1.jpg?__SQUARESPACE_CACHEVERSION=1356977803511"/>
          <p:cNvPicPr>
            <a:picLocks noChangeAspect="1" noChangeArrowheads="1"/>
          </p:cNvPicPr>
          <p:nvPr/>
        </p:nvPicPr>
        <p:blipFill>
          <a:blip r:embed="rId4" cstate="print"/>
          <a:srcRect/>
          <a:stretch>
            <a:fillRect/>
          </a:stretch>
        </p:blipFill>
        <p:spPr bwMode="auto">
          <a:xfrm>
            <a:off x="642910" y="4357694"/>
            <a:ext cx="1714486" cy="1571612"/>
          </a:xfrm>
          <a:prstGeom prst="rect">
            <a:avLst/>
          </a:prstGeom>
          <a:solidFill>
            <a:schemeClr val="bg1"/>
          </a:solidFill>
        </p:spPr>
      </p:pic>
      <p:pic>
        <p:nvPicPr>
          <p:cNvPr id="24" name="Picture 23" descr="https://dinsdalelab.sdsu.edu/newsite/images/dreamy/m0900047-tem_of_bacterial_lysis_due_to_t4_phage_infection-spl.jpg"/>
          <p:cNvPicPr/>
          <p:nvPr/>
        </p:nvPicPr>
        <p:blipFill>
          <a:blip r:embed="rId5" cstate="print"/>
          <a:srcRect/>
          <a:stretch>
            <a:fillRect/>
          </a:stretch>
        </p:blipFill>
        <p:spPr bwMode="auto">
          <a:xfrm>
            <a:off x="3643306" y="4429132"/>
            <a:ext cx="1650713" cy="1242604"/>
          </a:xfrm>
          <a:prstGeom prst="rect">
            <a:avLst/>
          </a:prstGeom>
          <a:noFill/>
          <a:ln w="9525">
            <a:noFill/>
            <a:miter lim="800000"/>
            <a:headEnd/>
            <a:tailEnd/>
          </a:ln>
        </p:spPr>
      </p:pic>
      <p:sp>
        <p:nvSpPr>
          <p:cNvPr id="26" name="TextBox 25"/>
          <p:cNvSpPr txBox="1"/>
          <p:nvPr/>
        </p:nvSpPr>
        <p:spPr>
          <a:xfrm>
            <a:off x="214282" y="5929330"/>
            <a:ext cx="2500330" cy="369332"/>
          </a:xfrm>
          <a:prstGeom prst="rect">
            <a:avLst/>
          </a:prstGeom>
          <a:noFill/>
        </p:spPr>
        <p:txBody>
          <a:bodyPr wrap="square" rtlCol="0">
            <a:spAutoFit/>
          </a:bodyPr>
          <a:lstStyle/>
          <a:p>
            <a:r>
              <a:rPr lang="en-IN" dirty="0" smtClean="0">
                <a:solidFill>
                  <a:srgbClr val="FF0000"/>
                </a:solidFill>
              </a:rPr>
              <a:t>  Facilitates phagocytosis</a:t>
            </a:r>
            <a:endParaRPr lang="en-IN" dirty="0">
              <a:solidFill>
                <a:srgbClr val="FF0000"/>
              </a:solidFill>
            </a:endParaRPr>
          </a:p>
        </p:txBody>
      </p:sp>
      <p:sp>
        <p:nvSpPr>
          <p:cNvPr id="27" name="TextBox 26"/>
          <p:cNvSpPr txBox="1"/>
          <p:nvPr/>
        </p:nvSpPr>
        <p:spPr>
          <a:xfrm>
            <a:off x="3214678" y="5929330"/>
            <a:ext cx="2786082" cy="369332"/>
          </a:xfrm>
          <a:prstGeom prst="rect">
            <a:avLst/>
          </a:prstGeom>
          <a:noFill/>
        </p:spPr>
        <p:txBody>
          <a:bodyPr wrap="square" rtlCol="0">
            <a:spAutoFit/>
          </a:bodyPr>
          <a:lstStyle/>
          <a:p>
            <a:r>
              <a:rPr lang="en-IN" dirty="0" smtClean="0">
                <a:solidFill>
                  <a:srgbClr val="FF0000"/>
                </a:solidFill>
              </a:rPr>
              <a:t> Direct </a:t>
            </a:r>
            <a:r>
              <a:rPr lang="en-IN" dirty="0" err="1" smtClean="0">
                <a:solidFill>
                  <a:srgbClr val="FF0000"/>
                </a:solidFill>
              </a:rPr>
              <a:t>lysis</a:t>
            </a:r>
            <a:r>
              <a:rPr lang="en-IN" dirty="0" smtClean="0">
                <a:solidFill>
                  <a:srgbClr val="FF0000"/>
                </a:solidFill>
              </a:rPr>
              <a:t> of pathogens</a:t>
            </a:r>
            <a:endParaRPr lang="en-IN" dirty="0">
              <a:solidFill>
                <a:srgbClr val="FF0000"/>
              </a:solidFill>
            </a:endParaRPr>
          </a:p>
        </p:txBody>
      </p:sp>
      <p:sp>
        <p:nvSpPr>
          <p:cNvPr id="28" name="Cloud 27"/>
          <p:cNvSpPr/>
          <p:nvPr/>
        </p:nvSpPr>
        <p:spPr>
          <a:xfrm>
            <a:off x="1357290" y="4143380"/>
            <a:ext cx="1428760" cy="57150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The immune system</a:t>
            </a:r>
            <a:endParaRPr lang="en-IN" b="1"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a:buNone/>
            </a:pPr>
            <a:r>
              <a:rPr lang="en-IN" dirty="0" smtClean="0"/>
              <a:t>A functional system – </a:t>
            </a:r>
            <a:r>
              <a:rPr lang="en-IN" b="1" dirty="0" smtClean="0"/>
              <a:t>NOT</a:t>
            </a:r>
            <a:r>
              <a:rPr lang="en-IN" dirty="0" smtClean="0"/>
              <a:t> an organ system:</a:t>
            </a:r>
          </a:p>
          <a:p>
            <a:pPr>
              <a:buNone/>
            </a:pPr>
            <a:endParaRPr lang="en-IN" dirty="0" smtClean="0"/>
          </a:p>
          <a:p>
            <a:pPr>
              <a:buNone/>
            </a:pPr>
            <a:r>
              <a:rPr lang="en-IN" sz="2800" dirty="0" smtClean="0"/>
              <a:t>Complex system – includes</a:t>
            </a:r>
          </a:p>
          <a:p>
            <a:r>
              <a:rPr lang="en-IN" sz="2800" dirty="0" smtClean="0"/>
              <a:t>Skin – physical barrier</a:t>
            </a:r>
          </a:p>
          <a:p>
            <a:r>
              <a:rPr lang="en-IN" sz="2800" dirty="0" smtClean="0"/>
              <a:t>Lining of mucus membranes – physical barrier</a:t>
            </a:r>
          </a:p>
          <a:p>
            <a:r>
              <a:rPr lang="en-IN" sz="2800" dirty="0" smtClean="0"/>
              <a:t>Secretions – tears, mucus etc - antimicrobial</a:t>
            </a:r>
          </a:p>
          <a:p>
            <a:r>
              <a:rPr lang="en-IN" sz="2800" dirty="0" smtClean="0"/>
              <a:t>Blood cells and vasculature – WBCs</a:t>
            </a:r>
          </a:p>
          <a:p>
            <a:r>
              <a:rPr lang="en-IN" sz="2800" dirty="0" smtClean="0"/>
              <a:t>Bone marrow</a:t>
            </a:r>
          </a:p>
          <a:p>
            <a:r>
              <a:rPr lang="en-IN" sz="2800" dirty="0" smtClean="0"/>
              <a:t>Liver – makes compl</a:t>
            </a:r>
            <a:r>
              <a:rPr lang="en-IN" sz="2800" dirty="0" smtClean="0">
                <a:solidFill>
                  <a:srgbClr val="FF0000"/>
                </a:solidFill>
              </a:rPr>
              <a:t>e</a:t>
            </a:r>
            <a:r>
              <a:rPr lang="en-IN" sz="2800" dirty="0" smtClean="0"/>
              <a:t>ment proteins</a:t>
            </a:r>
          </a:p>
          <a:p>
            <a:r>
              <a:rPr lang="en-IN" sz="2800" dirty="0" smtClean="0"/>
              <a:t>Lymphatic system and lymphoid organs</a:t>
            </a:r>
          </a:p>
          <a:p>
            <a:r>
              <a:rPr lang="en-IN" sz="2800" dirty="0" smtClean="0"/>
              <a:t>Most tissues – have resident immune cells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715436" cy="1143000"/>
          </a:xfrm>
        </p:spPr>
        <p:txBody>
          <a:bodyPr>
            <a:normAutofit/>
          </a:bodyPr>
          <a:lstStyle/>
          <a:p>
            <a:r>
              <a:rPr lang="en-IN" sz="3600" b="1" dirty="0" smtClean="0">
                <a:solidFill>
                  <a:srgbClr val="00B0F0"/>
                </a:solidFill>
              </a:rPr>
              <a:t>How do C` proteins facilitate </a:t>
            </a:r>
            <a:r>
              <a:rPr lang="en-IN" sz="3600" b="1" dirty="0" err="1" smtClean="0">
                <a:solidFill>
                  <a:srgbClr val="00B0F0"/>
                </a:solidFill>
              </a:rPr>
              <a:t>phagocystosis</a:t>
            </a:r>
            <a:r>
              <a:rPr lang="en-IN" sz="3600" b="1" dirty="0" smtClean="0">
                <a:solidFill>
                  <a:srgbClr val="00B0F0"/>
                </a:solidFill>
              </a:rPr>
              <a:t> ?</a:t>
            </a:r>
            <a:endParaRPr lang="en-IN" sz="3600" dirty="0"/>
          </a:p>
        </p:txBody>
      </p:sp>
      <p:pic>
        <p:nvPicPr>
          <p:cNvPr id="4" name="Content Placeholder 3" descr="http://www.microbiologybook.org/ghaffar/opson-phago.gif"/>
          <p:cNvPicPr>
            <a:picLocks noGrp="1"/>
          </p:cNvPicPr>
          <p:nvPr>
            <p:ph idx="1"/>
          </p:nvPr>
        </p:nvPicPr>
        <p:blipFill>
          <a:blip r:embed="rId2" cstate="print"/>
          <a:srcRect t="12827" r="-1461"/>
          <a:stretch>
            <a:fillRect/>
          </a:stretch>
        </p:blipFill>
        <p:spPr bwMode="auto">
          <a:xfrm>
            <a:off x="1500166" y="2000240"/>
            <a:ext cx="6215105" cy="3929090"/>
          </a:xfrm>
          <a:prstGeom prst="rect">
            <a:avLst/>
          </a:prstGeom>
          <a:noFill/>
          <a:ln w="9525">
            <a:noFill/>
            <a:miter lim="800000"/>
            <a:headEnd/>
            <a:tailEnd/>
          </a:ln>
        </p:spPr>
      </p:pic>
      <p:sp>
        <p:nvSpPr>
          <p:cNvPr id="5" name="Oval 4"/>
          <p:cNvSpPr/>
          <p:nvPr/>
        </p:nvSpPr>
        <p:spPr>
          <a:xfrm>
            <a:off x="3357554" y="2214554"/>
            <a:ext cx="714380"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4714876" y="2071678"/>
            <a:ext cx="714380"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285984" y="1571612"/>
            <a:ext cx="2143140" cy="307777"/>
          </a:xfrm>
          <a:prstGeom prst="rect">
            <a:avLst/>
          </a:prstGeom>
          <a:noFill/>
        </p:spPr>
        <p:txBody>
          <a:bodyPr wrap="square" rtlCol="0">
            <a:spAutoFit/>
          </a:bodyPr>
          <a:lstStyle/>
          <a:p>
            <a:r>
              <a:rPr lang="en-IN" sz="1400" dirty="0" smtClean="0">
                <a:solidFill>
                  <a:srgbClr val="FF0000"/>
                </a:solidFill>
              </a:rPr>
              <a:t>    Bacteria coated with C`</a:t>
            </a:r>
            <a:endParaRPr lang="en-IN" sz="1400" dirty="0">
              <a:solidFill>
                <a:srgbClr val="FF0000"/>
              </a:solidFill>
            </a:endParaRPr>
          </a:p>
        </p:txBody>
      </p:sp>
      <p:cxnSp>
        <p:nvCxnSpPr>
          <p:cNvPr id="9" name="Straight Arrow Connector 8"/>
          <p:cNvCxnSpPr/>
          <p:nvPr/>
        </p:nvCxnSpPr>
        <p:spPr>
          <a:xfrm rot="5400000">
            <a:off x="3571074" y="2000240"/>
            <a:ext cx="28654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57752" y="1571612"/>
            <a:ext cx="2571768" cy="307777"/>
          </a:xfrm>
          <a:prstGeom prst="rect">
            <a:avLst/>
          </a:prstGeom>
          <a:noFill/>
        </p:spPr>
        <p:txBody>
          <a:bodyPr wrap="square" rtlCol="0">
            <a:spAutoFit/>
          </a:bodyPr>
          <a:lstStyle/>
          <a:p>
            <a:r>
              <a:rPr lang="en-IN" sz="1400" dirty="0" err="1" smtClean="0">
                <a:solidFill>
                  <a:srgbClr val="FF0000"/>
                </a:solidFill>
              </a:rPr>
              <a:t>Neutrophils</a:t>
            </a:r>
            <a:r>
              <a:rPr lang="en-IN" sz="1400" dirty="0" smtClean="0">
                <a:solidFill>
                  <a:srgbClr val="FF0000"/>
                </a:solidFill>
              </a:rPr>
              <a:t> have C` receptors</a:t>
            </a:r>
            <a:endParaRPr lang="en-IN" sz="1400" dirty="0">
              <a:solidFill>
                <a:srgbClr val="FF0000"/>
              </a:solidFill>
            </a:endParaRPr>
          </a:p>
        </p:txBody>
      </p:sp>
      <p:cxnSp>
        <p:nvCxnSpPr>
          <p:cNvPr id="12" name="Straight Arrow Connector 11"/>
          <p:cNvCxnSpPr/>
          <p:nvPr/>
        </p:nvCxnSpPr>
        <p:spPr>
          <a:xfrm rot="5400000">
            <a:off x="5285983" y="1857761"/>
            <a:ext cx="28654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43438" y="4214818"/>
            <a:ext cx="714380"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4572000" y="5857892"/>
            <a:ext cx="2571768" cy="307777"/>
          </a:xfrm>
          <a:prstGeom prst="rect">
            <a:avLst/>
          </a:prstGeom>
          <a:noFill/>
        </p:spPr>
        <p:txBody>
          <a:bodyPr wrap="square" rtlCol="0">
            <a:spAutoFit/>
          </a:bodyPr>
          <a:lstStyle/>
          <a:p>
            <a:r>
              <a:rPr lang="en-IN" sz="1400" dirty="0" smtClean="0">
                <a:solidFill>
                  <a:srgbClr val="FF0000"/>
                </a:solidFill>
              </a:rPr>
              <a:t>Initiation of phagocytosis</a:t>
            </a:r>
            <a:endParaRPr lang="en-IN" sz="1400" dirty="0">
              <a:solidFill>
                <a:srgbClr val="FF0000"/>
              </a:solidFill>
            </a:endParaRPr>
          </a:p>
        </p:txBody>
      </p:sp>
      <p:cxnSp>
        <p:nvCxnSpPr>
          <p:cNvPr id="17" name="Straight Arrow Connector 16"/>
          <p:cNvCxnSpPr/>
          <p:nvPr/>
        </p:nvCxnSpPr>
        <p:spPr>
          <a:xfrm rot="5400000">
            <a:off x="4714876" y="557214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How do C` proteins </a:t>
            </a:r>
            <a:r>
              <a:rPr lang="en-IN" b="1" dirty="0" err="1" smtClean="0">
                <a:solidFill>
                  <a:srgbClr val="00B0F0"/>
                </a:solidFill>
              </a:rPr>
              <a:t>lyse</a:t>
            </a:r>
            <a:r>
              <a:rPr lang="en-IN" b="1" dirty="0" smtClean="0">
                <a:solidFill>
                  <a:srgbClr val="00B0F0"/>
                </a:solidFill>
              </a:rPr>
              <a:t> pathogens?</a:t>
            </a:r>
            <a:endParaRPr lang="en-IN" b="1" dirty="0">
              <a:solidFill>
                <a:srgbClr val="00B0F0"/>
              </a:solidFill>
            </a:endParaRPr>
          </a:p>
        </p:txBody>
      </p:sp>
      <p:pic>
        <p:nvPicPr>
          <p:cNvPr id="6" name="Content Placeholder 5" descr="https://classconnection.s3.amazonaws.com/619/flashcards/1758619/png/mac1348339694310.png"/>
          <p:cNvPicPr>
            <a:picLocks noGrp="1"/>
          </p:cNvPicPr>
          <p:nvPr>
            <p:ph idx="1"/>
          </p:nvPr>
        </p:nvPicPr>
        <p:blipFill>
          <a:blip r:embed="rId2" cstate="print"/>
          <a:stretch>
            <a:fillRect/>
          </a:stretch>
        </p:blipFill>
        <p:spPr bwMode="auto">
          <a:xfrm>
            <a:off x="6357950" y="1428736"/>
            <a:ext cx="2428892" cy="1071570"/>
          </a:xfrm>
          <a:prstGeom prst="rect">
            <a:avLst/>
          </a:prstGeom>
          <a:noFill/>
          <a:ln w="9525">
            <a:noFill/>
            <a:miter lim="800000"/>
            <a:headEnd/>
            <a:tailEnd/>
          </a:ln>
        </p:spPr>
      </p:pic>
      <p:pic>
        <p:nvPicPr>
          <p:cNvPr id="7" name="Content Placeholder 6" descr="http://bioserv.fiu.edu/~walterm/B/immune_system/complement.jpg"/>
          <p:cNvPicPr>
            <a:picLocks noGrp="1"/>
          </p:cNvPicPr>
          <p:nvPr>
            <p:ph sz="half" idx="4294967295"/>
          </p:nvPr>
        </p:nvPicPr>
        <p:blipFill>
          <a:blip r:embed="rId3" cstate="print"/>
          <a:srcRect/>
          <a:stretch>
            <a:fillRect/>
          </a:stretch>
        </p:blipFill>
        <p:spPr bwMode="auto">
          <a:xfrm>
            <a:off x="1285852" y="2714620"/>
            <a:ext cx="6286544" cy="3643338"/>
          </a:xfrm>
          <a:prstGeom prst="rect">
            <a:avLst/>
          </a:prstGeom>
          <a:noFill/>
          <a:ln w="9525">
            <a:noFill/>
            <a:miter lim="800000"/>
            <a:headEnd/>
            <a:tailEnd/>
          </a:ln>
        </p:spPr>
      </p:pic>
      <p:cxnSp>
        <p:nvCxnSpPr>
          <p:cNvPr id="18" name="Straight Arrow Connector 17"/>
          <p:cNvCxnSpPr/>
          <p:nvPr/>
        </p:nvCxnSpPr>
        <p:spPr>
          <a:xfrm rot="5400000" flipH="1" flipV="1">
            <a:off x="1928794" y="3000372"/>
            <a:ext cx="157163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4348" y="1785926"/>
            <a:ext cx="4286280" cy="338554"/>
          </a:xfrm>
          <a:prstGeom prst="rect">
            <a:avLst/>
          </a:prstGeom>
          <a:noFill/>
        </p:spPr>
        <p:txBody>
          <a:bodyPr wrap="square" rtlCol="0">
            <a:spAutoFit/>
          </a:bodyPr>
          <a:lstStyle/>
          <a:p>
            <a:r>
              <a:rPr lang="en-IN" sz="1600" dirty="0" smtClean="0">
                <a:solidFill>
                  <a:srgbClr val="FF0000"/>
                </a:solidFill>
              </a:rPr>
              <a:t>Membrane attack complex formed by c` proteins</a:t>
            </a:r>
            <a:endParaRPr lang="en-IN" sz="1600" dirty="0">
              <a:solidFill>
                <a:srgbClr val="FF0000"/>
              </a:solidFill>
            </a:endParaRPr>
          </a:p>
        </p:txBody>
      </p:sp>
      <p:cxnSp>
        <p:nvCxnSpPr>
          <p:cNvPr id="20" name="Straight Arrow Connector 19"/>
          <p:cNvCxnSpPr>
            <a:stCxn id="19" idx="3"/>
          </p:cNvCxnSpPr>
          <p:nvPr/>
        </p:nvCxnSpPr>
        <p:spPr>
          <a:xfrm flipV="1">
            <a:off x="5000628" y="1930390"/>
            <a:ext cx="1358910" cy="248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Coagulation proteins</a:t>
            </a:r>
            <a:endParaRPr lang="en-IN" b="1" dirty="0">
              <a:solidFill>
                <a:srgbClr val="00B0F0"/>
              </a:solidFill>
            </a:endParaRPr>
          </a:p>
        </p:txBody>
      </p:sp>
      <p:sp>
        <p:nvSpPr>
          <p:cNvPr id="3" name="Content Placeholder 2"/>
          <p:cNvSpPr>
            <a:spLocks noGrp="1"/>
          </p:cNvSpPr>
          <p:nvPr>
            <p:ph idx="1"/>
          </p:nvPr>
        </p:nvSpPr>
        <p:spPr/>
        <p:txBody>
          <a:bodyPr/>
          <a:lstStyle/>
          <a:p>
            <a:r>
              <a:rPr lang="en-IN" sz="2400" dirty="0" smtClean="0"/>
              <a:t>Coagulation: mechanism to stop bleeding after injury to blood vessels</a:t>
            </a:r>
          </a:p>
          <a:p>
            <a:pPr>
              <a:buNone/>
            </a:pPr>
            <a:endParaRPr lang="en-IN" sz="2400" dirty="0" smtClean="0"/>
          </a:p>
          <a:p>
            <a:pPr>
              <a:buNone/>
            </a:pPr>
            <a:endParaRPr lang="en-IN" sz="2400" dirty="0" smtClean="0"/>
          </a:p>
          <a:p>
            <a:pPr>
              <a:buNone/>
            </a:pPr>
            <a:r>
              <a:rPr lang="en-IN" sz="2400" dirty="0" smtClean="0"/>
              <a:t>Complex pathway involves</a:t>
            </a:r>
          </a:p>
          <a:p>
            <a:r>
              <a:rPr lang="en-IN" sz="2400" dirty="0" smtClean="0"/>
              <a:t>Platelets</a:t>
            </a:r>
          </a:p>
          <a:p>
            <a:r>
              <a:rPr lang="en-IN" sz="2400" dirty="0" smtClean="0"/>
              <a:t>Coagulation factors</a:t>
            </a:r>
          </a:p>
          <a:p>
            <a:r>
              <a:rPr lang="en-IN" sz="2400" dirty="0" smtClean="0"/>
              <a:t>Vitamin K</a:t>
            </a:r>
          </a:p>
          <a:p>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How does blood clot ?</a:t>
            </a:r>
            <a:endParaRPr lang="en-IN" b="1" dirty="0">
              <a:solidFill>
                <a:srgbClr val="00B0F0"/>
              </a:solidFill>
            </a:endParaRPr>
          </a:p>
        </p:txBody>
      </p:sp>
      <p:pic>
        <p:nvPicPr>
          <p:cNvPr id="4" name="Content Placeholder 3"/>
          <p:cNvPicPr>
            <a:picLocks noGrp="1"/>
          </p:cNvPicPr>
          <p:nvPr>
            <p:ph idx="1"/>
          </p:nvPr>
        </p:nvPicPr>
        <p:blipFill>
          <a:blip r:embed="rId2" cstate="print"/>
          <a:srcRect l="38972" t="34326" r="30583" b="34326"/>
          <a:stretch>
            <a:fillRect/>
          </a:stretch>
        </p:blipFill>
        <p:spPr bwMode="auto">
          <a:xfrm>
            <a:off x="571472" y="1928802"/>
            <a:ext cx="5500726" cy="3714776"/>
          </a:xfrm>
          <a:prstGeom prst="rect">
            <a:avLst/>
          </a:prstGeom>
          <a:noFill/>
          <a:ln w="9525">
            <a:noFill/>
            <a:miter lim="800000"/>
            <a:headEnd/>
            <a:tailEnd/>
          </a:ln>
        </p:spPr>
      </p:pic>
      <p:pic>
        <p:nvPicPr>
          <p:cNvPr id="5" name="Picture 4" descr="http://www.wfh.org/view.image?Id=1528"/>
          <p:cNvPicPr/>
          <p:nvPr/>
        </p:nvPicPr>
        <p:blipFill>
          <a:blip r:embed="rId3" cstate="print"/>
          <a:srcRect/>
          <a:stretch>
            <a:fillRect/>
          </a:stretch>
        </p:blipFill>
        <p:spPr bwMode="auto">
          <a:xfrm>
            <a:off x="6786578" y="1928802"/>
            <a:ext cx="1785950"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Coagulation: Delicate balance</a:t>
            </a:r>
            <a:endParaRPr lang="en-IN" b="1" dirty="0">
              <a:solidFill>
                <a:srgbClr val="00B0F0"/>
              </a:solidFill>
            </a:endParaRPr>
          </a:p>
        </p:txBody>
      </p:sp>
      <p:pic>
        <p:nvPicPr>
          <p:cNvPr id="4" name="Content Placeholder 3" descr="https://media.licdn.com/mpr/mpr/p/8/005/08a/19d/09d5dff.jpg"/>
          <p:cNvPicPr>
            <a:picLocks noGrp="1"/>
          </p:cNvPicPr>
          <p:nvPr>
            <p:ph idx="1"/>
          </p:nvPr>
        </p:nvPicPr>
        <p:blipFill>
          <a:blip r:embed="rId3" cstate="print"/>
          <a:srcRect/>
          <a:stretch>
            <a:fillRect/>
          </a:stretch>
        </p:blipFill>
        <p:spPr bwMode="auto">
          <a:xfrm rot="21442261">
            <a:off x="3048000" y="2846673"/>
            <a:ext cx="3048000" cy="2033016"/>
          </a:xfrm>
          <a:prstGeom prst="rect">
            <a:avLst/>
          </a:prstGeom>
          <a:noFill/>
          <a:ln w="9525">
            <a:noFill/>
            <a:miter lim="800000"/>
            <a:headEnd/>
            <a:tailEnd/>
          </a:ln>
        </p:spPr>
      </p:pic>
      <p:sp>
        <p:nvSpPr>
          <p:cNvPr id="5" name="TextBox 4"/>
          <p:cNvSpPr txBox="1"/>
          <p:nvPr/>
        </p:nvSpPr>
        <p:spPr>
          <a:xfrm>
            <a:off x="2214546" y="2643182"/>
            <a:ext cx="1955472" cy="338554"/>
          </a:xfrm>
          <a:prstGeom prst="rect">
            <a:avLst/>
          </a:prstGeom>
          <a:noFill/>
        </p:spPr>
        <p:txBody>
          <a:bodyPr wrap="none" rtlCol="0">
            <a:spAutoFit/>
          </a:bodyPr>
          <a:lstStyle/>
          <a:p>
            <a:r>
              <a:rPr lang="en-IN" sz="1600" b="1" dirty="0" smtClean="0">
                <a:solidFill>
                  <a:srgbClr val="FF0000"/>
                </a:solidFill>
              </a:rPr>
              <a:t>Coagulation proteins</a:t>
            </a:r>
            <a:endParaRPr lang="en-IN" sz="1600" b="1" dirty="0">
              <a:solidFill>
                <a:srgbClr val="FF0000"/>
              </a:solidFill>
            </a:endParaRPr>
          </a:p>
        </p:txBody>
      </p:sp>
      <p:sp>
        <p:nvSpPr>
          <p:cNvPr id="6" name="TextBox 5"/>
          <p:cNvSpPr txBox="1"/>
          <p:nvPr/>
        </p:nvSpPr>
        <p:spPr>
          <a:xfrm>
            <a:off x="5143504" y="2643182"/>
            <a:ext cx="1455783" cy="338554"/>
          </a:xfrm>
          <a:prstGeom prst="rect">
            <a:avLst/>
          </a:prstGeom>
          <a:noFill/>
        </p:spPr>
        <p:txBody>
          <a:bodyPr wrap="none" rtlCol="0">
            <a:spAutoFit/>
          </a:bodyPr>
          <a:lstStyle/>
          <a:p>
            <a:r>
              <a:rPr lang="en-IN" sz="1600" b="1" dirty="0" smtClean="0">
                <a:solidFill>
                  <a:srgbClr val="FF0000"/>
                </a:solidFill>
              </a:rPr>
              <a:t>Anticoagulants</a:t>
            </a:r>
            <a:endParaRPr lang="en-IN" sz="1600" b="1" dirty="0">
              <a:solidFill>
                <a:srgbClr val="FF0000"/>
              </a:solidFill>
            </a:endParaRPr>
          </a:p>
        </p:txBody>
      </p:sp>
      <p:sp>
        <p:nvSpPr>
          <p:cNvPr id="7" name="TextBox 6"/>
          <p:cNvSpPr txBox="1"/>
          <p:nvPr/>
        </p:nvSpPr>
        <p:spPr>
          <a:xfrm>
            <a:off x="357158" y="4429132"/>
            <a:ext cx="2857520" cy="923330"/>
          </a:xfrm>
          <a:prstGeom prst="rect">
            <a:avLst/>
          </a:prstGeom>
          <a:noFill/>
        </p:spPr>
        <p:txBody>
          <a:bodyPr wrap="square" rtlCol="0">
            <a:spAutoFit/>
          </a:bodyPr>
          <a:lstStyle/>
          <a:p>
            <a:r>
              <a:rPr lang="en-IN" dirty="0" smtClean="0"/>
              <a:t>Blood clotting</a:t>
            </a:r>
          </a:p>
          <a:p>
            <a:r>
              <a:rPr lang="en-IN" dirty="0" smtClean="0">
                <a:solidFill>
                  <a:srgbClr val="FF0000"/>
                </a:solidFill>
              </a:rPr>
              <a:t>Inflammation</a:t>
            </a:r>
          </a:p>
          <a:p>
            <a:r>
              <a:rPr lang="en-IN" dirty="0" smtClean="0">
                <a:solidFill>
                  <a:srgbClr val="FF0000"/>
                </a:solidFill>
              </a:rPr>
              <a:t>Apoptosis (</a:t>
            </a:r>
            <a:r>
              <a:rPr lang="en-IN" dirty="0" err="1" smtClean="0">
                <a:solidFill>
                  <a:srgbClr val="FF0000"/>
                </a:solidFill>
              </a:rPr>
              <a:t>prog</a:t>
            </a:r>
            <a:r>
              <a:rPr lang="en-IN" dirty="0" smtClean="0">
                <a:solidFill>
                  <a:srgbClr val="FF0000"/>
                </a:solidFill>
              </a:rPr>
              <a:t>. Cell death)</a:t>
            </a:r>
            <a:endParaRPr lang="en-IN" dirty="0">
              <a:solidFill>
                <a:srgbClr val="FF0000"/>
              </a:solidFill>
            </a:endParaRPr>
          </a:p>
        </p:txBody>
      </p:sp>
      <p:sp>
        <p:nvSpPr>
          <p:cNvPr id="8" name="Curved Right Arrow 7"/>
          <p:cNvSpPr/>
          <p:nvPr/>
        </p:nvSpPr>
        <p:spPr>
          <a:xfrm rot="1343182">
            <a:off x="1142976" y="2786058"/>
            <a:ext cx="642942"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TextBox 8"/>
          <p:cNvSpPr txBox="1"/>
          <p:nvPr/>
        </p:nvSpPr>
        <p:spPr>
          <a:xfrm>
            <a:off x="6286512" y="4429132"/>
            <a:ext cx="2643238" cy="923330"/>
          </a:xfrm>
          <a:prstGeom prst="rect">
            <a:avLst/>
          </a:prstGeom>
          <a:noFill/>
        </p:spPr>
        <p:txBody>
          <a:bodyPr wrap="square" rtlCol="0">
            <a:spAutoFit/>
          </a:bodyPr>
          <a:lstStyle/>
          <a:p>
            <a:r>
              <a:rPr lang="en-IN" dirty="0" smtClean="0"/>
              <a:t>Prevent blood clotting</a:t>
            </a:r>
          </a:p>
          <a:p>
            <a:r>
              <a:rPr lang="en-IN" dirty="0" smtClean="0">
                <a:solidFill>
                  <a:srgbClr val="FF0000"/>
                </a:solidFill>
              </a:rPr>
              <a:t>Inhibit inflammation</a:t>
            </a:r>
          </a:p>
          <a:p>
            <a:r>
              <a:rPr lang="en-IN" dirty="0" smtClean="0">
                <a:solidFill>
                  <a:srgbClr val="FF0000"/>
                </a:solidFill>
              </a:rPr>
              <a:t>Inhibit apoptosis</a:t>
            </a:r>
            <a:endParaRPr lang="en-IN" dirty="0">
              <a:solidFill>
                <a:srgbClr val="FF0000"/>
              </a:solidFill>
            </a:endParaRPr>
          </a:p>
        </p:txBody>
      </p:sp>
      <p:sp>
        <p:nvSpPr>
          <p:cNvPr id="10" name="Curved Right Arrow 9"/>
          <p:cNvSpPr/>
          <p:nvPr/>
        </p:nvSpPr>
        <p:spPr>
          <a:xfrm rot="20507830" flipH="1">
            <a:off x="7005234" y="2714083"/>
            <a:ext cx="719314"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TextBox 10"/>
          <p:cNvSpPr txBox="1"/>
          <p:nvPr/>
        </p:nvSpPr>
        <p:spPr>
          <a:xfrm>
            <a:off x="1714480" y="5857892"/>
            <a:ext cx="3169201" cy="646331"/>
          </a:xfrm>
          <a:prstGeom prst="rect">
            <a:avLst/>
          </a:prstGeom>
          <a:noFill/>
        </p:spPr>
        <p:txBody>
          <a:bodyPr wrap="none" rtlCol="0">
            <a:spAutoFit/>
          </a:bodyPr>
          <a:lstStyle/>
          <a:p>
            <a:r>
              <a:rPr lang="en-IN" dirty="0" smtClean="0"/>
              <a:t>Too much of clotting – Problem </a:t>
            </a:r>
          </a:p>
          <a:p>
            <a:r>
              <a:rPr lang="en-IN" dirty="0" smtClean="0"/>
              <a:t>Too little clotting        - Problem</a:t>
            </a:r>
            <a:endParaRPr lang="en-IN" dirty="0"/>
          </a:p>
        </p:txBody>
      </p:sp>
      <p:sp>
        <p:nvSpPr>
          <p:cNvPr id="12" name="Right Arrow 11"/>
          <p:cNvSpPr/>
          <p:nvPr/>
        </p:nvSpPr>
        <p:spPr>
          <a:xfrm>
            <a:off x="5072066" y="6143644"/>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5786446" y="6000768"/>
            <a:ext cx="2430858" cy="338554"/>
          </a:xfrm>
          <a:prstGeom prst="rect">
            <a:avLst/>
          </a:prstGeom>
          <a:noFill/>
        </p:spPr>
        <p:txBody>
          <a:bodyPr wrap="none" rtlCol="0">
            <a:spAutoFit/>
          </a:bodyPr>
          <a:lstStyle/>
          <a:p>
            <a:r>
              <a:rPr lang="en-IN" sz="1600" b="1" dirty="0" smtClean="0">
                <a:solidFill>
                  <a:srgbClr val="FF0000"/>
                </a:solidFill>
              </a:rPr>
              <a:t>Maintenance of a balance </a:t>
            </a:r>
            <a:endParaRPr lang="en-IN" sz="1600" b="1"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Coagulation and innate immunity</a:t>
            </a:r>
            <a:endParaRPr lang="en-IN" b="1" dirty="0">
              <a:solidFill>
                <a:srgbClr val="00B0F0"/>
              </a:solidFill>
            </a:endParaRPr>
          </a:p>
        </p:txBody>
      </p:sp>
      <p:pic>
        <p:nvPicPr>
          <p:cNvPr id="4" name="Content Placeholder 3" descr="http://www.tahitidance.com/wp-content/uploads/2015/06/o-BALANCE-SCALE-facebook.jpg"/>
          <p:cNvPicPr>
            <a:picLocks noGrp="1"/>
          </p:cNvPicPr>
          <p:nvPr>
            <p:ph idx="1"/>
          </p:nvPr>
        </p:nvPicPr>
        <p:blipFill>
          <a:blip r:embed="rId3" cstate="print"/>
          <a:srcRect/>
          <a:stretch>
            <a:fillRect/>
          </a:stretch>
        </p:blipFill>
        <p:spPr bwMode="auto">
          <a:xfrm>
            <a:off x="1524000" y="2339181"/>
            <a:ext cx="6096000" cy="3048000"/>
          </a:xfrm>
          <a:prstGeom prst="rect">
            <a:avLst/>
          </a:prstGeom>
          <a:noFill/>
          <a:ln w="9525">
            <a:noFill/>
            <a:miter lim="800000"/>
            <a:headEnd/>
            <a:tailEnd/>
          </a:ln>
        </p:spPr>
      </p:pic>
      <p:sp>
        <p:nvSpPr>
          <p:cNvPr id="5" name="TextBox 4"/>
          <p:cNvSpPr txBox="1"/>
          <p:nvPr/>
        </p:nvSpPr>
        <p:spPr>
          <a:xfrm>
            <a:off x="1643042" y="5286388"/>
            <a:ext cx="1955472" cy="338554"/>
          </a:xfrm>
          <a:prstGeom prst="rect">
            <a:avLst/>
          </a:prstGeom>
          <a:noFill/>
        </p:spPr>
        <p:txBody>
          <a:bodyPr wrap="none" rtlCol="0">
            <a:spAutoFit/>
          </a:bodyPr>
          <a:lstStyle/>
          <a:p>
            <a:r>
              <a:rPr lang="en-IN" sz="1600" b="1" dirty="0" smtClean="0"/>
              <a:t>Coagulation proteins</a:t>
            </a:r>
            <a:endParaRPr lang="en-IN" sz="1600" b="1" dirty="0"/>
          </a:p>
        </p:txBody>
      </p:sp>
      <p:sp>
        <p:nvSpPr>
          <p:cNvPr id="6" name="TextBox 5"/>
          <p:cNvSpPr txBox="1"/>
          <p:nvPr/>
        </p:nvSpPr>
        <p:spPr>
          <a:xfrm>
            <a:off x="6572264" y="3857628"/>
            <a:ext cx="1455783" cy="338554"/>
          </a:xfrm>
          <a:prstGeom prst="rect">
            <a:avLst/>
          </a:prstGeom>
          <a:noFill/>
        </p:spPr>
        <p:txBody>
          <a:bodyPr wrap="none" rtlCol="0">
            <a:spAutoFit/>
          </a:bodyPr>
          <a:lstStyle/>
          <a:p>
            <a:r>
              <a:rPr lang="en-IN" sz="1600" b="1" dirty="0" smtClean="0"/>
              <a:t>Anticoagulants</a:t>
            </a:r>
            <a:endParaRPr lang="en-IN" sz="1600" b="1" dirty="0"/>
          </a:p>
        </p:txBody>
      </p:sp>
      <p:sp>
        <p:nvSpPr>
          <p:cNvPr id="8" name="TextBox 7"/>
          <p:cNvSpPr txBox="1"/>
          <p:nvPr/>
        </p:nvSpPr>
        <p:spPr>
          <a:xfrm>
            <a:off x="1357290" y="1571612"/>
            <a:ext cx="2293128" cy="338554"/>
          </a:xfrm>
          <a:prstGeom prst="rect">
            <a:avLst/>
          </a:prstGeom>
          <a:noFill/>
        </p:spPr>
        <p:txBody>
          <a:bodyPr wrap="none" rtlCol="0">
            <a:spAutoFit/>
          </a:bodyPr>
          <a:lstStyle/>
          <a:p>
            <a:r>
              <a:rPr lang="en-IN" sz="1600" b="1" dirty="0" smtClean="0">
                <a:solidFill>
                  <a:srgbClr val="FF0000"/>
                </a:solidFill>
              </a:rPr>
              <a:t>Pathogens and cytokines</a:t>
            </a:r>
            <a:endParaRPr lang="en-IN" sz="1600" b="1" dirty="0">
              <a:solidFill>
                <a:srgbClr val="FF0000"/>
              </a:solidFill>
            </a:endParaRPr>
          </a:p>
        </p:txBody>
      </p:sp>
      <p:sp>
        <p:nvSpPr>
          <p:cNvPr id="9" name="Down Arrow 8"/>
          <p:cNvSpPr/>
          <p:nvPr/>
        </p:nvSpPr>
        <p:spPr>
          <a:xfrm>
            <a:off x="2500298" y="2071678"/>
            <a:ext cx="14287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urved Right Arrow 9"/>
          <p:cNvSpPr/>
          <p:nvPr/>
        </p:nvSpPr>
        <p:spPr>
          <a:xfrm>
            <a:off x="1214414" y="5572140"/>
            <a:ext cx="428628"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TextBox 10"/>
          <p:cNvSpPr txBox="1"/>
          <p:nvPr/>
        </p:nvSpPr>
        <p:spPr>
          <a:xfrm>
            <a:off x="1714480" y="5929330"/>
            <a:ext cx="5682966" cy="338554"/>
          </a:xfrm>
          <a:prstGeom prst="rect">
            <a:avLst/>
          </a:prstGeom>
          <a:noFill/>
        </p:spPr>
        <p:txBody>
          <a:bodyPr wrap="none" rtlCol="0">
            <a:spAutoFit/>
          </a:bodyPr>
          <a:lstStyle/>
          <a:p>
            <a:r>
              <a:rPr lang="en-IN" sz="1600" b="1" dirty="0" smtClean="0">
                <a:solidFill>
                  <a:srgbClr val="FF0000"/>
                </a:solidFill>
              </a:rPr>
              <a:t>Increased inflammation and increased apoptosis of infected cells</a:t>
            </a:r>
            <a:endParaRPr lang="en-IN" sz="1600" b="1"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smtClean="0">
                <a:solidFill>
                  <a:srgbClr val="00B0F0"/>
                </a:solidFill>
              </a:rPr>
              <a:t>Inflammation</a:t>
            </a:r>
            <a:endParaRPr lang="en-IN" b="1" dirty="0">
              <a:solidFill>
                <a:srgbClr val="00B0F0"/>
              </a:solidFill>
            </a:endParaRPr>
          </a:p>
        </p:txBody>
      </p:sp>
      <p:sp>
        <p:nvSpPr>
          <p:cNvPr id="6" name="Content Placeholder 5"/>
          <p:cNvSpPr>
            <a:spLocks noGrp="1"/>
          </p:cNvSpPr>
          <p:nvPr>
            <p:ph idx="1"/>
          </p:nvPr>
        </p:nvSpPr>
        <p:spPr>
          <a:xfrm>
            <a:off x="457200" y="1785926"/>
            <a:ext cx="8229600" cy="4340237"/>
          </a:xfrm>
        </p:spPr>
        <p:txBody>
          <a:bodyPr/>
          <a:lstStyle/>
          <a:p>
            <a:r>
              <a:rPr lang="en-IN" sz="2800" dirty="0" smtClean="0"/>
              <a:t>Complex biological process by which body responds to pathogens and irritants</a:t>
            </a:r>
          </a:p>
          <a:p>
            <a:pPr>
              <a:buNone/>
            </a:pPr>
            <a:endParaRPr lang="en-IN" sz="2800" dirty="0" smtClean="0"/>
          </a:p>
          <a:p>
            <a:r>
              <a:rPr lang="en-IN" sz="2800" dirty="0" smtClean="0"/>
              <a:t>Associated with swelling of tissue</a:t>
            </a:r>
          </a:p>
          <a:p>
            <a:endParaRPr lang="en-IN" sz="2800" dirty="0" smtClean="0"/>
          </a:p>
          <a:p>
            <a:r>
              <a:rPr lang="en-IN" sz="2800" dirty="0" smtClean="0"/>
              <a:t>Key player in innate immune </a:t>
            </a:r>
            <a:r>
              <a:rPr lang="en-IN" sz="2800" dirty="0" err="1" smtClean="0"/>
              <a:t>repsone</a:t>
            </a:r>
            <a:endParaRPr lang="en-IN" sz="2800" dirty="0" smtClean="0"/>
          </a:p>
          <a:p>
            <a:pPr>
              <a:buNone/>
            </a:pPr>
            <a:endParaRPr lang="en-IN" dirty="0" smtClean="0"/>
          </a:p>
          <a:p>
            <a:pPr>
              <a:buNone/>
            </a:pPr>
            <a:endParaRPr lang="en-IN" dirty="0"/>
          </a:p>
        </p:txBody>
      </p:sp>
    </p:spTree>
    <p:extLst>
      <p:ext uri="{BB962C8B-B14F-4D97-AF65-F5344CB8AC3E}">
        <p14:creationId xmlns:p14="http://schemas.microsoft.com/office/powerpoint/2010/main" xmlns="" val="13298163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IN" b="1" dirty="0" smtClean="0">
                <a:solidFill>
                  <a:srgbClr val="00B0F0"/>
                </a:solidFill>
              </a:rPr>
              <a:t>All roads lead to inflammation</a:t>
            </a:r>
            <a:endParaRPr lang="en-IN" b="1" dirty="0">
              <a:solidFill>
                <a:srgbClr val="00B0F0"/>
              </a:solidFill>
            </a:endParaRPr>
          </a:p>
        </p:txBody>
      </p:sp>
      <p:sp>
        <p:nvSpPr>
          <p:cNvPr id="5" name="Cloud 4"/>
          <p:cNvSpPr/>
          <p:nvPr/>
        </p:nvSpPr>
        <p:spPr>
          <a:xfrm>
            <a:off x="3428992" y="2500306"/>
            <a:ext cx="2571768" cy="178595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Inflammation</a:t>
            </a:r>
            <a:endParaRPr lang="en-IN" b="1" dirty="0">
              <a:solidFill>
                <a:schemeClr val="tx1"/>
              </a:solidFill>
            </a:endParaRPr>
          </a:p>
        </p:txBody>
      </p:sp>
      <p:sp>
        <p:nvSpPr>
          <p:cNvPr id="6" name="Content Placeholder 5"/>
          <p:cNvSpPr txBox="1">
            <a:spLocks noGrp="1"/>
          </p:cNvSpPr>
          <p:nvPr>
            <p:ph idx="1"/>
          </p:nvPr>
        </p:nvSpPr>
        <p:spPr>
          <a:xfrm>
            <a:off x="1142976" y="1785926"/>
            <a:ext cx="1187248" cy="338554"/>
          </a:xfrm>
          <a:prstGeom prst="rect">
            <a:avLst/>
          </a:prstGeom>
          <a:noFill/>
        </p:spPr>
        <p:txBody>
          <a:bodyPr wrap="none" rtlCol="0">
            <a:spAutoFit/>
          </a:bodyPr>
          <a:lstStyle/>
          <a:p>
            <a:pPr>
              <a:buNone/>
            </a:pPr>
            <a:r>
              <a:rPr lang="en-IN" sz="1600" b="1" dirty="0" err="1" smtClean="0">
                <a:solidFill>
                  <a:srgbClr val="FF0000"/>
                </a:solidFill>
              </a:rPr>
              <a:t>Neutrophils</a:t>
            </a:r>
            <a:endParaRPr lang="en-IN" sz="1600" b="1" dirty="0">
              <a:solidFill>
                <a:srgbClr val="FF0000"/>
              </a:solidFill>
            </a:endParaRPr>
          </a:p>
        </p:txBody>
      </p:sp>
      <p:sp>
        <p:nvSpPr>
          <p:cNvPr id="7" name="Content Placeholder 5"/>
          <p:cNvSpPr txBox="1">
            <a:spLocks/>
          </p:cNvSpPr>
          <p:nvPr/>
        </p:nvSpPr>
        <p:spPr>
          <a:xfrm>
            <a:off x="142844" y="2928934"/>
            <a:ext cx="2406684" cy="338554"/>
          </a:xfrm>
          <a:prstGeom prst="rect">
            <a:avLst/>
          </a:prstGeom>
          <a:noFill/>
        </p:spPr>
        <p:txBody>
          <a:bodyPr vert="horz" wrap="non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err="1" smtClean="0">
                <a:ln>
                  <a:noFill/>
                </a:ln>
                <a:solidFill>
                  <a:srgbClr val="FF0000"/>
                </a:solidFill>
                <a:effectLst/>
                <a:uLnTx/>
                <a:uFillTx/>
                <a:latin typeface="+mn-lt"/>
                <a:ea typeface="+mn-ea"/>
                <a:cs typeface="+mn-cs"/>
              </a:rPr>
              <a:t>Monocytes</a:t>
            </a:r>
            <a:r>
              <a:rPr kumimoji="0" lang="en-IN" sz="1600" b="1" i="0" u="none" strike="noStrike" kern="1200" cap="none" spc="0" normalizeH="0" baseline="0" noProof="0" dirty="0" smtClean="0">
                <a:ln>
                  <a:noFill/>
                </a:ln>
                <a:solidFill>
                  <a:srgbClr val="FF0000"/>
                </a:solidFill>
                <a:effectLst/>
                <a:uLnTx/>
                <a:uFillTx/>
                <a:latin typeface="+mn-lt"/>
                <a:ea typeface="+mn-ea"/>
                <a:cs typeface="+mn-cs"/>
              </a:rPr>
              <a:t> /macrophages</a:t>
            </a:r>
            <a:endParaRPr kumimoji="0" lang="en-IN" sz="16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Content Placeholder 5"/>
          <p:cNvSpPr txBox="1">
            <a:spLocks/>
          </p:cNvSpPr>
          <p:nvPr/>
        </p:nvSpPr>
        <p:spPr>
          <a:xfrm>
            <a:off x="1357290" y="4286256"/>
            <a:ext cx="848309" cy="338554"/>
          </a:xfrm>
          <a:prstGeom prst="rect">
            <a:avLst/>
          </a:prstGeom>
          <a:noFill/>
        </p:spPr>
        <p:txBody>
          <a:bodyPr vert="horz" wrap="non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smtClean="0">
                <a:ln>
                  <a:noFill/>
                </a:ln>
                <a:solidFill>
                  <a:srgbClr val="FF0000"/>
                </a:solidFill>
                <a:effectLst/>
                <a:uLnTx/>
                <a:uFillTx/>
                <a:latin typeface="+mn-lt"/>
                <a:ea typeface="+mn-ea"/>
                <a:cs typeface="+mn-cs"/>
              </a:rPr>
              <a:t>NK cells</a:t>
            </a:r>
            <a:endParaRPr kumimoji="0" lang="en-IN" sz="16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Content Placeholder 5"/>
          <p:cNvSpPr txBox="1">
            <a:spLocks/>
          </p:cNvSpPr>
          <p:nvPr/>
        </p:nvSpPr>
        <p:spPr>
          <a:xfrm>
            <a:off x="2786050" y="5357826"/>
            <a:ext cx="569387" cy="338554"/>
          </a:xfrm>
          <a:prstGeom prst="rect">
            <a:avLst/>
          </a:prstGeom>
          <a:noFill/>
        </p:spPr>
        <p:txBody>
          <a:bodyPr vert="horz" wrap="non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smtClean="0">
                <a:ln>
                  <a:noFill/>
                </a:ln>
                <a:solidFill>
                  <a:srgbClr val="FF0000"/>
                </a:solidFill>
                <a:effectLst/>
                <a:uLnTx/>
                <a:uFillTx/>
                <a:latin typeface="+mn-lt"/>
                <a:ea typeface="+mn-ea"/>
                <a:cs typeface="+mn-cs"/>
              </a:rPr>
              <a:t>TLRs</a:t>
            </a:r>
            <a:endParaRPr kumimoji="0" lang="en-IN" sz="1600" b="1" i="0" u="none" strike="noStrike" kern="1200" cap="none" spc="0" normalizeH="0" baseline="0" noProof="0" dirty="0">
              <a:ln>
                <a:noFill/>
              </a:ln>
              <a:solidFill>
                <a:srgbClr val="FF0000"/>
              </a:solidFill>
              <a:effectLst/>
              <a:uLnTx/>
              <a:uFillTx/>
              <a:latin typeface="+mn-lt"/>
              <a:ea typeface="+mn-ea"/>
              <a:cs typeface="+mn-cs"/>
            </a:endParaRPr>
          </a:p>
        </p:txBody>
      </p:sp>
      <p:sp>
        <p:nvSpPr>
          <p:cNvPr id="10" name="Content Placeholder 5"/>
          <p:cNvSpPr txBox="1">
            <a:spLocks/>
          </p:cNvSpPr>
          <p:nvPr/>
        </p:nvSpPr>
        <p:spPr>
          <a:xfrm>
            <a:off x="6072198" y="5072074"/>
            <a:ext cx="1432443" cy="338554"/>
          </a:xfrm>
          <a:prstGeom prst="rect">
            <a:avLst/>
          </a:prstGeom>
          <a:noFill/>
        </p:spPr>
        <p:txBody>
          <a:bodyPr vert="horz" wrap="non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smtClean="0">
                <a:ln>
                  <a:noFill/>
                </a:ln>
                <a:solidFill>
                  <a:srgbClr val="FF0000"/>
                </a:solidFill>
                <a:effectLst/>
                <a:uLnTx/>
                <a:uFillTx/>
                <a:latin typeface="+mn-lt"/>
                <a:ea typeface="+mn-ea"/>
                <a:cs typeface="+mn-cs"/>
              </a:rPr>
              <a:t>Cytokines /IFN</a:t>
            </a:r>
            <a:endParaRPr kumimoji="0" lang="en-IN" sz="1600" b="1" i="0" u="none" strike="noStrike" kern="1200" cap="none" spc="0" normalizeH="0" baseline="0" noProof="0" dirty="0">
              <a:ln>
                <a:noFill/>
              </a:ln>
              <a:solidFill>
                <a:srgbClr val="FF0000"/>
              </a:solidFill>
              <a:effectLst/>
              <a:uLnTx/>
              <a:uFillTx/>
              <a:latin typeface="+mn-lt"/>
              <a:ea typeface="+mn-ea"/>
              <a:cs typeface="+mn-cs"/>
            </a:endParaRPr>
          </a:p>
        </p:txBody>
      </p:sp>
      <p:sp>
        <p:nvSpPr>
          <p:cNvPr id="11" name="Content Placeholder 5"/>
          <p:cNvSpPr txBox="1">
            <a:spLocks/>
          </p:cNvSpPr>
          <p:nvPr/>
        </p:nvSpPr>
        <p:spPr>
          <a:xfrm>
            <a:off x="7215206" y="3714752"/>
            <a:ext cx="1106200" cy="338554"/>
          </a:xfrm>
          <a:prstGeom prst="rect">
            <a:avLst/>
          </a:prstGeom>
          <a:noFill/>
        </p:spPr>
        <p:txBody>
          <a:bodyPr vert="horz" wrap="non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smtClean="0">
                <a:ln>
                  <a:noFill/>
                </a:ln>
                <a:solidFill>
                  <a:srgbClr val="FF0000"/>
                </a:solidFill>
                <a:effectLst/>
                <a:uLnTx/>
                <a:uFillTx/>
                <a:latin typeface="+mn-lt"/>
                <a:ea typeface="+mn-ea"/>
                <a:cs typeface="+mn-cs"/>
              </a:rPr>
              <a:t>C` proteins</a:t>
            </a:r>
            <a:endParaRPr kumimoji="0" lang="en-IN" sz="1600" b="1" i="0" u="none" strike="noStrike" kern="1200" cap="none" spc="0" normalizeH="0" baseline="0" noProof="0" dirty="0">
              <a:ln>
                <a:noFill/>
              </a:ln>
              <a:solidFill>
                <a:srgbClr val="FF0000"/>
              </a:solidFill>
              <a:effectLst/>
              <a:uLnTx/>
              <a:uFillTx/>
              <a:latin typeface="+mn-lt"/>
              <a:ea typeface="+mn-ea"/>
              <a:cs typeface="+mn-cs"/>
            </a:endParaRPr>
          </a:p>
        </p:txBody>
      </p:sp>
      <p:sp>
        <p:nvSpPr>
          <p:cNvPr id="12" name="Content Placeholder 5"/>
          <p:cNvSpPr txBox="1">
            <a:spLocks/>
          </p:cNvSpPr>
          <p:nvPr/>
        </p:nvSpPr>
        <p:spPr>
          <a:xfrm>
            <a:off x="6572264" y="1928802"/>
            <a:ext cx="1955472" cy="338554"/>
          </a:xfrm>
          <a:prstGeom prst="rect">
            <a:avLst/>
          </a:prstGeom>
          <a:noFill/>
        </p:spPr>
        <p:txBody>
          <a:bodyPr vert="horz" wrap="non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smtClean="0">
                <a:ln>
                  <a:noFill/>
                </a:ln>
                <a:solidFill>
                  <a:srgbClr val="FF0000"/>
                </a:solidFill>
                <a:effectLst/>
                <a:uLnTx/>
                <a:uFillTx/>
                <a:latin typeface="+mn-lt"/>
                <a:ea typeface="+mn-ea"/>
                <a:cs typeface="+mn-cs"/>
              </a:rPr>
              <a:t>Coagulation proteins</a:t>
            </a:r>
            <a:endParaRPr kumimoji="0" lang="en-IN" sz="1600" b="1" i="0" u="none" strike="noStrike" kern="1200" cap="none" spc="0" normalizeH="0" baseline="0" noProof="0" dirty="0">
              <a:ln>
                <a:noFill/>
              </a:ln>
              <a:solidFill>
                <a:srgbClr val="FF0000"/>
              </a:solidFill>
              <a:effectLst/>
              <a:uLnTx/>
              <a:uFillTx/>
              <a:latin typeface="+mn-lt"/>
              <a:ea typeface="+mn-ea"/>
              <a:cs typeface="+mn-cs"/>
            </a:endParaRPr>
          </a:p>
        </p:txBody>
      </p:sp>
      <p:sp>
        <p:nvSpPr>
          <p:cNvPr id="15" name="Right Arrow 14"/>
          <p:cNvSpPr/>
          <p:nvPr/>
        </p:nvSpPr>
        <p:spPr>
          <a:xfrm rot="1535827">
            <a:off x="2563863" y="2278366"/>
            <a:ext cx="1000132" cy="190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ight Arrow 20"/>
          <p:cNvSpPr/>
          <p:nvPr/>
        </p:nvSpPr>
        <p:spPr>
          <a:xfrm rot="20332484">
            <a:off x="2429628" y="4174323"/>
            <a:ext cx="1000132" cy="190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ight Arrow 22"/>
          <p:cNvSpPr/>
          <p:nvPr/>
        </p:nvSpPr>
        <p:spPr>
          <a:xfrm rot="678384">
            <a:off x="2509885" y="3147024"/>
            <a:ext cx="784633" cy="175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ight Arrow 23"/>
          <p:cNvSpPr/>
          <p:nvPr/>
        </p:nvSpPr>
        <p:spPr>
          <a:xfrm rot="13272538">
            <a:off x="5635699" y="4421505"/>
            <a:ext cx="1000132" cy="190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ight Arrow 24"/>
          <p:cNvSpPr/>
          <p:nvPr/>
        </p:nvSpPr>
        <p:spPr>
          <a:xfrm rot="18567187">
            <a:off x="3216533" y="4758742"/>
            <a:ext cx="1000132" cy="190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ight Arrow 25"/>
          <p:cNvSpPr/>
          <p:nvPr/>
        </p:nvSpPr>
        <p:spPr>
          <a:xfrm rot="8391593">
            <a:off x="5890654" y="2400273"/>
            <a:ext cx="625825" cy="180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ight Arrow 26"/>
          <p:cNvSpPr/>
          <p:nvPr/>
        </p:nvSpPr>
        <p:spPr>
          <a:xfrm rot="12037602">
            <a:off x="6073741" y="3599049"/>
            <a:ext cx="1000132" cy="190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Left-Right-Up Arrow 29"/>
          <p:cNvSpPr/>
          <p:nvPr/>
        </p:nvSpPr>
        <p:spPr>
          <a:xfrm>
            <a:off x="3929058" y="5214950"/>
            <a:ext cx="1857388" cy="1357322"/>
          </a:xfrm>
          <a:prstGeom prst="leftRightUpArrow">
            <a:avLst>
              <a:gd name="adj1" fmla="val 10734"/>
              <a:gd name="adj2" fmla="val 1231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p:cNvSpPr/>
          <p:nvPr/>
        </p:nvSpPr>
        <p:spPr>
          <a:xfrm>
            <a:off x="785786" y="5929330"/>
            <a:ext cx="2286016"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Cellular</a:t>
            </a:r>
            <a:endParaRPr lang="en-IN" dirty="0"/>
          </a:p>
        </p:txBody>
      </p:sp>
      <p:sp>
        <p:nvSpPr>
          <p:cNvPr id="32" name="Oval 31"/>
          <p:cNvSpPr/>
          <p:nvPr/>
        </p:nvSpPr>
        <p:spPr>
          <a:xfrm>
            <a:off x="6429388" y="5929330"/>
            <a:ext cx="2286016"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Extracellular</a:t>
            </a:r>
            <a:endParaRPr lang="en-IN" dirty="0"/>
          </a:p>
        </p:txBody>
      </p:sp>
    </p:spTree>
    <p:extLst>
      <p:ext uri="{BB962C8B-B14F-4D97-AF65-F5344CB8AC3E}">
        <p14:creationId xmlns:p14="http://schemas.microsoft.com/office/powerpoint/2010/main" xmlns="" val="321152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P spid="11" grpId="0"/>
      <p:bldP spid="12" grpId="0"/>
      <p:bldP spid="15" grpId="0" animBg="1"/>
      <p:bldP spid="21" grpId="0" animBg="1"/>
      <p:bldP spid="23" grpId="0" animBg="1"/>
      <p:bldP spid="24" grpId="0" animBg="1"/>
      <p:bldP spid="25" grpId="0" animBg="1"/>
      <p:bldP spid="26" grpId="0" animBg="1"/>
      <p:bldP spid="27" grpId="0" animBg="1"/>
      <p:bldP spid="30" grpId="0" animBg="1"/>
      <p:bldP spid="31" grpId="0" animBg="1"/>
      <p:bldP spid="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Inflammation and vascular changes</a:t>
            </a:r>
            <a:endParaRPr lang="en-IN" b="1" dirty="0">
              <a:solidFill>
                <a:srgbClr val="00B0F0"/>
              </a:solidFill>
            </a:endParaRPr>
          </a:p>
        </p:txBody>
      </p:sp>
      <p:sp>
        <p:nvSpPr>
          <p:cNvPr id="4" name="Content Placeholder 3"/>
          <p:cNvSpPr>
            <a:spLocks noGrp="1"/>
          </p:cNvSpPr>
          <p:nvPr>
            <p:ph sz="half" idx="1"/>
          </p:nvPr>
        </p:nvSpPr>
        <p:spPr/>
        <p:txBody>
          <a:bodyPr>
            <a:normAutofit/>
          </a:bodyPr>
          <a:lstStyle/>
          <a:p>
            <a:r>
              <a:rPr lang="en-IN" sz="2200" b="1" dirty="0" smtClean="0"/>
              <a:t>Vasodilatation</a:t>
            </a:r>
            <a:endParaRPr lang="en-IN" sz="2200" b="1" dirty="0"/>
          </a:p>
        </p:txBody>
      </p:sp>
      <p:sp>
        <p:nvSpPr>
          <p:cNvPr id="5" name="Content Placeholder 4"/>
          <p:cNvSpPr>
            <a:spLocks noGrp="1"/>
          </p:cNvSpPr>
          <p:nvPr>
            <p:ph sz="half" idx="2"/>
          </p:nvPr>
        </p:nvSpPr>
        <p:spPr>
          <a:xfrm>
            <a:off x="4500562" y="1600200"/>
            <a:ext cx="4286280" cy="4525963"/>
          </a:xfrm>
        </p:spPr>
        <p:txBody>
          <a:bodyPr>
            <a:normAutofit/>
          </a:bodyPr>
          <a:lstStyle/>
          <a:p>
            <a:r>
              <a:rPr lang="en-IN" sz="2200" b="1" dirty="0" smtClean="0"/>
              <a:t>Increased capillary permeability</a:t>
            </a:r>
            <a:endParaRPr lang="en-IN" sz="2200" b="1" dirty="0"/>
          </a:p>
        </p:txBody>
      </p:sp>
      <p:pic>
        <p:nvPicPr>
          <p:cNvPr id="6" name="Picture 5" descr="http://biology-forums.com/gallery/medium_13_01_09_13_1_50_41_132631007.jpeg"/>
          <p:cNvPicPr/>
          <p:nvPr/>
        </p:nvPicPr>
        <p:blipFill>
          <a:blip r:embed="rId2" cstate="print"/>
          <a:srcRect l="7599" t="19572" r="-2204" b="10506"/>
          <a:stretch>
            <a:fillRect/>
          </a:stretch>
        </p:blipFill>
        <p:spPr bwMode="auto">
          <a:xfrm>
            <a:off x="571472" y="2928934"/>
            <a:ext cx="3643338" cy="1571636"/>
          </a:xfrm>
          <a:prstGeom prst="rect">
            <a:avLst/>
          </a:prstGeom>
          <a:noFill/>
          <a:ln w="9525">
            <a:noFill/>
            <a:miter lim="800000"/>
            <a:headEnd/>
            <a:tailEnd/>
          </a:ln>
        </p:spPr>
      </p:pic>
      <p:sp>
        <p:nvSpPr>
          <p:cNvPr id="7" name="TextBox 6"/>
          <p:cNvSpPr txBox="1"/>
          <p:nvPr/>
        </p:nvSpPr>
        <p:spPr>
          <a:xfrm>
            <a:off x="571472" y="4500570"/>
            <a:ext cx="1670522" cy="307777"/>
          </a:xfrm>
          <a:prstGeom prst="rect">
            <a:avLst/>
          </a:prstGeom>
          <a:noFill/>
        </p:spPr>
        <p:txBody>
          <a:bodyPr wrap="none" rtlCol="0">
            <a:spAutoFit/>
          </a:bodyPr>
          <a:lstStyle/>
          <a:p>
            <a:r>
              <a:rPr lang="en-IN" sz="1400" dirty="0" smtClean="0"/>
              <a:t>Normal blood vessel</a:t>
            </a:r>
            <a:endParaRPr lang="en-IN" sz="1400" dirty="0"/>
          </a:p>
        </p:txBody>
      </p:sp>
      <p:sp>
        <p:nvSpPr>
          <p:cNvPr id="8" name="TextBox 7"/>
          <p:cNvSpPr txBox="1"/>
          <p:nvPr/>
        </p:nvSpPr>
        <p:spPr>
          <a:xfrm>
            <a:off x="2571736" y="4500570"/>
            <a:ext cx="1649298" cy="307777"/>
          </a:xfrm>
          <a:prstGeom prst="rect">
            <a:avLst/>
          </a:prstGeom>
          <a:noFill/>
        </p:spPr>
        <p:txBody>
          <a:bodyPr wrap="none" rtlCol="0">
            <a:spAutoFit/>
          </a:bodyPr>
          <a:lstStyle/>
          <a:p>
            <a:r>
              <a:rPr lang="en-IN" sz="1400" dirty="0" smtClean="0"/>
              <a:t>Dilated blood vessel</a:t>
            </a:r>
            <a:endParaRPr lang="en-IN" sz="1400" dirty="0"/>
          </a:p>
        </p:txBody>
      </p:sp>
      <p:pic>
        <p:nvPicPr>
          <p:cNvPr id="9" name="Picture 8" descr="http://www.intmedpress.com/serveImage.cfm?sUID=3e4c3ded-e20c-4d78-be99-a90b9c282720"/>
          <p:cNvPicPr/>
          <p:nvPr/>
        </p:nvPicPr>
        <p:blipFill>
          <a:blip r:embed="rId3" cstate="print"/>
          <a:srcRect l="1694" t="28843" r="70710" b="33914"/>
          <a:stretch>
            <a:fillRect/>
          </a:stretch>
        </p:blipFill>
        <p:spPr bwMode="auto">
          <a:xfrm>
            <a:off x="5572132" y="2285992"/>
            <a:ext cx="2514737" cy="1643074"/>
          </a:xfrm>
          <a:prstGeom prst="rect">
            <a:avLst/>
          </a:prstGeom>
          <a:noFill/>
          <a:ln w="9525">
            <a:noFill/>
            <a:miter lim="800000"/>
            <a:headEnd/>
            <a:tailEnd/>
          </a:ln>
        </p:spPr>
      </p:pic>
      <p:pic>
        <p:nvPicPr>
          <p:cNvPr id="10" name="Picture 9" descr="http://www.intmedpress.com/serveImage.cfm?sUID=3e4c3ded-e20c-4d78-be99-a90b9c282720"/>
          <p:cNvPicPr/>
          <p:nvPr/>
        </p:nvPicPr>
        <p:blipFill>
          <a:blip r:embed="rId3" cstate="print"/>
          <a:srcRect l="50781" t="27258" r="14775" b="30190"/>
          <a:stretch>
            <a:fillRect/>
          </a:stretch>
        </p:blipFill>
        <p:spPr bwMode="auto">
          <a:xfrm>
            <a:off x="5500694" y="4572008"/>
            <a:ext cx="2643206" cy="1785950"/>
          </a:xfrm>
          <a:prstGeom prst="rect">
            <a:avLst/>
          </a:prstGeom>
          <a:noFill/>
          <a:ln w="9525">
            <a:noFill/>
            <a:miter lim="800000"/>
            <a:headEnd/>
            <a:tailEnd/>
          </a:ln>
        </p:spPr>
      </p:pic>
      <p:sp>
        <p:nvSpPr>
          <p:cNvPr id="11" name="TextBox 10"/>
          <p:cNvSpPr txBox="1"/>
          <p:nvPr/>
        </p:nvSpPr>
        <p:spPr>
          <a:xfrm>
            <a:off x="6072198" y="3786190"/>
            <a:ext cx="1670522" cy="307777"/>
          </a:xfrm>
          <a:prstGeom prst="rect">
            <a:avLst/>
          </a:prstGeom>
          <a:noFill/>
        </p:spPr>
        <p:txBody>
          <a:bodyPr wrap="none" rtlCol="0">
            <a:spAutoFit/>
          </a:bodyPr>
          <a:lstStyle/>
          <a:p>
            <a:r>
              <a:rPr lang="en-IN" sz="1400" dirty="0" smtClean="0"/>
              <a:t>Normal blood vessel</a:t>
            </a:r>
            <a:endParaRPr lang="en-IN" sz="1400" dirty="0"/>
          </a:p>
        </p:txBody>
      </p:sp>
      <p:sp>
        <p:nvSpPr>
          <p:cNvPr id="12" name="TextBox 11"/>
          <p:cNvSpPr txBox="1"/>
          <p:nvPr/>
        </p:nvSpPr>
        <p:spPr>
          <a:xfrm>
            <a:off x="6143636" y="6286520"/>
            <a:ext cx="1542282" cy="307777"/>
          </a:xfrm>
          <a:prstGeom prst="rect">
            <a:avLst/>
          </a:prstGeom>
          <a:noFill/>
        </p:spPr>
        <p:txBody>
          <a:bodyPr wrap="none" rtlCol="0">
            <a:spAutoFit/>
          </a:bodyPr>
          <a:lstStyle/>
          <a:p>
            <a:r>
              <a:rPr lang="en-IN" sz="1400" dirty="0" smtClean="0"/>
              <a:t>Leaky blood vessel</a:t>
            </a:r>
            <a:endParaRPr lang="en-IN" sz="1400" dirty="0"/>
          </a:p>
        </p:txBody>
      </p:sp>
    </p:spTree>
    <p:extLst>
      <p:ext uri="{BB962C8B-B14F-4D97-AF65-F5344CB8AC3E}">
        <p14:creationId xmlns:p14="http://schemas.microsoft.com/office/powerpoint/2010/main" xmlns="" val="21604300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Signs of inflammation</a:t>
            </a:r>
            <a:endParaRPr lang="en-IN" b="1" dirty="0">
              <a:solidFill>
                <a:srgbClr val="00B0F0"/>
              </a:solidFill>
            </a:endParaRPr>
          </a:p>
        </p:txBody>
      </p:sp>
      <p:sp>
        <p:nvSpPr>
          <p:cNvPr id="3" name="Content Placeholder 2"/>
          <p:cNvSpPr>
            <a:spLocks noGrp="1"/>
          </p:cNvSpPr>
          <p:nvPr>
            <p:ph idx="1"/>
          </p:nvPr>
        </p:nvSpPr>
        <p:spPr/>
        <p:txBody>
          <a:bodyPr/>
          <a:lstStyle/>
          <a:p>
            <a:pPr marL="0" indent="0">
              <a:buNone/>
            </a:pPr>
            <a:endParaRPr lang="en-IN" dirty="0"/>
          </a:p>
        </p:txBody>
      </p:sp>
      <p:sp>
        <p:nvSpPr>
          <p:cNvPr id="4" name="Flowchart: Process 3"/>
          <p:cNvSpPr/>
          <p:nvPr/>
        </p:nvSpPr>
        <p:spPr>
          <a:xfrm>
            <a:off x="3786182" y="1643050"/>
            <a:ext cx="1500198" cy="714380"/>
          </a:xfrm>
          <a:prstGeom prst="flowChartProcess">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Vascular changes</a:t>
            </a:r>
            <a:endParaRPr lang="en-IN" dirty="0">
              <a:solidFill>
                <a:schemeClr val="tx1"/>
              </a:solidFill>
            </a:endParaRPr>
          </a:p>
        </p:txBody>
      </p:sp>
      <p:sp>
        <p:nvSpPr>
          <p:cNvPr id="7" name="Flowchart: Process 6"/>
          <p:cNvSpPr/>
          <p:nvPr/>
        </p:nvSpPr>
        <p:spPr>
          <a:xfrm>
            <a:off x="1000100" y="2571744"/>
            <a:ext cx="1643074" cy="714380"/>
          </a:xfrm>
          <a:prstGeom prst="flowChartProcess">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Vasodilatation</a:t>
            </a:r>
            <a:endParaRPr lang="en-IN" dirty="0">
              <a:solidFill>
                <a:schemeClr val="tx1"/>
              </a:solidFill>
            </a:endParaRPr>
          </a:p>
        </p:txBody>
      </p:sp>
      <p:sp>
        <p:nvSpPr>
          <p:cNvPr id="8" name="Flowchart: Process 7"/>
          <p:cNvSpPr/>
          <p:nvPr/>
        </p:nvSpPr>
        <p:spPr>
          <a:xfrm>
            <a:off x="6286512" y="2571744"/>
            <a:ext cx="1500198" cy="714380"/>
          </a:xfrm>
          <a:prstGeom prst="flowChartProcess">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Capillary permeability</a:t>
            </a:r>
            <a:endParaRPr lang="en-IN" dirty="0">
              <a:solidFill>
                <a:schemeClr val="tx1"/>
              </a:solidFill>
            </a:endParaRPr>
          </a:p>
        </p:txBody>
      </p:sp>
      <p:sp>
        <p:nvSpPr>
          <p:cNvPr id="15" name="Oval 14"/>
          <p:cNvSpPr/>
          <p:nvPr/>
        </p:nvSpPr>
        <p:spPr>
          <a:xfrm>
            <a:off x="1142976" y="3714752"/>
            <a:ext cx="1428760" cy="785818"/>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Heat / redness</a:t>
            </a:r>
            <a:endParaRPr lang="en-IN" b="1" dirty="0">
              <a:solidFill>
                <a:schemeClr val="tx1"/>
              </a:solidFill>
            </a:endParaRPr>
          </a:p>
        </p:txBody>
      </p:sp>
      <p:sp>
        <p:nvSpPr>
          <p:cNvPr id="16" name="Oval 15"/>
          <p:cNvSpPr/>
          <p:nvPr/>
        </p:nvSpPr>
        <p:spPr>
          <a:xfrm>
            <a:off x="6000760" y="5286388"/>
            <a:ext cx="1857388" cy="107157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Temporary loss of function</a:t>
            </a:r>
            <a:endParaRPr lang="en-IN" b="1" dirty="0">
              <a:solidFill>
                <a:schemeClr val="tx1"/>
              </a:solidFill>
            </a:endParaRPr>
          </a:p>
        </p:txBody>
      </p:sp>
      <p:sp>
        <p:nvSpPr>
          <p:cNvPr id="17" name="Oval 16"/>
          <p:cNvSpPr/>
          <p:nvPr/>
        </p:nvSpPr>
        <p:spPr>
          <a:xfrm>
            <a:off x="1071538" y="5357826"/>
            <a:ext cx="1571636" cy="85725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Fever</a:t>
            </a:r>
            <a:endParaRPr lang="en-IN" b="1" dirty="0">
              <a:solidFill>
                <a:schemeClr val="tx1"/>
              </a:solidFill>
            </a:endParaRPr>
          </a:p>
        </p:txBody>
      </p:sp>
      <p:sp>
        <p:nvSpPr>
          <p:cNvPr id="18" name="Oval 17"/>
          <p:cNvSpPr/>
          <p:nvPr/>
        </p:nvSpPr>
        <p:spPr>
          <a:xfrm>
            <a:off x="4714876" y="4000504"/>
            <a:ext cx="1428760" cy="85725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Swelling</a:t>
            </a:r>
            <a:endParaRPr lang="en-IN" b="1" dirty="0">
              <a:solidFill>
                <a:schemeClr val="tx1"/>
              </a:solidFill>
            </a:endParaRPr>
          </a:p>
        </p:txBody>
      </p:sp>
      <p:sp>
        <p:nvSpPr>
          <p:cNvPr id="19" name="Oval 18"/>
          <p:cNvSpPr/>
          <p:nvPr/>
        </p:nvSpPr>
        <p:spPr>
          <a:xfrm>
            <a:off x="7500958" y="4000504"/>
            <a:ext cx="1500198" cy="85725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Pain</a:t>
            </a:r>
            <a:endParaRPr lang="en-IN" b="1" dirty="0">
              <a:solidFill>
                <a:schemeClr val="tx1"/>
              </a:solidFill>
            </a:endParaRPr>
          </a:p>
        </p:txBody>
      </p:sp>
      <p:cxnSp>
        <p:nvCxnSpPr>
          <p:cNvPr id="23" name="Straight Arrow Connector 22"/>
          <p:cNvCxnSpPr/>
          <p:nvPr/>
        </p:nvCxnSpPr>
        <p:spPr>
          <a:xfrm rot="5400000">
            <a:off x="1535885" y="4893479"/>
            <a:ext cx="642942"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679555" y="3463925"/>
            <a:ext cx="35719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857356" y="1928802"/>
            <a:ext cx="1928826"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823091" y="2249479"/>
            <a:ext cx="642942"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1536679" y="2249479"/>
            <a:ext cx="642942"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286380" y="1928802"/>
            <a:ext cx="1857388"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5929322" y="3286124"/>
            <a:ext cx="857256" cy="64294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8" idx="6"/>
          </p:cNvCxnSpPr>
          <p:nvPr/>
        </p:nvCxnSpPr>
        <p:spPr>
          <a:xfrm>
            <a:off x="6143636" y="4429132"/>
            <a:ext cx="1285884"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6" idx="1"/>
          </p:cNvCxnSpPr>
          <p:nvPr/>
        </p:nvCxnSpPr>
        <p:spPr>
          <a:xfrm>
            <a:off x="5573720" y="4857760"/>
            <a:ext cx="699048" cy="58555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9" idx="4"/>
          </p:cNvCxnSpPr>
          <p:nvPr/>
        </p:nvCxnSpPr>
        <p:spPr>
          <a:xfrm rot="5400000">
            <a:off x="7697413" y="4804182"/>
            <a:ext cx="500066" cy="60722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564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b="1" dirty="0" smtClean="0"/>
              <a:t>Immunity</a:t>
            </a:r>
            <a:r>
              <a:rPr lang="en-US" dirty="0" smtClean="0"/>
              <a:t> </a:t>
            </a:r>
            <a:br>
              <a:rPr lang="en-US" dirty="0" smtClean="0"/>
            </a:br>
            <a:endParaRPr lang="en-US" dirty="0"/>
          </a:p>
        </p:txBody>
      </p:sp>
      <p:sp>
        <p:nvSpPr>
          <p:cNvPr id="3" name="Content Placeholder 2"/>
          <p:cNvSpPr>
            <a:spLocks noGrp="1"/>
          </p:cNvSpPr>
          <p:nvPr>
            <p:ph idx="1"/>
          </p:nvPr>
        </p:nvSpPr>
        <p:spPr>
          <a:xfrm>
            <a:off x="457200" y="1143000"/>
            <a:ext cx="8229600" cy="5181600"/>
          </a:xfrm>
        </p:spPr>
        <p:txBody>
          <a:bodyPr>
            <a:normAutofit fontScale="85000" lnSpcReduction="20000"/>
          </a:bodyPr>
          <a:lstStyle/>
          <a:p>
            <a:r>
              <a:rPr lang="en-US" dirty="0" smtClean="0">
                <a:solidFill>
                  <a:srgbClr val="7030A0"/>
                </a:solidFill>
              </a:rPr>
              <a:t>Immunity (</a:t>
            </a:r>
            <a:r>
              <a:rPr lang="en-US" dirty="0" err="1" smtClean="0">
                <a:solidFill>
                  <a:srgbClr val="7030A0"/>
                </a:solidFill>
              </a:rPr>
              <a:t>immunis</a:t>
            </a:r>
            <a:r>
              <a:rPr lang="en-US" dirty="0" smtClean="0">
                <a:solidFill>
                  <a:srgbClr val="7030A0"/>
                </a:solidFill>
              </a:rPr>
              <a:t>- Latin-exempt, state of protection from infectious diseases)</a:t>
            </a:r>
          </a:p>
          <a:p>
            <a:r>
              <a:rPr lang="en-US" dirty="0" smtClean="0"/>
              <a:t>Immunity is body's ability to resist or eliminate potentially harmful foreign materials or abnormal cells </a:t>
            </a:r>
          </a:p>
          <a:p>
            <a:r>
              <a:rPr lang="en-US" dirty="0" smtClean="0"/>
              <a:t>consists of following activities: </a:t>
            </a:r>
          </a:p>
          <a:p>
            <a:pPr lvl="1"/>
            <a:r>
              <a:rPr lang="en-US" dirty="0" smtClean="0"/>
              <a:t>Defense against invading pathogens (viruses &amp; bacteria) </a:t>
            </a:r>
          </a:p>
          <a:p>
            <a:pPr lvl="1"/>
            <a:r>
              <a:rPr lang="en-US" dirty="0" smtClean="0"/>
              <a:t>Removal of 'worn-out' cells (e.g., old RBCs) &amp; tissue debris (e.g., from injury or disease) </a:t>
            </a:r>
          </a:p>
          <a:p>
            <a:pPr lvl="1"/>
            <a:r>
              <a:rPr lang="en-US" dirty="0" smtClean="0"/>
              <a:t>Identification &amp; destruction of abnormal or mutant cells (primary defense against cancer) </a:t>
            </a:r>
          </a:p>
          <a:p>
            <a:pPr lvl="1"/>
            <a:r>
              <a:rPr lang="en-US" dirty="0" smtClean="0"/>
              <a:t>Rejection of 'foreign' cells (e.g., organ transplant) </a:t>
            </a:r>
          </a:p>
          <a:p>
            <a:pPr lvl="1"/>
            <a:r>
              <a:rPr lang="en-US" dirty="0" smtClean="0"/>
              <a:t>Inappropriate responses: </a:t>
            </a:r>
          </a:p>
          <a:p>
            <a:pPr lvl="2"/>
            <a:r>
              <a:rPr lang="en-US" dirty="0" smtClean="0"/>
              <a:t>Allergies - response to normally harmless substances </a:t>
            </a:r>
          </a:p>
          <a:p>
            <a:pPr lvl="2"/>
            <a:r>
              <a:rPr lang="en-US" dirty="0" smtClean="0"/>
              <a:t>Autoimmune diseases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Inflammation and innate immunity</a:t>
            </a:r>
            <a:endParaRPr lang="en-IN" b="1" dirty="0">
              <a:solidFill>
                <a:srgbClr val="00B0F0"/>
              </a:solidFill>
            </a:endParaRPr>
          </a:p>
        </p:txBody>
      </p:sp>
      <p:pic>
        <p:nvPicPr>
          <p:cNvPr id="4" name="Content Placeholder 3"/>
          <p:cNvPicPr>
            <a:picLocks noGrp="1"/>
          </p:cNvPicPr>
          <p:nvPr>
            <p:ph idx="1"/>
          </p:nvPr>
        </p:nvPicPr>
        <p:blipFill>
          <a:blip r:embed="rId2" cstate="print"/>
          <a:srcRect l="14581" t="41788" r="48326" b="19629"/>
          <a:stretch>
            <a:fillRect/>
          </a:stretch>
        </p:blipFill>
        <p:spPr bwMode="auto">
          <a:xfrm>
            <a:off x="928662" y="1428736"/>
            <a:ext cx="7143800" cy="4500594"/>
          </a:xfrm>
          <a:prstGeom prst="rect">
            <a:avLst/>
          </a:prstGeom>
          <a:noFill/>
          <a:ln w="9525">
            <a:noFill/>
            <a:miter lim="800000"/>
            <a:headEnd/>
            <a:tailEnd/>
          </a:ln>
        </p:spPr>
      </p:pic>
      <p:sp>
        <p:nvSpPr>
          <p:cNvPr id="5" name="TextBox 4"/>
          <p:cNvSpPr txBox="1"/>
          <p:nvPr/>
        </p:nvSpPr>
        <p:spPr>
          <a:xfrm>
            <a:off x="285720" y="6072206"/>
            <a:ext cx="9437160" cy="615553"/>
          </a:xfrm>
          <a:prstGeom prst="rect">
            <a:avLst/>
          </a:prstGeom>
          <a:noFill/>
        </p:spPr>
        <p:txBody>
          <a:bodyPr wrap="square" rtlCol="0">
            <a:spAutoFit/>
          </a:bodyPr>
          <a:lstStyle/>
          <a:p>
            <a:r>
              <a:rPr lang="en-IN" sz="1700" dirty="0" smtClean="0"/>
              <a:t>Mast cells –  similar to </a:t>
            </a:r>
            <a:r>
              <a:rPr lang="en-IN" sz="1700" dirty="0" err="1" smtClean="0"/>
              <a:t>basophils</a:t>
            </a:r>
            <a:r>
              <a:rPr lang="en-IN" sz="1700" dirty="0" smtClean="0"/>
              <a:t> in blood; </a:t>
            </a:r>
          </a:p>
          <a:p>
            <a:r>
              <a:rPr lang="en-IN" sz="1700" dirty="0" smtClean="0"/>
              <a:t>mast cells are present in tissues and release histamines  in response to wound / infection /irritant</a:t>
            </a:r>
            <a:endParaRPr lang="en-IN" sz="1700" dirty="0"/>
          </a:p>
        </p:txBody>
      </p:sp>
      <p:sp>
        <p:nvSpPr>
          <p:cNvPr id="6" name="Oval 5"/>
          <p:cNvSpPr/>
          <p:nvPr/>
        </p:nvSpPr>
        <p:spPr>
          <a:xfrm>
            <a:off x="5929322" y="1285860"/>
            <a:ext cx="1357322" cy="50006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chemeClr val="tx1"/>
                </a:solidFill>
              </a:rPr>
              <a:t>Histamine  </a:t>
            </a:r>
            <a:endParaRPr lang="en-IN" sz="1400" dirty="0">
              <a:solidFill>
                <a:schemeClr val="tx1"/>
              </a:solidFill>
            </a:endParaRPr>
          </a:p>
        </p:txBody>
      </p:sp>
      <p:cxnSp>
        <p:nvCxnSpPr>
          <p:cNvPr id="7" name="Straight Arrow Connector 6"/>
          <p:cNvCxnSpPr/>
          <p:nvPr/>
        </p:nvCxnSpPr>
        <p:spPr>
          <a:xfrm rot="10800000" flipV="1">
            <a:off x="5357818" y="1785926"/>
            <a:ext cx="857256" cy="64294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14282" y="4714884"/>
            <a:ext cx="1357322" cy="50006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chemeClr val="tx1"/>
                </a:solidFill>
              </a:rPr>
              <a:t>Pathogen removal</a:t>
            </a:r>
            <a:endParaRPr lang="en-IN" sz="1400" dirty="0">
              <a:solidFill>
                <a:schemeClr val="tx1"/>
              </a:solidFill>
            </a:endParaRPr>
          </a:p>
        </p:txBody>
      </p:sp>
      <p:sp>
        <p:nvSpPr>
          <p:cNvPr id="9" name="Oval 8"/>
          <p:cNvSpPr/>
          <p:nvPr/>
        </p:nvSpPr>
        <p:spPr>
          <a:xfrm>
            <a:off x="5000628" y="5429264"/>
            <a:ext cx="2214578" cy="71438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chemeClr val="tx1"/>
                </a:solidFill>
              </a:rPr>
              <a:t>Adaptive immune response</a:t>
            </a:r>
            <a:endParaRPr lang="en-IN" sz="1400" dirty="0">
              <a:solidFill>
                <a:schemeClr val="tx1"/>
              </a:solidFill>
            </a:endParaRPr>
          </a:p>
        </p:txBody>
      </p:sp>
      <p:cxnSp>
        <p:nvCxnSpPr>
          <p:cNvPr id="10" name="Straight Arrow Connector 9"/>
          <p:cNvCxnSpPr/>
          <p:nvPr/>
        </p:nvCxnSpPr>
        <p:spPr>
          <a:xfrm>
            <a:off x="3714744" y="5715016"/>
            <a:ext cx="107157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00496" y="5357826"/>
            <a:ext cx="642942" cy="369332"/>
          </a:xfrm>
          <a:prstGeom prst="rect">
            <a:avLst/>
          </a:prstGeom>
          <a:noFill/>
        </p:spPr>
        <p:txBody>
          <a:bodyPr wrap="square" rtlCol="0">
            <a:spAutoFit/>
          </a:bodyPr>
          <a:lstStyle/>
          <a:p>
            <a:r>
              <a:rPr lang="en-IN" b="1" dirty="0" smtClean="0">
                <a:solidFill>
                  <a:srgbClr val="FF0000"/>
                </a:solidFill>
              </a:rPr>
              <a:t>+ + +</a:t>
            </a:r>
            <a:endParaRPr lang="en-IN" b="1" dirty="0">
              <a:solidFill>
                <a:srgbClr val="FF0000"/>
              </a:solidFill>
            </a:endParaRPr>
          </a:p>
        </p:txBody>
      </p:sp>
    </p:spTree>
    <p:extLst>
      <p:ext uri="{BB962C8B-B14F-4D97-AF65-F5344CB8AC3E}">
        <p14:creationId xmlns:p14="http://schemas.microsoft.com/office/powerpoint/2010/main" xmlns="" val="22860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Summary: role of Inflammation in innate immunity</a:t>
            </a:r>
            <a:endParaRPr lang="en-IN" dirty="0"/>
          </a:p>
        </p:txBody>
      </p:sp>
      <p:sp>
        <p:nvSpPr>
          <p:cNvPr id="3" name="Content Placeholder 2"/>
          <p:cNvSpPr>
            <a:spLocks noGrp="1"/>
          </p:cNvSpPr>
          <p:nvPr>
            <p:ph idx="1"/>
          </p:nvPr>
        </p:nvSpPr>
        <p:spPr>
          <a:xfrm>
            <a:off x="457200" y="1928802"/>
            <a:ext cx="8229600" cy="4197361"/>
          </a:xfrm>
        </p:spPr>
        <p:txBody>
          <a:bodyPr/>
          <a:lstStyle/>
          <a:p>
            <a:r>
              <a:rPr lang="en-IN" sz="2800" dirty="0" smtClean="0"/>
              <a:t>Initiation of phagocytosis – killing of pathogen</a:t>
            </a:r>
          </a:p>
          <a:p>
            <a:pPr>
              <a:buNone/>
            </a:pPr>
            <a:endParaRPr lang="en-IN" sz="2800" dirty="0" smtClean="0"/>
          </a:p>
          <a:p>
            <a:r>
              <a:rPr lang="en-IN" sz="2800" dirty="0" smtClean="0"/>
              <a:t>Limiting the spread of infection</a:t>
            </a:r>
          </a:p>
          <a:p>
            <a:pPr>
              <a:buNone/>
            </a:pPr>
            <a:endParaRPr lang="en-IN" sz="2800" dirty="0" smtClean="0"/>
          </a:p>
          <a:p>
            <a:r>
              <a:rPr lang="en-IN" sz="2800" dirty="0" smtClean="0"/>
              <a:t>Stimulate adaptive immune response</a:t>
            </a:r>
          </a:p>
          <a:p>
            <a:pPr>
              <a:buNone/>
            </a:pPr>
            <a:endParaRPr lang="en-IN" sz="2800" dirty="0" smtClean="0"/>
          </a:p>
          <a:p>
            <a:r>
              <a:rPr lang="en-IN" sz="2800" dirty="0" smtClean="0"/>
              <a:t>Initiate tissue repair</a:t>
            </a:r>
          </a:p>
          <a:p>
            <a:endParaRPr lang="en-IN" dirty="0" smtClean="0"/>
          </a:p>
          <a:p>
            <a:endParaRPr lang="en-IN" dirty="0"/>
          </a:p>
        </p:txBody>
      </p:sp>
    </p:spTree>
    <p:extLst>
      <p:ext uri="{BB962C8B-B14F-4D97-AF65-F5344CB8AC3E}">
        <p14:creationId xmlns:p14="http://schemas.microsoft.com/office/powerpoint/2010/main" xmlns="" val="5184820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6146" name="Picture 2"/>
          <p:cNvPicPr>
            <a:picLocks noChangeAspect="1" noChangeArrowheads="1"/>
          </p:cNvPicPr>
          <p:nvPr/>
        </p:nvPicPr>
        <p:blipFill>
          <a:blip r:embed="rId2" cstate="print"/>
          <a:srcRect l="10788" t="18328" r="29722" b="6250"/>
          <a:stretch>
            <a:fillRect/>
          </a:stretch>
        </p:blipFill>
        <p:spPr bwMode="auto">
          <a:xfrm>
            <a:off x="-129191" y="0"/>
            <a:ext cx="9356720" cy="666936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543956" cy="868346"/>
          </a:xfrm>
        </p:spPr>
        <p:txBody>
          <a:bodyPr>
            <a:noAutofit/>
          </a:bodyPr>
          <a:lstStyle/>
          <a:p>
            <a:r>
              <a:rPr lang="en-IN" sz="4000" b="1" dirty="0" smtClean="0">
                <a:solidFill>
                  <a:srgbClr val="00B0F0"/>
                </a:solidFill>
              </a:rPr>
              <a:t>Chronic inflammation = tissue damage</a:t>
            </a:r>
            <a:endParaRPr lang="en-IN" sz="4000" b="1" dirty="0">
              <a:solidFill>
                <a:srgbClr val="00B0F0"/>
              </a:solidFill>
            </a:endParaRPr>
          </a:p>
        </p:txBody>
      </p:sp>
      <p:sp>
        <p:nvSpPr>
          <p:cNvPr id="3" name="Content Placeholder 2"/>
          <p:cNvSpPr>
            <a:spLocks noGrp="1"/>
          </p:cNvSpPr>
          <p:nvPr>
            <p:ph sz="half" idx="1"/>
          </p:nvPr>
        </p:nvSpPr>
        <p:spPr/>
        <p:txBody>
          <a:bodyPr>
            <a:normAutofit lnSpcReduction="10000"/>
          </a:bodyPr>
          <a:lstStyle/>
          <a:p>
            <a:r>
              <a:rPr lang="en-US" sz="2400" dirty="0" smtClean="0"/>
              <a:t>Chronic inflammation - macrophages in the injured tissue. </a:t>
            </a:r>
          </a:p>
          <a:p>
            <a:endParaRPr lang="en-US" sz="2400" dirty="0" smtClean="0"/>
          </a:p>
          <a:p>
            <a:r>
              <a:rPr lang="en-US" sz="2400" dirty="0" smtClean="0"/>
              <a:t>Macrophages release toxins (including </a:t>
            </a:r>
            <a:r>
              <a:rPr lang="en-US" sz="2400" dirty="0" smtClean="0">
                <a:solidFill>
                  <a:srgbClr val="FF0000"/>
                </a:solidFill>
              </a:rPr>
              <a:t>reactive oxygen species or ROS</a:t>
            </a:r>
            <a:r>
              <a:rPr lang="en-US" sz="2400" dirty="0" smtClean="0"/>
              <a:t>) that injure tissues</a:t>
            </a:r>
          </a:p>
          <a:p>
            <a:endParaRPr lang="en-US" sz="2400" dirty="0" smtClean="0"/>
          </a:p>
          <a:p>
            <a:r>
              <a:rPr lang="en-US" sz="2400" dirty="0" smtClean="0"/>
              <a:t>chronic inflammation is almost always accompanied by tissue destruction.</a:t>
            </a:r>
            <a:endParaRPr lang="en-IN" sz="2400" dirty="0"/>
          </a:p>
        </p:txBody>
      </p:sp>
      <p:pic>
        <p:nvPicPr>
          <p:cNvPr id="5" name="Content Placeholder 4" descr="https://upload.wikimedia.org/wikipedia/commons/1/1d/Inflammation_of_prostate.jpg"/>
          <p:cNvPicPr>
            <a:picLocks noGrp="1"/>
          </p:cNvPicPr>
          <p:nvPr>
            <p:ph sz="half" idx="2"/>
          </p:nvPr>
        </p:nvPicPr>
        <p:blipFill>
          <a:blip r:embed="rId2" cstate="print"/>
          <a:srcRect r="58208" b="69843"/>
          <a:stretch>
            <a:fillRect/>
          </a:stretch>
        </p:blipFill>
        <p:spPr bwMode="auto">
          <a:xfrm>
            <a:off x="5214942" y="1643050"/>
            <a:ext cx="3143272" cy="2000264"/>
          </a:xfrm>
          <a:prstGeom prst="rect">
            <a:avLst/>
          </a:prstGeom>
          <a:noFill/>
          <a:ln w="9525">
            <a:noFill/>
            <a:miter lim="800000"/>
            <a:headEnd/>
            <a:tailEnd/>
          </a:ln>
        </p:spPr>
      </p:pic>
      <p:pic>
        <p:nvPicPr>
          <p:cNvPr id="6" name="Picture 5" descr="https://upload.wikimedia.org/wikipedia/commons/1/1d/Inflammation_of_prostate.jpg"/>
          <p:cNvPicPr/>
          <p:nvPr/>
        </p:nvPicPr>
        <p:blipFill>
          <a:blip r:embed="rId3" cstate="print"/>
          <a:srcRect l="28936" t="48188" r="38555" b="4965"/>
          <a:stretch>
            <a:fillRect/>
          </a:stretch>
        </p:blipFill>
        <p:spPr bwMode="auto">
          <a:xfrm>
            <a:off x="5214942" y="4357694"/>
            <a:ext cx="3214710" cy="2000264"/>
          </a:xfrm>
          <a:prstGeom prst="rect">
            <a:avLst/>
          </a:prstGeom>
          <a:noFill/>
          <a:ln w="9525">
            <a:noFill/>
            <a:miter lim="800000"/>
            <a:headEnd/>
            <a:tailEnd/>
          </a:ln>
        </p:spPr>
      </p:pic>
      <p:sp>
        <p:nvSpPr>
          <p:cNvPr id="7" name="TextBox 6"/>
          <p:cNvSpPr txBox="1"/>
          <p:nvPr/>
        </p:nvSpPr>
        <p:spPr>
          <a:xfrm>
            <a:off x="6286512" y="1285860"/>
            <a:ext cx="1196161" cy="307777"/>
          </a:xfrm>
          <a:prstGeom prst="rect">
            <a:avLst/>
          </a:prstGeom>
          <a:noFill/>
        </p:spPr>
        <p:txBody>
          <a:bodyPr wrap="none" rtlCol="0">
            <a:spAutoFit/>
          </a:bodyPr>
          <a:lstStyle/>
          <a:p>
            <a:r>
              <a:rPr lang="en-IN" sz="1400" dirty="0" smtClean="0"/>
              <a:t>Normal tissue</a:t>
            </a:r>
            <a:endParaRPr lang="en-IN" sz="1400" dirty="0"/>
          </a:p>
        </p:txBody>
      </p:sp>
      <p:sp>
        <p:nvSpPr>
          <p:cNvPr id="8" name="TextBox 7"/>
          <p:cNvSpPr txBox="1"/>
          <p:nvPr/>
        </p:nvSpPr>
        <p:spPr>
          <a:xfrm>
            <a:off x="5643570" y="4000504"/>
            <a:ext cx="2317494" cy="307777"/>
          </a:xfrm>
          <a:prstGeom prst="rect">
            <a:avLst/>
          </a:prstGeom>
          <a:noFill/>
        </p:spPr>
        <p:txBody>
          <a:bodyPr wrap="none" rtlCol="0">
            <a:spAutoFit/>
          </a:bodyPr>
          <a:lstStyle/>
          <a:p>
            <a:r>
              <a:rPr lang="en-IN" sz="1400" dirty="0" smtClean="0"/>
              <a:t>Tissue : chronic inflammation</a:t>
            </a:r>
            <a:endParaRPr lang="en-IN" sz="1400" dirty="0"/>
          </a:p>
        </p:txBody>
      </p:sp>
    </p:spTree>
    <p:extLst>
      <p:ext uri="{BB962C8B-B14F-4D97-AF65-F5344CB8AC3E}">
        <p14:creationId xmlns:p14="http://schemas.microsoft.com/office/powerpoint/2010/main" xmlns="" val="22006645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Chronic inflammation and tissue damage</a:t>
            </a:r>
            <a:endParaRPr lang="en-IN" b="1" dirty="0">
              <a:solidFill>
                <a:srgbClr val="00B0F0"/>
              </a:solidFill>
            </a:endParaRPr>
          </a:p>
        </p:txBody>
      </p:sp>
      <p:pic>
        <p:nvPicPr>
          <p:cNvPr id="4" name="Content Placeholder 3" descr="http://www.nature.com/nrm/journal/v6/n12/images/nrm1763-f2.jpg"/>
          <p:cNvPicPr>
            <a:picLocks noGrp="1"/>
          </p:cNvPicPr>
          <p:nvPr>
            <p:ph idx="1"/>
          </p:nvPr>
        </p:nvPicPr>
        <p:blipFill>
          <a:blip r:embed="rId3" cstate="print"/>
          <a:srcRect/>
          <a:stretch>
            <a:fillRect/>
          </a:stretch>
        </p:blipFill>
        <p:spPr bwMode="auto">
          <a:xfrm>
            <a:off x="1214414" y="2143116"/>
            <a:ext cx="5286412" cy="3429024"/>
          </a:xfrm>
          <a:prstGeom prst="rect">
            <a:avLst/>
          </a:prstGeom>
          <a:noFill/>
          <a:ln w="9525">
            <a:noFill/>
            <a:miter lim="800000"/>
            <a:headEnd/>
            <a:tailEnd/>
          </a:ln>
        </p:spPr>
      </p:pic>
      <p:sp>
        <p:nvSpPr>
          <p:cNvPr id="5" name="Left Arrow 4"/>
          <p:cNvSpPr/>
          <p:nvPr/>
        </p:nvSpPr>
        <p:spPr>
          <a:xfrm rot="8928495">
            <a:off x="6213771" y="3116933"/>
            <a:ext cx="785818"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Left Arrow 5"/>
          <p:cNvSpPr/>
          <p:nvPr/>
        </p:nvSpPr>
        <p:spPr>
          <a:xfrm rot="12576235">
            <a:off x="6216720" y="3894861"/>
            <a:ext cx="785818"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Cloud 7"/>
          <p:cNvSpPr/>
          <p:nvPr/>
        </p:nvSpPr>
        <p:spPr>
          <a:xfrm>
            <a:off x="7072330" y="2071678"/>
            <a:ext cx="1714512" cy="1214446"/>
          </a:xfrm>
          <a:prstGeom prst="clou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lumMod val="75000"/>
                    <a:lumOff val="25000"/>
                  </a:schemeClr>
                </a:solidFill>
              </a:rPr>
              <a:t>Reduced tissue function</a:t>
            </a:r>
            <a:endParaRPr lang="en-IN" b="1" dirty="0">
              <a:solidFill>
                <a:schemeClr val="tx1">
                  <a:lumMod val="75000"/>
                  <a:lumOff val="25000"/>
                </a:schemeClr>
              </a:solidFill>
            </a:endParaRPr>
          </a:p>
        </p:txBody>
      </p:sp>
      <p:sp>
        <p:nvSpPr>
          <p:cNvPr id="9" name="Cloud 8"/>
          <p:cNvSpPr/>
          <p:nvPr/>
        </p:nvSpPr>
        <p:spPr>
          <a:xfrm>
            <a:off x="7072330" y="3929066"/>
            <a:ext cx="1714512" cy="1214446"/>
          </a:xfrm>
          <a:prstGeom prst="clou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lumMod val="75000"/>
                    <a:lumOff val="25000"/>
                  </a:schemeClr>
                </a:solidFill>
              </a:rPr>
              <a:t>Tissue damage</a:t>
            </a:r>
            <a:endParaRPr lang="en-IN" b="1" dirty="0">
              <a:solidFill>
                <a:schemeClr val="tx1">
                  <a:lumMod val="75000"/>
                  <a:lumOff val="25000"/>
                </a:schemeClr>
              </a:solidFill>
            </a:endParaRPr>
          </a:p>
        </p:txBody>
      </p:sp>
      <p:sp>
        <p:nvSpPr>
          <p:cNvPr id="11" name="Oval 10"/>
          <p:cNvSpPr/>
          <p:nvPr/>
        </p:nvSpPr>
        <p:spPr>
          <a:xfrm>
            <a:off x="357158" y="1357298"/>
            <a:ext cx="2071702" cy="100013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75000"/>
                    <a:lumOff val="25000"/>
                  </a:schemeClr>
                </a:solidFill>
              </a:rPr>
              <a:t>Chronic inflammation</a:t>
            </a:r>
            <a:endParaRPr lang="en-IN" dirty="0">
              <a:solidFill>
                <a:schemeClr val="tx1">
                  <a:lumMod val="75000"/>
                  <a:lumOff val="25000"/>
                </a:schemeClr>
              </a:solidFill>
            </a:endParaRPr>
          </a:p>
        </p:txBody>
      </p:sp>
      <p:sp>
        <p:nvSpPr>
          <p:cNvPr id="12" name="Left Arrow 11"/>
          <p:cNvSpPr/>
          <p:nvPr/>
        </p:nvSpPr>
        <p:spPr>
          <a:xfrm rot="12334818">
            <a:off x="2411984" y="2321543"/>
            <a:ext cx="1068316" cy="214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Arrow Connector 17"/>
          <p:cNvCxnSpPr/>
          <p:nvPr/>
        </p:nvCxnSpPr>
        <p:spPr>
          <a:xfrm rot="5400000">
            <a:off x="-249271" y="3892553"/>
            <a:ext cx="292895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85720" y="5500702"/>
            <a:ext cx="2071702" cy="100013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75000"/>
                    <a:lumOff val="25000"/>
                  </a:schemeClr>
                </a:solidFill>
              </a:rPr>
              <a:t>Activation of immune cells</a:t>
            </a:r>
            <a:endParaRPr lang="en-IN" dirty="0">
              <a:solidFill>
                <a:schemeClr val="tx1">
                  <a:lumMod val="75000"/>
                  <a:lumOff val="25000"/>
                </a:schemeClr>
              </a:solidFill>
            </a:endParaRPr>
          </a:p>
        </p:txBody>
      </p:sp>
      <p:cxnSp>
        <p:nvCxnSpPr>
          <p:cNvPr id="20" name="Straight Arrow Connector 19"/>
          <p:cNvCxnSpPr/>
          <p:nvPr/>
        </p:nvCxnSpPr>
        <p:spPr>
          <a:xfrm rot="5400000" flipH="1" flipV="1">
            <a:off x="7644628" y="5642784"/>
            <a:ext cx="85725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28860" y="6072206"/>
            <a:ext cx="5643602"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43372" y="5715016"/>
            <a:ext cx="2714644" cy="369332"/>
          </a:xfrm>
          <a:prstGeom prst="rect">
            <a:avLst/>
          </a:prstGeom>
          <a:noFill/>
        </p:spPr>
        <p:txBody>
          <a:bodyPr wrap="square" rtlCol="0">
            <a:spAutoFit/>
          </a:bodyPr>
          <a:lstStyle/>
          <a:p>
            <a:r>
              <a:rPr lang="en-IN" b="1" dirty="0" smtClean="0">
                <a:solidFill>
                  <a:srgbClr val="FF0000"/>
                </a:solidFill>
              </a:rPr>
              <a:t>Killing of host cells</a:t>
            </a:r>
            <a:endParaRPr lang="en-IN" b="1" dirty="0">
              <a:solidFill>
                <a:srgbClr val="FF0000"/>
              </a:solidFill>
            </a:endParaRPr>
          </a:p>
        </p:txBody>
      </p:sp>
    </p:spTree>
    <p:extLst>
      <p:ext uri="{BB962C8B-B14F-4D97-AF65-F5344CB8AC3E}">
        <p14:creationId xmlns:p14="http://schemas.microsoft.com/office/powerpoint/2010/main" xmlns="" val="20363402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28710"/>
          </a:xfrm>
        </p:spPr>
        <p:txBody>
          <a:bodyPr>
            <a:normAutofit/>
          </a:bodyPr>
          <a:lstStyle/>
          <a:p>
            <a:r>
              <a:rPr lang="en-IN" sz="4000" b="1" dirty="0" smtClean="0">
                <a:solidFill>
                  <a:srgbClr val="00B0F0"/>
                </a:solidFill>
              </a:rPr>
              <a:t>Chronic inflammation and Cancer</a:t>
            </a:r>
            <a:endParaRPr lang="en-IN" sz="4000" b="1" dirty="0">
              <a:solidFill>
                <a:srgbClr val="00B0F0"/>
              </a:solidFill>
            </a:endParaRPr>
          </a:p>
        </p:txBody>
      </p:sp>
      <p:pic>
        <p:nvPicPr>
          <p:cNvPr id="4" name="Content Placeholder 3" descr="http://www.nature.com/nrc/journal/v4/n8/images/nrc1410-f2.jpg"/>
          <p:cNvPicPr>
            <a:picLocks noGrp="1"/>
          </p:cNvPicPr>
          <p:nvPr>
            <p:ph idx="1"/>
          </p:nvPr>
        </p:nvPicPr>
        <p:blipFill>
          <a:blip r:embed="rId3" cstate="print"/>
          <a:srcRect/>
          <a:stretch>
            <a:fillRect/>
          </a:stretch>
        </p:blipFill>
        <p:spPr bwMode="auto">
          <a:xfrm>
            <a:off x="2714612" y="1714488"/>
            <a:ext cx="4000528" cy="4829196"/>
          </a:xfrm>
          <a:prstGeom prst="rect">
            <a:avLst/>
          </a:prstGeom>
          <a:noFill/>
          <a:ln w="9525">
            <a:noFill/>
            <a:miter lim="800000"/>
            <a:headEnd/>
            <a:tailEnd/>
          </a:ln>
        </p:spPr>
      </p:pic>
      <p:sp>
        <p:nvSpPr>
          <p:cNvPr id="6" name="Explosion 1 5"/>
          <p:cNvSpPr/>
          <p:nvPr/>
        </p:nvSpPr>
        <p:spPr>
          <a:xfrm>
            <a:off x="285720" y="1500174"/>
            <a:ext cx="1428760" cy="1285884"/>
          </a:xfrm>
          <a:prstGeom prst="irregularSeal1">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ROS</a:t>
            </a:r>
          </a:p>
          <a:p>
            <a:pPr algn="ctr"/>
            <a:r>
              <a:rPr lang="en-IN" sz="1600" b="1" dirty="0" smtClean="0">
                <a:solidFill>
                  <a:schemeClr val="tx1"/>
                </a:solidFill>
              </a:rPr>
              <a:t>O</a:t>
            </a:r>
            <a:r>
              <a:rPr lang="en-IN" sz="1600" b="1" baseline="-25000" dirty="0" smtClean="0">
                <a:solidFill>
                  <a:schemeClr val="tx1"/>
                </a:solidFill>
              </a:rPr>
              <a:t>2</a:t>
            </a:r>
            <a:r>
              <a:rPr lang="en-IN" sz="1600" b="1" baseline="30000" dirty="0" smtClean="0">
                <a:solidFill>
                  <a:schemeClr val="tx1"/>
                </a:solidFill>
              </a:rPr>
              <a:t>-</a:t>
            </a:r>
            <a:r>
              <a:rPr lang="en-IN" sz="1600" b="1" dirty="0" smtClean="0">
                <a:solidFill>
                  <a:schemeClr val="tx1"/>
                </a:solidFill>
              </a:rPr>
              <a:t>   OH</a:t>
            </a:r>
            <a:r>
              <a:rPr lang="en-IN" sz="1600" b="1" baseline="30000" dirty="0" smtClean="0">
                <a:solidFill>
                  <a:schemeClr val="tx1"/>
                </a:solidFill>
              </a:rPr>
              <a:t>-</a:t>
            </a:r>
            <a:endParaRPr lang="en-IN" sz="1600" b="1" baseline="30000" dirty="0">
              <a:solidFill>
                <a:schemeClr val="tx1"/>
              </a:solidFill>
            </a:endParaRPr>
          </a:p>
        </p:txBody>
      </p:sp>
      <p:sp>
        <p:nvSpPr>
          <p:cNvPr id="7" name="Curved Down Arrow 6"/>
          <p:cNvSpPr/>
          <p:nvPr/>
        </p:nvSpPr>
        <p:spPr>
          <a:xfrm rot="474909">
            <a:off x="1785918" y="1928802"/>
            <a:ext cx="1000132" cy="500066"/>
          </a:xfrm>
          <a:prstGeom prst="curvedDownArrow">
            <a:avLst>
              <a:gd name="adj1" fmla="val 25000"/>
              <a:gd name="adj2" fmla="val 3797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6-Point Star 7"/>
          <p:cNvSpPr/>
          <p:nvPr/>
        </p:nvSpPr>
        <p:spPr>
          <a:xfrm flipH="1">
            <a:off x="4071933" y="3071810"/>
            <a:ext cx="71438" cy="71438"/>
          </a:xfrm>
          <a:prstGeom prst="star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2786050" y="2285992"/>
            <a:ext cx="1357322" cy="64294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schemeClr val="tx1">
                    <a:lumMod val="50000"/>
                    <a:lumOff val="50000"/>
                  </a:schemeClr>
                </a:solidFill>
              </a:rPr>
              <a:t>DNA Mutation</a:t>
            </a:r>
            <a:endParaRPr lang="en-IN" sz="1400" b="1" dirty="0">
              <a:solidFill>
                <a:schemeClr val="tx1">
                  <a:lumMod val="50000"/>
                  <a:lumOff val="50000"/>
                </a:schemeClr>
              </a:solidFill>
            </a:endParaRPr>
          </a:p>
        </p:txBody>
      </p:sp>
      <p:sp>
        <p:nvSpPr>
          <p:cNvPr id="11" name="Left Arrow 10"/>
          <p:cNvSpPr/>
          <p:nvPr/>
        </p:nvSpPr>
        <p:spPr>
          <a:xfrm>
            <a:off x="2143108" y="6072206"/>
            <a:ext cx="785818"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loud 12"/>
          <p:cNvSpPr/>
          <p:nvPr/>
        </p:nvSpPr>
        <p:spPr>
          <a:xfrm>
            <a:off x="285720" y="5357826"/>
            <a:ext cx="1714512" cy="1214446"/>
          </a:xfrm>
          <a:prstGeom prst="clou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lumMod val="75000"/>
                    <a:lumOff val="25000"/>
                  </a:schemeClr>
                </a:solidFill>
              </a:rPr>
              <a:t>Cancer</a:t>
            </a:r>
            <a:endParaRPr lang="en-IN" b="1" dirty="0">
              <a:solidFill>
                <a:schemeClr val="tx1">
                  <a:lumMod val="75000"/>
                  <a:lumOff val="25000"/>
                </a:schemeClr>
              </a:solidFill>
            </a:endParaRPr>
          </a:p>
        </p:txBody>
      </p:sp>
    </p:spTree>
    <p:extLst>
      <p:ext uri="{BB962C8B-B14F-4D97-AF65-F5344CB8AC3E}">
        <p14:creationId xmlns:p14="http://schemas.microsoft.com/office/powerpoint/2010/main" xmlns="" val="4614239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lgn="l"/>
            <a:r>
              <a:rPr lang="en-US" sz="3200" b="1" dirty="0" smtClean="0">
                <a:solidFill>
                  <a:srgbClr val="00B0F0"/>
                </a:solidFill>
                <a:latin typeface="Arial" charset="0"/>
              </a:rPr>
              <a:t>Immunogens and antigens</a:t>
            </a:r>
            <a:endParaRPr lang="en-US" sz="3200" b="1" dirty="0">
              <a:solidFill>
                <a:srgbClr val="00B0F0"/>
              </a:solidFill>
              <a:latin typeface="Arial" charset="0"/>
            </a:endParaRPr>
          </a:p>
        </p:txBody>
      </p:sp>
      <p:sp>
        <p:nvSpPr>
          <p:cNvPr id="4" name="Content Placeholder 3"/>
          <p:cNvSpPr>
            <a:spLocks noGrp="1"/>
          </p:cNvSpPr>
          <p:nvPr>
            <p:ph idx="1"/>
          </p:nvPr>
        </p:nvSpPr>
        <p:spPr/>
        <p:txBody>
          <a:bodyPr>
            <a:normAutofit/>
          </a:bodyPr>
          <a:lstStyle/>
          <a:p>
            <a:pPr>
              <a:buFontTx/>
              <a:buChar char="•"/>
            </a:pPr>
            <a:r>
              <a:rPr lang="en-US" sz="2800" b="1" dirty="0" err="1" smtClean="0">
                <a:latin typeface="Arial" charset="0"/>
              </a:rPr>
              <a:t>Immunogen</a:t>
            </a:r>
            <a:r>
              <a:rPr lang="en-US" sz="2800" b="1" dirty="0" smtClean="0">
                <a:latin typeface="Arial" charset="0"/>
              </a:rPr>
              <a:t> / antigen: </a:t>
            </a:r>
            <a:r>
              <a:rPr lang="en-US" sz="2800" dirty="0" smtClean="0">
                <a:latin typeface="Arial" charset="0"/>
              </a:rPr>
              <a:t> a substance that elicits an immune response [i.e. a </a:t>
            </a:r>
            <a:r>
              <a:rPr lang="en-US" sz="2800" dirty="0" err="1" smtClean="0">
                <a:latin typeface="Arial" charset="0"/>
              </a:rPr>
              <a:t>humoral</a:t>
            </a:r>
            <a:r>
              <a:rPr lang="en-US" sz="2800" dirty="0" smtClean="0">
                <a:latin typeface="Arial" charset="0"/>
              </a:rPr>
              <a:t> (antibody response) or cell-mediated immune response]</a:t>
            </a:r>
          </a:p>
          <a:p>
            <a:pPr>
              <a:buNone/>
            </a:pPr>
            <a:endParaRPr lang="en-US" sz="2800" dirty="0" smtClean="0">
              <a:latin typeface="Arial" charset="0"/>
            </a:endParaRPr>
          </a:p>
          <a:p>
            <a:pPr>
              <a:buFontTx/>
              <a:buChar char="•"/>
            </a:pPr>
            <a:endParaRPr lang="en-US" sz="2800" b="1" dirty="0" smtClean="0">
              <a:latin typeface="Arial" charset="0"/>
            </a:endParaRPr>
          </a:p>
          <a:p>
            <a:pPr>
              <a:buNone/>
            </a:pPr>
            <a:endParaRPr lang="en-US" sz="2800" dirty="0" smtClean="0">
              <a:latin typeface="Arial" charset="0"/>
            </a:endParaRPr>
          </a:p>
          <a:p>
            <a:pPr>
              <a:buNone/>
            </a:pPr>
            <a:endParaRPr lang="en-US" sz="2800" dirty="0" smtClean="0">
              <a:latin typeface="Arial" charset="0"/>
            </a:endParaRPr>
          </a:p>
          <a:p>
            <a:pPr>
              <a:buNone/>
            </a:pPr>
            <a:endParaRPr lang="en-IN" sz="2800" dirty="0"/>
          </a:p>
        </p:txBody>
      </p:sp>
      <p:sp>
        <p:nvSpPr>
          <p:cNvPr id="5" name="Right Arrow 4"/>
          <p:cNvSpPr/>
          <p:nvPr/>
        </p:nvSpPr>
        <p:spPr>
          <a:xfrm>
            <a:off x="1285852" y="3500438"/>
            <a:ext cx="571504" cy="2143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071670" y="3429000"/>
            <a:ext cx="5214974" cy="369332"/>
          </a:xfrm>
          <a:prstGeom prst="rect">
            <a:avLst/>
          </a:prstGeom>
          <a:noFill/>
        </p:spPr>
        <p:txBody>
          <a:bodyPr wrap="square" rtlCol="0">
            <a:spAutoFit/>
          </a:bodyPr>
          <a:lstStyle/>
          <a:p>
            <a:r>
              <a:rPr lang="en-IN" b="1" dirty="0" smtClean="0">
                <a:solidFill>
                  <a:srgbClr val="FF0000"/>
                </a:solidFill>
              </a:rPr>
              <a:t>Immune</a:t>
            </a:r>
            <a:r>
              <a:rPr lang="en-IN" dirty="0" smtClean="0"/>
              <a:t> response </a:t>
            </a:r>
            <a:r>
              <a:rPr lang="en-IN" b="1" dirty="0" smtClean="0">
                <a:solidFill>
                  <a:srgbClr val="FF0000"/>
                </a:solidFill>
              </a:rPr>
              <a:t>gen</a:t>
            </a:r>
            <a:r>
              <a:rPr lang="en-IN" dirty="0" smtClean="0"/>
              <a:t>erator  </a:t>
            </a:r>
            <a:endParaRPr lang="en-IN" dirty="0"/>
          </a:p>
        </p:txBody>
      </p:sp>
      <p:sp>
        <p:nvSpPr>
          <p:cNvPr id="7" name="TextBox 6"/>
          <p:cNvSpPr txBox="1"/>
          <p:nvPr/>
        </p:nvSpPr>
        <p:spPr>
          <a:xfrm>
            <a:off x="285720" y="4929198"/>
            <a:ext cx="8595943" cy="369332"/>
          </a:xfrm>
          <a:prstGeom prst="rect">
            <a:avLst/>
          </a:prstGeom>
          <a:noFill/>
        </p:spPr>
        <p:txBody>
          <a:bodyPr wrap="none" rtlCol="0">
            <a:spAutoFit/>
          </a:bodyPr>
          <a:lstStyle/>
          <a:p>
            <a:r>
              <a:rPr lang="en-IN" b="1" dirty="0" smtClean="0"/>
              <a:t>Though the two terms are used interchangeably – there are differences between the two</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IN" b="1" dirty="0" err="1" smtClean="0">
                <a:solidFill>
                  <a:srgbClr val="00B0F0"/>
                </a:solidFill>
              </a:rPr>
              <a:t>Epitope</a:t>
            </a:r>
            <a:endParaRPr lang="en-IN" b="1" dirty="0">
              <a:solidFill>
                <a:srgbClr val="00B0F0"/>
              </a:solidFill>
            </a:endParaRPr>
          </a:p>
        </p:txBody>
      </p:sp>
      <p:sp>
        <p:nvSpPr>
          <p:cNvPr id="3" name="Content Placeholder 2"/>
          <p:cNvSpPr>
            <a:spLocks noGrp="1"/>
          </p:cNvSpPr>
          <p:nvPr>
            <p:ph idx="1"/>
          </p:nvPr>
        </p:nvSpPr>
        <p:spPr/>
        <p:txBody>
          <a:bodyPr/>
          <a:lstStyle/>
          <a:p>
            <a:r>
              <a:rPr lang="en-US" sz="2800" b="1" dirty="0" smtClean="0"/>
              <a:t>Epitope: </a:t>
            </a:r>
            <a:r>
              <a:rPr lang="en-US" sz="2800" dirty="0" smtClean="0"/>
              <a:t>the portion of an antigen that is recognized and bound by an antibody (</a:t>
            </a:r>
            <a:r>
              <a:rPr lang="en-US" sz="2800" dirty="0" err="1" smtClean="0"/>
              <a:t>Ab</a:t>
            </a:r>
            <a:r>
              <a:rPr lang="en-US" sz="2800" dirty="0" smtClean="0"/>
              <a:t>) or a T-cell receptor  (TCR)</a:t>
            </a:r>
          </a:p>
          <a:p>
            <a:pPr marL="0" indent="0">
              <a:buNone/>
            </a:pPr>
            <a:endParaRPr lang="en-US" sz="2800" dirty="0" smtClean="0"/>
          </a:p>
          <a:p>
            <a:r>
              <a:rPr lang="en-US" sz="2800" dirty="0" err="1" smtClean="0"/>
              <a:t>epitope</a:t>
            </a:r>
            <a:r>
              <a:rPr lang="en-US" sz="2800" dirty="0" smtClean="0"/>
              <a:t> = </a:t>
            </a:r>
            <a:r>
              <a:rPr lang="en-US" dirty="0" smtClean="0"/>
              <a:t>antigenic determinant</a:t>
            </a:r>
            <a:endParaRPr lang="en-US" sz="2800" dirty="0" smtClean="0"/>
          </a:p>
          <a:p>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Autofit/>
          </a:bodyPr>
          <a:lstStyle/>
          <a:p>
            <a:r>
              <a:rPr lang="en-US" b="1" dirty="0" err="1" smtClean="0">
                <a:solidFill>
                  <a:srgbClr val="00B0F0"/>
                </a:solidFill>
                <a:latin typeface="+mn-lt"/>
              </a:rPr>
              <a:t>Epitopes</a:t>
            </a:r>
            <a:endParaRPr lang="en-IN" b="1" dirty="0">
              <a:solidFill>
                <a:srgbClr val="00B0F0"/>
              </a:solidFill>
              <a:latin typeface="+mn-lt"/>
            </a:endParaRPr>
          </a:p>
        </p:txBody>
      </p:sp>
      <p:pic>
        <p:nvPicPr>
          <p:cNvPr id="4" name="Content Placeholder 3" descr="http://image.slidesharecdn.com/humoralimmunity-120122202508-phpapp01/95/humoral-immunity-18-728.jpg?cb=1327264142"/>
          <p:cNvPicPr>
            <a:picLocks noGrp="1"/>
          </p:cNvPicPr>
          <p:nvPr>
            <p:ph idx="1"/>
          </p:nvPr>
        </p:nvPicPr>
        <p:blipFill>
          <a:blip r:embed="rId2" cstate="print"/>
          <a:srcRect t="18550" r="-447" b="5563"/>
          <a:stretch>
            <a:fillRect/>
          </a:stretch>
        </p:blipFill>
        <p:spPr bwMode="auto">
          <a:xfrm>
            <a:off x="1714480" y="1785926"/>
            <a:ext cx="5929354" cy="3214710"/>
          </a:xfrm>
          <a:prstGeom prst="rect">
            <a:avLst/>
          </a:prstGeom>
          <a:noFill/>
          <a:ln w="9525">
            <a:noFill/>
            <a:miter lim="800000"/>
            <a:headEnd/>
            <a:tailEnd/>
          </a:ln>
        </p:spPr>
      </p:pic>
      <p:sp>
        <p:nvSpPr>
          <p:cNvPr id="5" name="Rectangle 4"/>
          <p:cNvSpPr/>
          <p:nvPr/>
        </p:nvSpPr>
        <p:spPr>
          <a:xfrm>
            <a:off x="179512" y="5631436"/>
            <a:ext cx="8856984" cy="338554"/>
          </a:xfrm>
          <a:prstGeom prst="rect">
            <a:avLst/>
          </a:prstGeom>
        </p:spPr>
        <p:txBody>
          <a:bodyPr wrap="square">
            <a:spAutoFit/>
          </a:bodyPr>
          <a:lstStyle/>
          <a:p>
            <a:pPr>
              <a:buFontTx/>
              <a:buChar char="•"/>
            </a:pPr>
            <a:r>
              <a:rPr lang="en-US" sz="1600" b="1" dirty="0" smtClean="0">
                <a:solidFill>
                  <a:srgbClr val="FF0000"/>
                </a:solidFill>
              </a:rPr>
              <a:t>Epitope: </a:t>
            </a:r>
            <a:r>
              <a:rPr lang="en-US" sz="1600" b="1" dirty="0" smtClean="0"/>
              <a:t>the portion of an antigen that is recognized and bound by an </a:t>
            </a:r>
            <a:r>
              <a:rPr lang="en-US" sz="1600" b="1" dirty="0" err="1" smtClean="0"/>
              <a:t>Ab</a:t>
            </a:r>
            <a:r>
              <a:rPr lang="en-US" sz="1600" b="1" dirty="0" smtClean="0"/>
              <a:t> or a T Cell receptor</a:t>
            </a:r>
          </a:p>
        </p:txBody>
      </p:sp>
      <p:sp>
        <p:nvSpPr>
          <p:cNvPr id="3" name="TextBox 2"/>
          <p:cNvSpPr txBox="1"/>
          <p:nvPr/>
        </p:nvSpPr>
        <p:spPr>
          <a:xfrm>
            <a:off x="2138758" y="6262236"/>
            <a:ext cx="5318379" cy="369332"/>
          </a:xfrm>
          <a:prstGeom prst="rect">
            <a:avLst/>
          </a:prstGeom>
          <a:noFill/>
        </p:spPr>
        <p:txBody>
          <a:bodyPr wrap="none" rtlCol="0">
            <a:spAutoFit/>
          </a:bodyPr>
          <a:lstStyle/>
          <a:p>
            <a:r>
              <a:rPr lang="en-US" b="1" dirty="0" smtClean="0"/>
              <a:t>One protein may have multiple antigenic determinant</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B0F0"/>
                </a:solidFill>
              </a:rPr>
              <a:t>Epitopes</a:t>
            </a:r>
            <a:endParaRPr lang="en-US" b="1" dirty="0">
              <a:solidFill>
                <a:srgbClr val="00B0F0"/>
              </a:solidFill>
            </a:endParaRPr>
          </a:p>
        </p:txBody>
      </p:sp>
      <p:sp>
        <p:nvSpPr>
          <p:cNvPr id="3" name="Content Placeholder 2"/>
          <p:cNvSpPr>
            <a:spLocks noGrp="1"/>
          </p:cNvSpPr>
          <p:nvPr>
            <p:ph idx="1"/>
          </p:nvPr>
        </p:nvSpPr>
        <p:spPr>
          <a:xfrm>
            <a:off x="443249" y="2060848"/>
            <a:ext cx="8229600" cy="4525963"/>
          </a:xfrm>
        </p:spPr>
        <p:txBody>
          <a:bodyPr>
            <a:normAutofit/>
          </a:bodyPr>
          <a:lstStyle/>
          <a:p>
            <a:r>
              <a:rPr lang="en-US" sz="2800" dirty="0" smtClean="0"/>
              <a:t>B-cell Epitopes – recognized by B-cells </a:t>
            </a:r>
          </a:p>
          <a:p>
            <a:endParaRPr lang="en-US" sz="2800" dirty="0" smtClean="0"/>
          </a:p>
          <a:p>
            <a:r>
              <a:rPr lang="en-US" sz="2800" dirty="0" smtClean="0"/>
              <a:t>T-cell Epitopes – recognized by T cells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Grp="1" noChangeArrowheads="1"/>
          </p:cNvSpPr>
          <p:nvPr>
            <p:ph type="title"/>
          </p:nvPr>
        </p:nvSpPr>
        <p:spPr/>
        <p:txBody>
          <a:bodyPr>
            <a:normAutofit/>
          </a:bodyPr>
          <a:lstStyle/>
          <a:p>
            <a:r>
              <a:rPr lang="en-US" b="1" dirty="0">
                <a:solidFill>
                  <a:srgbClr val="00B0F0"/>
                </a:solidFill>
              </a:rPr>
              <a:t>Overview of the Immune System</a:t>
            </a:r>
          </a:p>
        </p:txBody>
      </p:sp>
      <p:graphicFrame>
        <p:nvGraphicFramePr>
          <p:cNvPr id="2" name="Diagram 1"/>
          <p:cNvGraphicFramePr/>
          <p:nvPr/>
        </p:nvGraphicFramePr>
        <p:xfrm>
          <a:off x="642910" y="1857364"/>
          <a:ext cx="7858180" cy="4078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31" name="Rectangle 35"/>
          <p:cNvSpPr>
            <a:spLocks noChangeArrowheads="1"/>
          </p:cNvSpPr>
          <p:nvPr/>
        </p:nvSpPr>
        <p:spPr bwMode="auto">
          <a:xfrm>
            <a:off x="457200" y="6248400"/>
            <a:ext cx="8229600" cy="381000"/>
          </a:xfrm>
          <a:prstGeom prst="rect">
            <a:avLst/>
          </a:prstGeom>
          <a:noFill/>
          <a:ln w="9525">
            <a:noFill/>
            <a:miter lim="800000"/>
            <a:headEnd/>
            <a:tailEnd/>
          </a:ln>
          <a:effectLst/>
        </p:spPr>
        <p:txBody>
          <a:bodyPr anchor="ctr"/>
          <a:lstStyle/>
          <a:p>
            <a:pPr eaLnBrk="1" hangingPunct="1">
              <a:spcBef>
                <a:spcPct val="0"/>
              </a:spcBef>
            </a:pPr>
            <a:r>
              <a:rPr lang="en-US" sz="2000" dirty="0" smtClean="0">
                <a:solidFill>
                  <a:schemeClr val="tx2"/>
                </a:solidFill>
              </a:rPr>
              <a:t>  		   Interactions </a:t>
            </a:r>
            <a:r>
              <a:rPr lang="en-US" sz="2000" dirty="0">
                <a:solidFill>
                  <a:schemeClr val="tx2"/>
                </a:solidFill>
              </a:rPr>
              <a:t>between the two systems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Immunogenicity</a:t>
            </a:r>
            <a:endParaRPr lang="en-IN" b="1" dirty="0">
              <a:solidFill>
                <a:srgbClr val="00B0F0"/>
              </a:solidFill>
            </a:endParaRPr>
          </a:p>
        </p:txBody>
      </p:sp>
      <p:sp>
        <p:nvSpPr>
          <p:cNvPr id="3" name="Content Placeholder 2"/>
          <p:cNvSpPr>
            <a:spLocks noGrp="1"/>
          </p:cNvSpPr>
          <p:nvPr>
            <p:ph idx="1"/>
          </p:nvPr>
        </p:nvSpPr>
        <p:spPr/>
        <p:txBody>
          <a:bodyPr>
            <a:normAutofit/>
          </a:bodyPr>
          <a:lstStyle/>
          <a:p>
            <a:r>
              <a:rPr lang="en-US" sz="2800" b="1" dirty="0" err="1" smtClean="0"/>
              <a:t>Immunogencity</a:t>
            </a:r>
            <a:r>
              <a:rPr lang="en-US" sz="2800" b="1" dirty="0" smtClean="0"/>
              <a:t>:</a:t>
            </a:r>
            <a:r>
              <a:rPr lang="en-US" sz="2800" dirty="0" smtClean="0"/>
              <a:t> is the ability to induce a </a:t>
            </a:r>
            <a:r>
              <a:rPr lang="en-US" sz="2800" dirty="0" err="1" smtClean="0"/>
              <a:t>humoral</a:t>
            </a:r>
            <a:r>
              <a:rPr lang="en-US" sz="2800" dirty="0" smtClean="0"/>
              <a:t> (antibody) and/or cell-mediated immune response. </a:t>
            </a:r>
          </a:p>
          <a:p>
            <a:endParaRPr lang="en-US" sz="2800" dirty="0"/>
          </a:p>
          <a:p>
            <a:r>
              <a:rPr lang="en-US" sz="2800" dirty="0"/>
              <a:t>W</a:t>
            </a:r>
            <a:r>
              <a:rPr lang="en-US" sz="2800" dirty="0" smtClean="0"/>
              <a:t>eak </a:t>
            </a:r>
            <a:r>
              <a:rPr lang="en-US" sz="2800" dirty="0" err="1" smtClean="0"/>
              <a:t>immunogens</a:t>
            </a:r>
            <a:r>
              <a:rPr lang="en-US" sz="2800" dirty="0" smtClean="0"/>
              <a:t> </a:t>
            </a:r>
          </a:p>
          <a:p>
            <a:r>
              <a:rPr lang="en-US" sz="2800" dirty="0" smtClean="0"/>
              <a:t>Strong </a:t>
            </a:r>
            <a:r>
              <a:rPr lang="en-US" sz="2800" dirty="0" err="1" smtClean="0"/>
              <a:t>immunogens</a:t>
            </a: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What determines immunogenicity ?</a:t>
            </a:r>
            <a:endParaRPr lang="en-IN" b="1" dirty="0">
              <a:solidFill>
                <a:srgbClr val="00B0F0"/>
              </a:solidFill>
            </a:endParaRPr>
          </a:p>
        </p:txBody>
      </p:sp>
      <p:sp>
        <p:nvSpPr>
          <p:cNvPr id="3" name="Content Placeholder 2"/>
          <p:cNvSpPr>
            <a:spLocks noGrp="1"/>
          </p:cNvSpPr>
          <p:nvPr>
            <p:ph idx="1"/>
          </p:nvPr>
        </p:nvSpPr>
        <p:spPr>
          <a:xfrm>
            <a:off x="357158" y="1643050"/>
            <a:ext cx="8329642" cy="4786346"/>
          </a:xfrm>
        </p:spPr>
        <p:txBody>
          <a:bodyPr>
            <a:normAutofit fontScale="77500" lnSpcReduction="20000"/>
          </a:bodyPr>
          <a:lstStyle/>
          <a:p>
            <a:r>
              <a:rPr lang="en-IN" sz="3100" b="1" dirty="0" smtClean="0">
                <a:solidFill>
                  <a:srgbClr val="FF0000"/>
                </a:solidFill>
              </a:rPr>
              <a:t>Foreignness: </a:t>
            </a:r>
            <a:r>
              <a:rPr lang="en-IN" sz="3100" dirty="0" smtClean="0"/>
              <a:t>essential for immunogenicity (self-responsive immune cells are eliminated during lymphocyte development)</a:t>
            </a:r>
          </a:p>
          <a:p>
            <a:pPr>
              <a:buNone/>
            </a:pPr>
            <a:endParaRPr lang="en-IN" sz="3100" dirty="0" smtClean="0"/>
          </a:p>
          <a:p>
            <a:r>
              <a:rPr lang="en-IN" sz="3100" b="1" dirty="0" smtClean="0">
                <a:solidFill>
                  <a:srgbClr val="FF0000"/>
                </a:solidFill>
              </a:rPr>
              <a:t>Size:</a:t>
            </a:r>
            <a:r>
              <a:rPr lang="en-IN" sz="3100" b="1" dirty="0" smtClean="0"/>
              <a:t>  </a:t>
            </a:r>
            <a:r>
              <a:rPr lang="en-IN" sz="3100" dirty="0" smtClean="0"/>
              <a:t>Bigger&gt;Smaller</a:t>
            </a:r>
          </a:p>
          <a:p>
            <a:endParaRPr lang="en-IN" sz="3100" dirty="0" smtClean="0"/>
          </a:p>
          <a:p>
            <a:r>
              <a:rPr lang="en-IN" sz="3100" b="1" dirty="0" smtClean="0">
                <a:solidFill>
                  <a:srgbClr val="FF0000"/>
                </a:solidFill>
              </a:rPr>
              <a:t>Chemical composition: </a:t>
            </a:r>
            <a:r>
              <a:rPr lang="en-IN" sz="3100" dirty="0" smtClean="0"/>
              <a:t>Proteins &gt; nucleic acids / polysaccharides / lipids</a:t>
            </a:r>
          </a:p>
          <a:p>
            <a:pPr>
              <a:buNone/>
            </a:pPr>
            <a:endParaRPr lang="en-IN" sz="3100" dirty="0" smtClean="0"/>
          </a:p>
          <a:p>
            <a:endParaRPr lang="en-IN" sz="3100" dirty="0" smtClean="0"/>
          </a:p>
          <a:p>
            <a:r>
              <a:rPr lang="en-IN" sz="3100" b="1" dirty="0" smtClean="0">
                <a:solidFill>
                  <a:srgbClr val="FF0000"/>
                </a:solidFill>
              </a:rPr>
              <a:t>Structure:</a:t>
            </a:r>
            <a:r>
              <a:rPr lang="en-IN" sz="3100" b="1" dirty="0" smtClean="0"/>
              <a:t> </a:t>
            </a:r>
            <a:r>
              <a:rPr lang="en-IN" sz="3100" dirty="0" smtClean="0"/>
              <a:t>Primary /secondary /tertiary structures play a role</a:t>
            </a:r>
          </a:p>
          <a:p>
            <a:pPr>
              <a:buNone/>
            </a:pPr>
            <a:endParaRPr lang="en-IN" sz="3100" dirty="0" smtClean="0"/>
          </a:p>
          <a:p>
            <a:endParaRPr lang="en-IN" sz="3100" dirty="0" smtClean="0"/>
          </a:p>
          <a:p>
            <a:r>
              <a:rPr lang="en-IN" sz="3100" b="1" dirty="0" smtClean="0">
                <a:solidFill>
                  <a:srgbClr val="FF0000"/>
                </a:solidFill>
              </a:rPr>
              <a:t>Physical form: </a:t>
            </a:r>
            <a:r>
              <a:rPr lang="en-IN" sz="3100" dirty="0" smtClean="0"/>
              <a:t>Particulate&gt; Soluble</a:t>
            </a:r>
          </a:p>
          <a:p>
            <a:pPr>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B0F0"/>
                </a:solidFill>
              </a:rPr>
              <a:t>Host factors affecting immunogencity</a:t>
            </a:r>
            <a:endParaRPr lang="en-IN" b="1" dirty="0">
              <a:solidFill>
                <a:srgbClr val="00B0F0"/>
              </a:solidFill>
            </a:endParaRPr>
          </a:p>
        </p:txBody>
      </p:sp>
      <p:sp>
        <p:nvSpPr>
          <p:cNvPr id="3" name="Content Placeholder 2"/>
          <p:cNvSpPr>
            <a:spLocks noGrp="1"/>
          </p:cNvSpPr>
          <p:nvPr>
            <p:ph idx="1"/>
          </p:nvPr>
        </p:nvSpPr>
        <p:spPr/>
        <p:txBody>
          <a:bodyPr/>
          <a:lstStyle/>
          <a:p>
            <a:r>
              <a:rPr lang="en-IN" sz="2400" dirty="0" smtClean="0"/>
              <a:t>Difference across species (interspecies)</a:t>
            </a:r>
          </a:p>
          <a:p>
            <a:endParaRPr lang="en-IN" sz="2400" dirty="0"/>
          </a:p>
          <a:p>
            <a:r>
              <a:rPr lang="en-IN" sz="2400" dirty="0" smtClean="0"/>
              <a:t>Differences within a species (</a:t>
            </a:r>
            <a:r>
              <a:rPr lang="en-IN" sz="2400" dirty="0" err="1" smtClean="0"/>
              <a:t>intraspecies</a:t>
            </a:r>
            <a:r>
              <a:rPr lang="en-IN" sz="2400" dirty="0" smtClean="0"/>
              <a:t>) </a:t>
            </a:r>
            <a:r>
              <a:rPr lang="en-IN" sz="2400" dirty="0"/>
              <a:t> </a:t>
            </a:r>
            <a:endParaRPr lang="en-IN" sz="2400" dirty="0" smtClean="0"/>
          </a:p>
          <a:p>
            <a:pPr>
              <a:buNone/>
            </a:pPr>
            <a:r>
              <a:rPr lang="en-IN" sz="2400" dirty="0" smtClean="0"/>
              <a:t>     -  Responders / non-responders to vaccine</a:t>
            </a:r>
          </a:p>
          <a:p>
            <a:pPr>
              <a:buNone/>
            </a:pPr>
            <a:r>
              <a:rPr lang="en-IN" sz="2400" dirty="0"/>
              <a:t> </a:t>
            </a:r>
            <a:r>
              <a:rPr lang="en-IN" sz="2400" dirty="0" smtClean="0"/>
              <a:t>    -  differences in disease severity in epidemics</a:t>
            </a:r>
            <a:endParaRPr lang="en-IN" sz="2800" dirty="0" smtClean="0"/>
          </a:p>
          <a:p>
            <a:pPr>
              <a:buNone/>
            </a:pPr>
            <a:endParaRPr lang="en-IN" dirty="0" smtClean="0"/>
          </a:p>
        </p:txBody>
      </p:sp>
      <p:sp>
        <p:nvSpPr>
          <p:cNvPr id="4" name="TextBox 3"/>
          <p:cNvSpPr txBox="1"/>
          <p:nvPr/>
        </p:nvSpPr>
        <p:spPr>
          <a:xfrm>
            <a:off x="2500298" y="4429132"/>
            <a:ext cx="1104661" cy="400110"/>
          </a:xfrm>
          <a:prstGeom prst="rect">
            <a:avLst/>
          </a:prstGeom>
          <a:noFill/>
        </p:spPr>
        <p:txBody>
          <a:bodyPr wrap="none" rtlCol="0">
            <a:spAutoFit/>
          </a:bodyPr>
          <a:lstStyle/>
          <a:p>
            <a:r>
              <a:rPr lang="en-IN" sz="2000" b="1" dirty="0" smtClean="0">
                <a:solidFill>
                  <a:srgbClr val="FF0000"/>
                </a:solidFill>
              </a:rPr>
              <a:t>Genetics</a:t>
            </a:r>
          </a:p>
        </p:txBody>
      </p:sp>
      <p:sp>
        <p:nvSpPr>
          <p:cNvPr id="5" name="Right Arrow 4"/>
          <p:cNvSpPr/>
          <p:nvPr/>
        </p:nvSpPr>
        <p:spPr>
          <a:xfrm>
            <a:off x="1857356" y="4500570"/>
            <a:ext cx="571504" cy="2143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ight Arrow 5"/>
          <p:cNvSpPr/>
          <p:nvPr/>
        </p:nvSpPr>
        <p:spPr>
          <a:xfrm>
            <a:off x="1857356" y="5143512"/>
            <a:ext cx="571504" cy="2143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571736" y="5000636"/>
            <a:ext cx="731948" cy="400110"/>
          </a:xfrm>
          <a:prstGeom prst="rect">
            <a:avLst/>
          </a:prstGeom>
          <a:noFill/>
        </p:spPr>
        <p:txBody>
          <a:bodyPr wrap="square" rtlCol="0">
            <a:spAutoFit/>
          </a:bodyPr>
          <a:lstStyle/>
          <a:p>
            <a:r>
              <a:rPr lang="en-IN" sz="2000" b="1" dirty="0" smtClean="0">
                <a:solidFill>
                  <a:srgbClr val="FF0000"/>
                </a:solidFill>
              </a:rPr>
              <a: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b="1" dirty="0" err="1" smtClean="0">
                <a:solidFill>
                  <a:srgbClr val="00B0F0"/>
                </a:solidFill>
              </a:rPr>
              <a:t>Isoantigens</a:t>
            </a:r>
            <a:endParaRPr lang="en-IN" b="1" dirty="0">
              <a:solidFill>
                <a:srgbClr val="00B0F0"/>
              </a:solidFill>
            </a:endParaRPr>
          </a:p>
        </p:txBody>
      </p:sp>
      <p:sp>
        <p:nvSpPr>
          <p:cNvPr id="3" name="Content Placeholder 2"/>
          <p:cNvSpPr>
            <a:spLocks noGrp="1"/>
          </p:cNvSpPr>
          <p:nvPr>
            <p:ph idx="1"/>
          </p:nvPr>
        </p:nvSpPr>
        <p:spPr/>
        <p:txBody>
          <a:bodyPr>
            <a:normAutofit/>
          </a:bodyPr>
          <a:lstStyle/>
          <a:p>
            <a:r>
              <a:rPr lang="en-GB" sz="2800" b="1" dirty="0" err="1" smtClean="0"/>
              <a:t>Isoantigens</a:t>
            </a:r>
            <a:r>
              <a:rPr lang="en-GB" sz="2800" b="1" dirty="0" smtClean="0"/>
              <a:t>: </a:t>
            </a:r>
            <a:r>
              <a:rPr lang="en-GB" sz="2800" dirty="0" smtClean="0"/>
              <a:t>Antigens present in some but not all members of a species</a:t>
            </a:r>
          </a:p>
          <a:p>
            <a:pPr marL="0" indent="0">
              <a:buNone/>
            </a:pPr>
            <a:endParaRPr lang="en-GB" sz="2800" dirty="0"/>
          </a:p>
          <a:p>
            <a:r>
              <a:rPr lang="en-GB" sz="2800" dirty="0" smtClean="0"/>
              <a:t>Blood group antigens – basis of blood grouping</a:t>
            </a:r>
          </a:p>
          <a:p>
            <a:endParaRPr lang="en-GB" sz="2800" dirty="0"/>
          </a:p>
          <a:p>
            <a:r>
              <a:rPr lang="en-GB" sz="2800" dirty="0" smtClean="0"/>
              <a:t>MHC (major histocompatibility complex)- cell surface </a:t>
            </a:r>
            <a:r>
              <a:rPr lang="en-GB" sz="2800" dirty="0" err="1" smtClean="0"/>
              <a:t>glycoproteins</a:t>
            </a:r>
            <a:endParaRPr lang="en-GB" sz="28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IN" b="1" dirty="0" err="1" smtClean="0">
                <a:solidFill>
                  <a:srgbClr val="00B0F0"/>
                </a:solidFill>
              </a:rPr>
              <a:t>Autoantigens</a:t>
            </a:r>
            <a:endParaRPr lang="en-IN" b="1" dirty="0">
              <a:solidFill>
                <a:srgbClr val="00B0F0"/>
              </a:solidFill>
            </a:endParaRPr>
          </a:p>
        </p:txBody>
      </p:sp>
      <p:sp>
        <p:nvSpPr>
          <p:cNvPr id="3" name="Content Placeholder 2"/>
          <p:cNvSpPr>
            <a:spLocks noGrp="1"/>
          </p:cNvSpPr>
          <p:nvPr>
            <p:ph idx="1"/>
          </p:nvPr>
        </p:nvSpPr>
        <p:spPr/>
        <p:txBody>
          <a:bodyPr>
            <a:normAutofit/>
          </a:bodyPr>
          <a:lstStyle/>
          <a:p>
            <a:r>
              <a:rPr lang="en-IN" sz="2800" dirty="0" err="1" smtClean="0"/>
              <a:t>Autoantigens</a:t>
            </a:r>
            <a:r>
              <a:rPr lang="en-IN" sz="2800" dirty="0" smtClean="0"/>
              <a:t> are substances capable of immunizing the host from which they are obtained. </a:t>
            </a:r>
          </a:p>
          <a:p>
            <a:pPr>
              <a:buNone/>
            </a:pPr>
            <a:endParaRPr lang="en-IN" sz="2800" dirty="0" smtClean="0"/>
          </a:p>
          <a:p>
            <a:r>
              <a:rPr lang="en-IN" sz="2800" dirty="0" smtClean="0"/>
              <a:t>Self antigens are ordinarily non-antigenic</a:t>
            </a:r>
          </a:p>
          <a:p>
            <a:pPr>
              <a:buNone/>
            </a:pPr>
            <a:endParaRPr lang="en-IN" sz="2800" dirty="0" smtClean="0"/>
          </a:p>
          <a:p>
            <a:r>
              <a:rPr lang="en-IN" sz="2800" dirty="0" smtClean="0"/>
              <a:t>Modifications of self-antigens are capable of eliciting an immune response</a:t>
            </a:r>
          </a:p>
          <a:p>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solidFill>
                  <a:srgbClr val="00B0F0"/>
                </a:solidFill>
              </a:rPr>
              <a:t>Haptens</a:t>
            </a:r>
            <a:endParaRPr lang="en-IN" b="1" dirty="0">
              <a:solidFill>
                <a:srgbClr val="00B0F0"/>
              </a:solidFill>
            </a:endParaRPr>
          </a:p>
        </p:txBody>
      </p:sp>
      <p:sp>
        <p:nvSpPr>
          <p:cNvPr id="3" name="Content Placeholder 2"/>
          <p:cNvSpPr>
            <a:spLocks noGrp="1"/>
          </p:cNvSpPr>
          <p:nvPr>
            <p:ph idx="1"/>
          </p:nvPr>
        </p:nvSpPr>
        <p:spPr/>
        <p:txBody>
          <a:bodyPr/>
          <a:lstStyle/>
          <a:p>
            <a:pPr>
              <a:buNone/>
            </a:pPr>
            <a:endParaRPr lang="en-US" dirty="0"/>
          </a:p>
          <a:p>
            <a:pPr>
              <a:buFontTx/>
              <a:buChar char="•"/>
            </a:pPr>
            <a:r>
              <a:rPr lang="en-US" b="1" dirty="0" err="1" smtClean="0"/>
              <a:t>Haptens</a:t>
            </a:r>
            <a:r>
              <a:rPr lang="en-US" b="1" dirty="0" smtClean="0"/>
              <a:t> are small molecules which are </a:t>
            </a:r>
            <a:r>
              <a:rPr lang="en-US" b="1" dirty="0" smtClean="0">
                <a:solidFill>
                  <a:srgbClr val="FF0000"/>
                </a:solidFill>
              </a:rPr>
              <a:t>non-immunogenic</a:t>
            </a:r>
            <a:r>
              <a:rPr lang="en-US" b="1" dirty="0" smtClean="0"/>
              <a:t>, thus could never induce an immune response by themselves. </a:t>
            </a:r>
          </a:p>
          <a:p>
            <a:pPr>
              <a:buFontTx/>
              <a:buChar char="•"/>
            </a:pPr>
            <a:endParaRPr lang="en-US" b="1" dirty="0"/>
          </a:p>
          <a:p>
            <a:pPr>
              <a:buNone/>
            </a:pPr>
            <a:endParaRPr lang="en-US" dirty="0" smtClean="0">
              <a:latin typeface="Arial" charset="0"/>
            </a:endParaRPr>
          </a:p>
          <a:p>
            <a:endParaRPr lang="en-US" dirty="0" smtClean="0">
              <a:latin typeface="Arial" charset="0"/>
            </a:endParaRPr>
          </a:p>
          <a:p>
            <a:endParaRPr lang="en-IN"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B0F0"/>
                </a:solidFill>
              </a:rPr>
              <a:t>Examples of </a:t>
            </a:r>
            <a:r>
              <a:rPr lang="en-IN" b="1" dirty="0" err="1" smtClean="0">
                <a:solidFill>
                  <a:srgbClr val="00B0F0"/>
                </a:solidFill>
              </a:rPr>
              <a:t>haptens</a:t>
            </a:r>
            <a:endParaRPr lang="en-IN" b="1" dirty="0">
              <a:solidFill>
                <a:srgbClr val="00B0F0"/>
              </a:solidFill>
            </a:endParaRPr>
          </a:p>
        </p:txBody>
      </p:sp>
      <p:sp>
        <p:nvSpPr>
          <p:cNvPr id="3" name="Content Placeholder 2"/>
          <p:cNvSpPr>
            <a:spLocks noGrp="1"/>
          </p:cNvSpPr>
          <p:nvPr>
            <p:ph idx="1"/>
          </p:nvPr>
        </p:nvSpPr>
        <p:spPr/>
        <p:txBody>
          <a:bodyPr/>
          <a:lstStyle/>
          <a:p>
            <a:endParaRPr lang="ru-RU" i="1" dirty="0" smtClean="0">
              <a:solidFill>
                <a:srgbClr val="000000"/>
              </a:solidFill>
            </a:endParaRPr>
          </a:p>
          <a:p>
            <a:endParaRPr lang="en-IN" dirty="0"/>
          </a:p>
        </p:txBody>
      </p:sp>
      <p:pic>
        <p:nvPicPr>
          <p:cNvPr id="4" name="Picture 3" descr="http://www.rrvp.com/images/bin/15261.jpg"/>
          <p:cNvPicPr/>
          <p:nvPr/>
        </p:nvPicPr>
        <p:blipFill>
          <a:blip r:embed="rId2" cstate="print"/>
          <a:srcRect/>
          <a:stretch>
            <a:fillRect/>
          </a:stretch>
        </p:blipFill>
        <p:spPr bwMode="auto">
          <a:xfrm>
            <a:off x="1612565" y="2420888"/>
            <a:ext cx="918210" cy="1790814"/>
          </a:xfrm>
          <a:prstGeom prst="rect">
            <a:avLst/>
          </a:prstGeom>
          <a:noFill/>
          <a:ln w="9525">
            <a:noFill/>
            <a:miter lim="800000"/>
            <a:headEnd/>
            <a:tailEnd/>
          </a:ln>
        </p:spPr>
      </p:pic>
      <p:pic>
        <p:nvPicPr>
          <p:cNvPr id="5" name="Picture 4" descr="http://www.skalp.com/wp-content/uploads/2015/08/SMP-drugs.jpg"/>
          <p:cNvPicPr/>
          <p:nvPr/>
        </p:nvPicPr>
        <p:blipFill>
          <a:blip r:embed="rId3" cstate="print"/>
          <a:srcRect/>
          <a:stretch>
            <a:fillRect/>
          </a:stretch>
        </p:blipFill>
        <p:spPr bwMode="auto">
          <a:xfrm>
            <a:off x="4804002" y="2420888"/>
            <a:ext cx="2643206" cy="1972729"/>
          </a:xfrm>
          <a:prstGeom prst="rect">
            <a:avLst/>
          </a:prstGeom>
          <a:noFill/>
          <a:ln w="9525">
            <a:noFill/>
            <a:miter lim="800000"/>
            <a:headEnd/>
            <a:tailEnd/>
          </a:ln>
        </p:spPr>
      </p:pic>
      <p:sp>
        <p:nvSpPr>
          <p:cNvPr id="6" name="Right Arrow 5"/>
          <p:cNvSpPr/>
          <p:nvPr/>
        </p:nvSpPr>
        <p:spPr>
          <a:xfrm>
            <a:off x="1785918" y="5236206"/>
            <a:ext cx="571504" cy="2143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915816" y="5158697"/>
            <a:ext cx="5048433" cy="369332"/>
          </a:xfrm>
          <a:prstGeom prst="rect">
            <a:avLst/>
          </a:prstGeom>
          <a:noFill/>
        </p:spPr>
        <p:txBody>
          <a:bodyPr wrap="none" rtlCol="0">
            <a:spAutoFit/>
          </a:bodyPr>
          <a:lstStyle/>
          <a:p>
            <a:r>
              <a:rPr lang="en-IN" b="1" dirty="0" smtClean="0">
                <a:solidFill>
                  <a:srgbClr val="FF0000"/>
                </a:solidFill>
              </a:rPr>
              <a:t>DO NOT ELICIT an immune response by themselves</a:t>
            </a:r>
            <a:endParaRPr lang="en-IN"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tr-TR" sz="4000"/>
              <a:t>If any invader penetrate the body’s first line defense mechanisms:</a:t>
            </a:r>
            <a:endParaRPr lang="en-US" sz="4000"/>
          </a:p>
        </p:txBody>
      </p:sp>
      <p:sp>
        <p:nvSpPr>
          <p:cNvPr id="9219" name="Rectangle 3"/>
          <p:cNvSpPr>
            <a:spLocks noGrp="1" noChangeArrowheads="1"/>
          </p:cNvSpPr>
          <p:nvPr>
            <p:ph type="body" idx="1"/>
          </p:nvPr>
        </p:nvSpPr>
        <p:spPr/>
        <p:txBody>
          <a:bodyPr/>
          <a:lstStyle/>
          <a:p>
            <a:r>
              <a:rPr lang="tr-TR" dirty="0"/>
              <a:t>The second line or the first line immunologic defense </a:t>
            </a:r>
            <a:r>
              <a:rPr lang="tr-TR" dirty="0">
                <a:sym typeface="Wingdings" pitchFamily="2" charset="2"/>
              </a:rPr>
              <a:t> Innate immunity</a:t>
            </a:r>
          </a:p>
          <a:p>
            <a:r>
              <a:rPr lang="tr-TR" dirty="0">
                <a:sym typeface="Wingdings" pitchFamily="2" charset="2"/>
              </a:rPr>
              <a:t>Always active or nearly active</a:t>
            </a:r>
          </a:p>
          <a:p>
            <a:r>
              <a:rPr lang="tr-TR" dirty="0">
                <a:sym typeface="Wingdings" pitchFamily="2" charset="2"/>
              </a:rPr>
              <a:t>Adaptive responses devolope usually later (after 96 hours)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tr-TR"/>
          </a:p>
        </p:txBody>
      </p:sp>
      <p:sp>
        <p:nvSpPr>
          <p:cNvPr id="10243" name="Rectangle 3"/>
          <p:cNvSpPr>
            <a:spLocks noGrp="1" noChangeArrowheads="1"/>
          </p:cNvSpPr>
          <p:nvPr>
            <p:ph type="body" idx="1"/>
          </p:nvPr>
        </p:nvSpPr>
        <p:spPr/>
        <p:txBody>
          <a:bodyPr/>
          <a:lstStyle/>
          <a:p>
            <a:r>
              <a:rPr lang="tr-TR"/>
              <a:t>Innate immunity is prorammed to:</a:t>
            </a:r>
          </a:p>
          <a:p>
            <a:pPr>
              <a:buFontTx/>
              <a:buChar char="-"/>
            </a:pPr>
            <a:r>
              <a:rPr lang="tr-TR"/>
              <a:t>To recognize broad range of molecules asscociated with pathogens</a:t>
            </a:r>
          </a:p>
          <a:p>
            <a:pPr>
              <a:buFontTx/>
              <a:buChar char="-"/>
            </a:pPr>
            <a:r>
              <a:rPr lang="tr-TR"/>
              <a:t>To destroy the invaders rapidly: Activation of the phagocytic system and devoloping an inflmmatory response</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tr-TR" sz="4000"/>
              <a:t>Recognition of the microbes by innate immunity</a:t>
            </a:r>
            <a:endParaRPr lang="en-US" sz="4000"/>
          </a:p>
        </p:txBody>
      </p:sp>
      <p:sp>
        <p:nvSpPr>
          <p:cNvPr id="11267" name="Rectangle 3"/>
          <p:cNvSpPr>
            <a:spLocks noGrp="1" noChangeArrowheads="1"/>
          </p:cNvSpPr>
          <p:nvPr>
            <p:ph type="body" idx="1"/>
          </p:nvPr>
        </p:nvSpPr>
        <p:spPr/>
        <p:txBody>
          <a:bodyPr/>
          <a:lstStyle/>
          <a:p>
            <a:r>
              <a:rPr lang="tr-TR"/>
              <a:t>To recognize those structures, common to the various agent, but bor present in human</a:t>
            </a:r>
          </a:p>
          <a:p>
            <a:r>
              <a:rPr lang="tr-TR"/>
              <a:t>Phagocytes have LPS specific receptors</a:t>
            </a:r>
          </a:p>
          <a:p>
            <a:r>
              <a:rPr lang="tr-TR"/>
              <a:t>Phagocytes recognize mannose residues which are present only in glycoproteins of mammalian origine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1285852" y="228600"/>
            <a:ext cx="6638948" cy="914384"/>
          </a:xfrm>
        </p:spPr>
        <p:txBody>
          <a:bodyPr>
            <a:normAutofit fontScale="55000" lnSpcReduction="20000"/>
          </a:bodyPr>
          <a:lstStyle/>
          <a:p>
            <a:pPr>
              <a:buNone/>
            </a:pPr>
            <a:endParaRPr lang="en-US" b="1" dirty="0" smtClean="0"/>
          </a:p>
          <a:p>
            <a:pPr>
              <a:buNone/>
            </a:pPr>
            <a:r>
              <a:rPr lang="en-US" b="1" dirty="0" smtClean="0"/>
              <a:t>          </a:t>
            </a:r>
            <a:r>
              <a:rPr lang="en-US" sz="6500" b="1" dirty="0" smtClean="0">
                <a:solidFill>
                  <a:srgbClr val="00B0F0"/>
                </a:solidFill>
              </a:rPr>
              <a:t>A typical immune response</a:t>
            </a:r>
            <a:endParaRPr lang="en-US" b="1" dirty="0" smtClean="0">
              <a:solidFill>
                <a:srgbClr val="00B0F0"/>
              </a:solidFill>
            </a:endParaRPr>
          </a:p>
        </p:txBody>
      </p:sp>
      <p:grpSp>
        <p:nvGrpSpPr>
          <p:cNvPr id="2" name="Group 4"/>
          <p:cNvGrpSpPr>
            <a:grpSpLocks/>
          </p:cNvGrpSpPr>
          <p:nvPr/>
        </p:nvGrpSpPr>
        <p:grpSpPr bwMode="auto">
          <a:xfrm>
            <a:off x="285720" y="1285860"/>
            <a:ext cx="8334375" cy="5257800"/>
            <a:chOff x="248" y="1344"/>
            <a:chExt cx="5250" cy="2112"/>
          </a:xfrm>
        </p:grpSpPr>
        <p:pic>
          <p:nvPicPr>
            <p:cNvPr id="5126" name="Picture 5"/>
            <p:cNvPicPr>
              <a:picLocks noChangeAspect="1" noChangeArrowheads="1"/>
            </p:cNvPicPr>
            <p:nvPr/>
          </p:nvPicPr>
          <p:blipFill>
            <a:blip r:embed="rId2" cstate="print"/>
            <a:srcRect/>
            <a:stretch>
              <a:fillRect/>
            </a:stretch>
          </p:blipFill>
          <p:spPr bwMode="auto">
            <a:xfrm>
              <a:off x="248" y="1344"/>
              <a:ext cx="5232" cy="2112"/>
            </a:xfrm>
            <a:prstGeom prst="rect">
              <a:avLst/>
            </a:prstGeom>
            <a:noFill/>
            <a:ln w="9525">
              <a:noFill/>
              <a:miter lim="800000"/>
              <a:headEnd/>
              <a:tailEnd/>
            </a:ln>
          </p:spPr>
        </p:pic>
        <p:sp>
          <p:nvSpPr>
            <p:cNvPr id="5127" name="AutoShape 6"/>
            <p:cNvSpPr>
              <a:spLocks noChangeArrowheads="1"/>
            </p:cNvSpPr>
            <p:nvPr/>
          </p:nvSpPr>
          <p:spPr bwMode="auto">
            <a:xfrm rot="5400000">
              <a:off x="1521" y="2415"/>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28" name="AutoShape 7"/>
            <p:cNvSpPr>
              <a:spLocks noChangeArrowheads="1"/>
            </p:cNvSpPr>
            <p:nvPr/>
          </p:nvSpPr>
          <p:spPr bwMode="auto">
            <a:xfrm rot="5400000">
              <a:off x="1521" y="2761"/>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29" name="AutoShape 8"/>
            <p:cNvSpPr>
              <a:spLocks noChangeArrowheads="1"/>
            </p:cNvSpPr>
            <p:nvPr/>
          </p:nvSpPr>
          <p:spPr bwMode="auto">
            <a:xfrm rot="5400000">
              <a:off x="1521" y="2585"/>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0" name="AutoShape 9"/>
            <p:cNvSpPr>
              <a:spLocks noChangeArrowheads="1"/>
            </p:cNvSpPr>
            <p:nvPr/>
          </p:nvSpPr>
          <p:spPr bwMode="auto">
            <a:xfrm rot="5400000">
              <a:off x="2801" y="2409"/>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1" name="AutoShape 10"/>
            <p:cNvSpPr>
              <a:spLocks noChangeArrowheads="1"/>
            </p:cNvSpPr>
            <p:nvPr/>
          </p:nvSpPr>
          <p:spPr bwMode="auto">
            <a:xfrm rot="5400000">
              <a:off x="2801" y="2601"/>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2" name="AutoShape 11"/>
            <p:cNvSpPr>
              <a:spLocks noChangeArrowheads="1"/>
            </p:cNvSpPr>
            <p:nvPr/>
          </p:nvSpPr>
          <p:spPr bwMode="auto">
            <a:xfrm rot="5400000">
              <a:off x="2801" y="2785"/>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3" name="AutoShape 12"/>
            <p:cNvSpPr>
              <a:spLocks noChangeArrowheads="1"/>
            </p:cNvSpPr>
            <p:nvPr/>
          </p:nvSpPr>
          <p:spPr bwMode="auto">
            <a:xfrm rot="5400000">
              <a:off x="2801" y="2961"/>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4" name="AutoShape 13"/>
            <p:cNvSpPr>
              <a:spLocks noChangeArrowheads="1"/>
            </p:cNvSpPr>
            <p:nvPr/>
          </p:nvSpPr>
          <p:spPr bwMode="auto">
            <a:xfrm rot="5400000">
              <a:off x="4201" y="2431"/>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5" name="AutoShape 14"/>
            <p:cNvSpPr>
              <a:spLocks noChangeArrowheads="1"/>
            </p:cNvSpPr>
            <p:nvPr/>
          </p:nvSpPr>
          <p:spPr bwMode="auto">
            <a:xfrm rot="5400000">
              <a:off x="4201" y="2905"/>
              <a:ext cx="102" cy="136"/>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
          <p:nvSpPr>
            <p:cNvPr id="5136" name="Text Box 15"/>
            <p:cNvSpPr txBox="1">
              <a:spLocks noChangeArrowheads="1"/>
            </p:cNvSpPr>
            <p:nvPr/>
          </p:nvSpPr>
          <p:spPr bwMode="auto">
            <a:xfrm>
              <a:off x="2010" y="1405"/>
              <a:ext cx="1339" cy="433"/>
            </a:xfrm>
            <a:prstGeom prst="rect">
              <a:avLst/>
            </a:prstGeom>
            <a:noFill/>
            <a:ln w="25400">
              <a:noFill/>
              <a:miter lim="800000"/>
              <a:headEnd/>
              <a:tailEnd/>
            </a:ln>
          </p:spPr>
          <p:txBody>
            <a:bodyPr wrap="none" lIns="92075" tIns="46038" rIns="92075" bIns="46038" anchor="ctr">
              <a:spAutoFit/>
            </a:bodyPr>
            <a:lstStyle/>
            <a:p>
              <a:pPr algn="ctr"/>
              <a:r>
                <a:rPr lang="en-US" sz="1300" b="1">
                  <a:solidFill>
                    <a:schemeClr val="bg1"/>
                  </a:solidFill>
                  <a:latin typeface="Calibri" pitchFamily="34" charset="0"/>
                </a:rPr>
                <a:t>INNATE IMMUNITY </a:t>
              </a:r>
            </a:p>
            <a:p>
              <a:pPr algn="ctr"/>
              <a:r>
                <a:rPr lang="en-US" sz="1300" b="1">
                  <a:solidFill>
                    <a:schemeClr val="bg1"/>
                  </a:solidFill>
                  <a:latin typeface="Calibri" pitchFamily="34" charset="0"/>
                </a:rPr>
                <a:t>Rapid responses to a </a:t>
              </a:r>
            </a:p>
            <a:p>
              <a:pPr algn="ctr"/>
              <a:r>
                <a:rPr lang="en-US" sz="1300" b="1">
                  <a:solidFill>
                    <a:schemeClr val="bg1"/>
                  </a:solidFill>
                  <a:latin typeface="Calibri" pitchFamily="34" charset="0"/>
                </a:rPr>
                <a:t>broad range of microbes</a:t>
              </a:r>
            </a:p>
          </p:txBody>
        </p:sp>
        <p:sp>
          <p:nvSpPr>
            <p:cNvPr id="5137" name="Text Box 16"/>
            <p:cNvSpPr txBox="1">
              <a:spLocks noChangeArrowheads="1"/>
            </p:cNvSpPr>
            <p:nvPr/>
          </p:nvSpPr>
          <p:spPr bwMode="auto">
            <a:xfrm>
              <a:off x="4176" y="1405"/>
              <a:ext cx="1214" cy="433"/>
            </a:xfrm>
            <a:prstGeom prst="rect">
              <a:avLst/>
            </a:prstGeom>
            <a:noFill/>
            <a:ln w="25400">
              <a:noFill/>
              <a:miter lim="800000"/>
              <a:headEnd/>
              <a:tailEnd/>
            </a:ln>
          </p:spPr>
          <p:txBody>
            <a:bodyPr wrap="none" lIns="92075" tIns="46038" rIns="92075" bIns="46038" anchor="ctr">
              <a:spAutoFit/>
            </a:bodyPr>
            <a:lstStyle/>
            <a:p>
              <a:pPr algn="ctr"/>
              <a:r>
                <a:rPr lang="en-US" sz="1300" b="1">
                  <a:solidFill>
                    <a:schemeClr val="bg1"/>
                  </a:solidFill>
                  <a:latin typeface="Calibri" pitchFamily="34" charset="0"/>
                </a:rPr>
                <a:t>ACQUIRED IMMUNITY</a:t>
              </a:r>
            </a:p>
            <a:p>
              <a:pPr algn="ctr"/>
              <a:r>
                <a:rPr lang="en-US" sz="1300" b="1">
                  <a:solidFill>
                    <a:schemeClr val="bg1"/>
                  </a:solidFill>
                  <a:latin typeface="Calibri" pitchFamily="34" charset="0"/>
                </a:rPr>
                <a:t>Slower responses to </a:t>
              </a:r>
            </a:p>
            <a:p>
              <a:pPr algn="ctr"/>
              <a:r>
                <a:rPr lang="en-US" sz="1300" b="1">
                  <a:solidFill>
                    <a:schemeClr val="bg1"/>
                  </a:solidFill>
                  <a:latin typeface="Calibri" pitchFamily="34" charset="0"/>
                </a:rPr>
                <a:t>specific microbes</a:t>
              </a:r>
            </a:p>
          </p:txBody>
        </p:sp>
        <p:sp>
          <p:nvSpPr>
            <p:cNvPr id="5138" name="Text Box 17"/>
            <p:cNvSpPr txBox="1">
              <a:spLocks noChangeArrowheads="1"/>
            </p:cNvSpPr>
            <p:nvPr/>
          </p:nvSpPr>
          <p:spPr bwMode="auto">
            <a:xfrm>
              <a:off x="1552" y="2124"/>
              <a:ext cx="1009" cy="183"/>
            </a:xfrm>
            <a:prstGeom prst="rect">
              <a:avLst/>
            </a:prstGeom>
            <a:noFill/>
            <a:ln w="25400">
              <a:noFill/>
              <a:miter lim="800000"/>
              <a:headEnd/>
              <a:tailEnd/>
            </a:ln>
          </p:spPr>
          <p:txBody>
            <a:bodyPr wrap="none" lIns="92075" tIns="46038" rIns="92075" bIns="46038" anchor="ctr">
              <a:spAutoFit/>
            </a:bodyPr>
            <a:lstStyle/>
            <a:p>
              <a:pPr algn="ctr"/>
              <a:r>
                <a:rPr lang="en-US" sz="1300" b="1">
                  <a:latin typeface="Calibri" pitchFamily="34" charset="0"/>
                </a:rPr>
                <a:t>External defenses</a:t>
              </a:r>
            </a:p>
          </p:txBody>
        </p:sp>
        <p:sp>
          <p:nvSpPr>
            <p:cNvPr id="5139" name="Text Box 18"/>
            <p:cNvSpPr txBox="1">
              <a:spLocks noChangeArrowheads="1"/>
            </p:cNvSpPr>
            <p:nvPr/>
          </p:nvSpPr>
          <p:spPr bwMode="auto">
            <a:xfrm>
              <a:off x="2933" y="2124"/>
              <a:ext cx="975" cy="183"/>
            </a:xfrm>
            <a:prstGeom prst="rect">
              <a:avLst/>
            </a:prstGeom>
            <a:noFill/>
            <a:ln w="25400">
              <a:noFill/>
              <a:miter lim="800000"/>
              <a:headEnd/>
              <a:tailEnd/>
            </a:ln>
          </p:spPr>
          <p:txBody>
            <a:bodyPr wrap="none" lIns="92075" tIns="46038" rIns="92075" bIns="46038" anchor="ctr">
              <a:spAutoFit/>
            </a:bodyPr>
            <a:lstStyle/>
            <a:p>
              <a:pPr algn="ctr"/>
              <a:r>
                <a:rPr lang="en-US" sz="1300" b="1">
                  <a:latin typeface="Calibri" pitchFamily="34" charset="0"/>
                </a:rPr>
                <a:t>Internal defenses</a:t>
              </a:r>
            </a:p>
          </p:txBody>
        </p:sp>
        <p:sp>
          <p:nvSpPr>
            <p:cNvPr id="5140" name="Text Box 19"/>
            <p:cNvSpPr txBox="1">
              <a:spLocks noChangeArrowheads="1"/>
            </p:cNvSpPr>
            <p:nvPr/>
          </p:nvSpPr>
          <p:spPr bwMode="auto">
            <a:xfrm>
              <a:off x="1624" y="2380"/>
              <a:ext cx="318" cy="183"/>
            </a:xfrm>
            <a:prstGeom prst="rect">
              <a:avLst/>
            </a:prstGeom>
            <a:noFill/>
            <a:ln w="25400">
              <a:noFill/>
              <a:miter lim="800000"/>
              <a:headEnd/>
              <a:tailEnd/>
            </a:ln>
          </p:spPr>
          <p:txBody>
            <a:bodyPr wrap="none" lIns="92075" tIns="46038" rIns="92075" bIns="46038" anchor="ctr">
              <a:spAutoFit/>
            </a:bodyPr>
            <a:lstStyle/>
            <a:p>
              <a:pPr algn="ctr"/>
              <a:r>
                <a:rPr lang="en-US" sz="1300">
                  <a:latin typeface="Calibri" pitchFamily="34" charset="0"/>
                </a:rPr>
                <a:t>Skin</a:t>
              </a:r>
            </a:p>
          </p:txBody>
        </p:sp>
        <p:sp>
          <p:nvSpPr>
            <p:cNvPr id="5141" name="Text Box 20"/>
            <p:cNvSpPr txBox="1">
              <a:spLocks noChangeArrowheads="1"/>
            </p:cNvSpPr>
            <p:nvPr/>
          </p:nvSpPr>
          <p:spPr bwMode="auto">
            <a:xfrm>
              <a:off x="1642" y="2548"/>
              <a:ext cx="1061" cy="183"/>
            </a:xfrm>
            <a:prstGeom prst="rect">
              <a:avLst/>
            </a:prstGeom>
            <a:noFill/>
            <a:ln w="25400">
              <a:noFill/>
              <a:miter lim="800000"/>
              <a:headEnd/>
              <a:tailEnd/>
            </a:ln>
          </p:spPr>
          <p:txBody>
            <a:bodyPr wrap="none" lIns="92075" tIns="46038" rIns="92075" bIns="46038" anchor="ctr">
              <a:spAutoFit/>
            </a:bodyPr>
            <a:lstStyle/>
            <a:p>
              <a:pPr algn="ctr"/>
              <a:r>
                <a:rPr lang="en-US" sz="1300">
                  <a:latin typeface="Calibri" pitchFamily="34" charset="0"/>
                </a:rPr>
                <a:t>Mucous membranes</a:t>
              </a:r>
            </a:p>
          </p:txBody>
        </p:sp>
        <p:sp>
          <p:nvSpPr>
            <p:cNvPr id="5142" name="Text Box 21"/>
            <p:cNvSpPr txBox="1">
              <a:spLocks noChangeArrowheads="1"/>
            </p:cNvSpPr>
            <p:nvPr/>
          </p:nvSpPr>
          <p:spPr bwMode="auto">
            <a:xfrm>
              <a:off x="1634" y="2740"/>
              <a:ext cx="608" cy="183"/>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Secretions</a:t>
              </a:r>
            </a:p>
          </p:txBody>
        </p:sp>
        <p:sp>
          <p:nvSpPr>
            <p:cNvPr id="5143" name="Text Box 22"/>
            <p:cNvSpPr txBox="1">
              <a:spLocks noChangeArrowheads="1"/>
            </p:cNvSpPr>
            <p:nvPr/>
          </p:nvSpPr>
          <p:spPr bwMode="auto">
            <a:xfrm>
              <a:off x="2918" y="2388"/>
              <a:ext cx="862" cy="183"/>
            </a:xfrm>
            <a:prstGeom prst="rect">
              <a:avLst/>
            </a:prstGeom>
            <a:noFill/>
            <a:ln w="25400">
              <a:noFill/>
              <a:miter lim="800000"/>
              <a:headEnd/>
              <a:tailEnd/>
            </a:ln>
          </p:spPr>
          <p:txBody>
            <a:bodyPr wrap="none" lIns="92075" tIns="46038" rIns="92075" bIns="46038" anchor="ctr">
              <a:spAutoFit/>
            </a:bodyPr>
            <a:lstStyle/>
            <a:p>
              <a:pPr algn="ctr"/>
              <a:r>
                <a:rPr lang="en-US" sz="1300">
                  <a:latin typeface="Calibri" pitchFamily="34" charset="0"/>
                </a:rPr>
                <a:t>Phagocytic cells</a:t>
              </a:r>
            </a:p>
          </p:txBody>
        </p:sp>
        <p:sp>
          <p:nvSpPr>
            <p:cNvPr id="5144" name="Text Box 23"/>
            <p:cNvSpPr txBox="1">
              <a:spLocks noChangeArrowheads="1"/>
            </p:cNvSpPr>
            <p:nvPr/>
          </p:nvSpPr>
          <p:spPr bwMode="auto">
            <a:xfrm>
              <a:off x="2932" y="2564"/>
              <a:ext cx="1112" cy="183"/>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Antimicrobial proteins</a:t>
              </a:r>
            </a:p>
          </p:txBody>
        </p:sp>
        <p:sp>
          <p:nvSpPr>
            <p:cNvPr id="5145" name="Text Box 24"/>
            <p:cNvSpPr txBox="1">
              <a:spLocks noChangeArrowheads="1"/>
            </p:cNvSpPr>
            <p:nvPr/>
          </p:nvSpPr>
          <p:spPr bwMode="auto">
            <a:xfrm>
              <a:off x="2922" y="2764"/>
              <a:ext cx="1177" cy="183"/>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Inflammatory response</a:t>
              </a:r>
            </a:p>
          </p:txBody>
        </p:sp>
        <p:sp>
          <p:nvSpPr>
            <p:cNvPr id="5146" name="Text Box 25"/>
            <p:cNvSpPr txBox="1">
              <a:spLocks noChangeArrowheads="1"/>
            </p:cNvSpPr>
            <p:nvPr/>
          </p:nvSpPr>
          <p:spPr bwMode="auto">
            <a:xfrm>
              <a:off x="2924" y="2937"/>
              <a:ext cx="932" cy="183"/>
            </a:xfrm>
            <a:prstGeom prst="rect">
              <a:avLst/>
            </a:prstGeom>
            <a:noFill/>
            <a:ln w="25400">
              <a:noFill/>
              <a:miter lim="800000"/>
              <a:headEnd/>
              <a:tailEnd/>
            </a:ln>
          </p:spPr>
          <p:txBody>
            <a:bodyPr wrap="none" lIns="92075" tIns="46038" rIns="92075" bIns="46038" anchor="ctr">
              <a:spAutoFit/>
            </a:bodyPr>
            <a:lstStyle/>
            <a:p>
              <a:pPr algn="ctr"/>
              <a:r>
                <a:rPr lang="en-US" sz="1300" dirty="0">
                  <a:latin typeface="Calibri" pitchFamily="34" charset="0"/>
                </a:rPr>
                <a:t>Natural killer cells</a:t>
              </a:r>
            </a:p>
          </p:txBody>
        </p:sp>
        <p:sp>
          <p:nvSpPr>
            <p:cNvPr id="5147" name="Text Box 26"/>
            <p:cNvSpPr txBox="1">
              <a:spLocks noChangeArrowheads="1"/>
            </p:cNvSpPr>
            <p:nvPr/>
          </p:nvSpPr>
          <p:spPr bwMode="auto">
            <a:xfrm>
              <a:off x="4284" y="2409"/>
              <a:ext cx="968" cy="433"/>
            </a:xfrm>
            <a:prstGeom prst="rect">
              <a:avLst/>
            </a:prstGeom>
            <a:noFill/>
            <a:ln w="25400">
              <a:noFill/>
              <a:miter lim="800000"/>
              <a:headEnd/>
              <a:tailEnd/>
            </a:ln>
          </p:spPr>
          <p:txBody>
            <a:bodyPr wrap="none" lIns="92075" tIns="46038" rIns="92075" bIns="46038" anchor="ctr">
              <a:spAutoFit/>
            </a:bodyPr>
            <a:lstStyle/>
            <a:p>
              <a:r>
                <a:rPr lang="en-US" sz="1300">
                  <a:latin typeface="Calibri" pitchFamily="34" charset="0"/>
                </a:rPr>
                <a:t>Humoral response</a:t>
              </a:r>
            </a:p>
            <a:p>
              <a:r>
                <a:rPr lang="en-US" sz="1300">
                  <a:latin typeface="Calibri" pitchFamily="34" charset="0"/>
                </a:rPr>
                <a:t>(antibodies)</a:t>
              </a:r>
            </a:p>
            <a:p>
              <a:endParaRPr lang="en-US" sz="1300">
                <a:latin typeface="Calibri" pitchFamily="34" charset="0"/>
              </a:endParaRPr>
            </a:p>
          </p:txBody>
        </p:sp>
        <p:sp>
          <p:nvSpPr>
            <p:cNvPr id="5148" name="Text Box 27"/>
            <p:cNvSpPr txBox="1">
              <a:spLocks noChangeArrowheads="1"/>
            </p:cNvSpPr>
            <p:nvPr/>
          </p:nvSpPr>
          <p:spPr bwMode="auto">
            <a:xfrm>
              <a:off x="4281" y="2893"/>
              <a:ext cx="1217" cy="433"/>
            </a:xfrm>
            <a:prstGeom prst="rect">
              <a:avLst/>
            </a:prstGeom>
            <a:noFill/>
            <a:ln w="25400">
              <a:noFill/>
              <a:miter lim="800000"/>
              <a:headEnd/>
              <a:tailEnd/>
            </a:ln>
          </p:spPr>
          <p:txBody>
            <a:bodyPr wrap="none" lIns="92075" tIns="46038" rIns="92075" bIns="46038" anchor="ctr">
              <a:spAutoFit/>
            </a:bodyPr>
            <a:lstStyle/>
            <a:p>
              <a:r>
                <a:rPr lang="en-US" sz="1300">
                  <a:latin typeface="Calibri" pitchFamily="34" charset="0"/>
                </a:rPr>
                <a:t>Cell-mediated response</a:t>
              </a:r>
            </a:p>
            <a:p>
              <a:r>
                <a:rPr lang="en-US" sz="1300">
                  <a:latin typeface="Calibri" pitchFamily="34" charset="0"/>
                </a:rPr>
                <a:t>(cytotoxic </a:t>
              </a:r>
            </a:p>
            <a:p>
              <a:r>
                <a:rPr lang="en-US" sz="1300">
                  <a:latin typeface="Calibri" pitchFamily="34" charset="0"/>
                </a:rPr>
                <a:t>lymphocytes)</a:t>
              </a:r>
            </a:p>
          </p:txBody>
        </p:sp>
        <p:sp>
          <p:nvSpPr>
            <p:cNvPr id="5149" name="Text Box 28"/>
            <p:cNvSpPr txBox="1">
              <a:spLocks noChangeArrowheads="1"/>
            </p:cNvSpPr>
            <p:nvPr/>
          </p:nvSpPr>
          <p:spPr bwMode="auto">
            <a:xfrm>
              <a:off x="321" y="2815"/>
              <a:ext cx="673" cy="433"/>
            </a:xfrm>
            <a:prstGeom prst="rect">
              <a:avLst/>
            </a:prstGeom>
            <a:noFill/>
            <a:ln w="25400">
              <a:noFill/>
              <a:miter lim="800000"/>
              <a:headEnd/>
              <a:tailEnd/>
            </a:ln>
          </p:spPr>
          <p:txBody>
            <a:bodyPr wrap="none" lIns="92075" tIns="46038" rIns="92075" bIns="46038" anchor="ctr">
              <a:spAutoFit/>
            </a:bodyPr>
            <a:lstStyle/>
            <a:p>
              <a:pPr algn="ctr"/>
              <a:r>
                <a:rPr lang="en-US" sz="1300">
                  <a:latin typeface="Calibri" pitchFamily="34" charset="0"/>
                </a:rPr>
                <a:t>Invading</a:t>
              </a:r>
            </a:p>
            <a:p>
              <a:pPr algn="ctr"/>
              <a:r>
                <a:rPr lang="en-US" sz="1300">
                  <a:latin typeface="Calibri" pitchFamily="34" charset="0"/>
                </a:rPr>
                <a:t>microbes</a:t>
              </a:r>
            </a:p>
            <a:p>
              <a:pPr algn="ctr"/>
              <a:r>
                <a:rPr lang="en-US" sz="1300">
                  <a:latin typeface="Calibri" pitchFamily="34" charset="0"/>
                </a:rPr>
                <a:t>(pathogens)</a:t>
              </a:r>
            </a:p>
          </p:txBody>
        </p:sp>
      </p:grpSp>
      <p:sp>
        <p:nvSpPr>
          <p:cNvPr id="28" name="Text Box 25"/>
          <p:cNvSpPr txBox="1">
            <a:spLocks noChangeArrowheads="1"/>
          </p:cNvSpPr>
          <p:nvPr/>
        </p:nvSpPr>
        <p:spPr bwMode="auto">
          <a:xfrm>
            <a:off x="4648200" y="5421970"/>
            <a:ext cx="1064459" cy="293030"/>
          </a:xfrm>
          <a:prstGeom prst="rect">
            <a:avLst/>
          </a:prstGeom>
          <a:noFill/>
          <a:ln w="25400">
            <a:noFill/>
            <a:miter lim="800000"/>
            <a:headEnd/>
            <a:tailEnd/>
          </a:ln>
        </p:spPr>
        <p:txBody>
          <a:bodyPr wrap="none" lIns="92075" tIns="46038" rIns="92075" bIns="46038" anchor="ctr">
            <a:spAutoFit/>
          </a:bodyPr>
          <a:lstStyle/>
          <a:p>
            <a:pPr algn="ctr"/>
            <a:r>
              <a:rPr lang="en-US" sz="1300" dirty="0" smtClean="0">
                <a:latin typeface="Calibri" pitchFamily="34" charset="0"/>
              </a:rPr>
              <a:t>Complement</a:t>
            </a:r>
            <a:endParaRPr lang="en-US" sz="1300" dirty="0">
              <a:latin typeface="Calibri" pitchFamily="34" charset="0"/>
            </a:endParaRPr>
          </a:p>
        </p:txBody>
      </p:sp>
      <p:sp>
        <p:nvSpPr>
          <p:cNvPr id="29" name="AutoShape 12"/>
          <p:cNvSpPr>
            <a:spLocks noChangeArrowheads="1"/>
          </p:cNvSpPr>
          <p:nvPr/>
        </p:nvSpPr>
        <p:spPr bwMode="auto">
          <a:xfrm rot="5400000">
            <a:off x="4400586" y="5480086"/>
            <a:ext cx="253928" cy="215900"/>
          </a:xfrm>
          <a:prstGeom prst="flowChartExtract">
            <a:avLst/>
          </a:prstGeom>
          <a:solidFill>
            <a:schemeClr val="hlink"/>
          </a:solidFill>
          <a:ln w="25400">
            <a:noFill/>
            <a:miter lim="800000"/>
            <a:headEnd/>
            <a:tailEnd/>
          </a:ln>
        </p:spPr>
        <p:txBody>
          <a:bodyPr wrap="none" lIns="92075" tIns="46038" rIns="92075" bIns="46038" anchor="ctr"/>
          <a:lstStyle/>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tr-TR"/>
          </a:p>
        </p:txBody>
      </p:sp>
      <p:sp>
        <p:nvSpPr>
          <p:cNvPr id="12291" name="Rectangle 3"/>
          <p:cNvSpPr>
            <a:spLocks noGrp="1" noChangeArrowheads="1"/>
          </p:cNvSpPr>
          <p:nvPr>
            <p:ph type="body" idx="1"/>
          </p:nvPr>
        </p:nvSpPr>
        <p:spPr/>
        <p:txBody>
          <a:bodyPr/>
          <a:lstStyle/>
          <a:p>
            <a:r>
              <a:rPr lang="tr-TR"/>
              <a:t>Phagocytes recognise and response also to:</a:t>
            </a:r>
          </a:p>
          <a:p>
            <a:r>
              <a:rPr lang="tr-TR"/>
              <a:t>Ds RNA, unmethylated CpG oligonucleotides</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tr-TR"/>
          </a:p>
        </p:txBody>
      </p:sp>
      <p:sp>
        <p:nvSpPr>
          <p:cNvPr id="13315" name="Rectangle 3"/>
          <p:cNvSpPr>
            <a:spLocks noGrp="1" noChangeArrowheads="1"/>
          </p:cNvSpPr>
          <p:nvPr>
            <p:ph type="body" idx="1"/>
          </p:nvPr>
        </p:nvSpPr>
        <p:spPr/>
        <p:txBody>
          <a:bodyPr/>
          <a:lstStyle/>
          <a:p>
            <a:pPr>
              <a:lnSpc>
                <a:spcPct val="90000"/>
              </a:lnSpc>
            </a:pPr>
            <a:r>
              <a:rPr lang="tr-TR"/>
              <a:t>The molecules of the microbes targeted by th immune system are -</a:t>
            </a:r>
            <a:r>
              <a:rPr lang="tr-TR">
                <a:sym typeface="Wingdings" pitchFamily="2" charset="2"/>
              </a:rPr>
              <a:t>pathogen asscociated molecular patterns (PAMPs)</a:t>
            </a:r>
          </a:p>
          <a:p>
            <a:pPr>
              <a:lnSpc>
                <a:spcPct val="90000"/>
              </a:lnSpc>
            </a:pPr>
            <a:r>
              <a:rPr lang="tr-TR">
                <a:sym typeface="Wingdings" pitchFamily="2" charset="2"/>
              </a:rPr>
              <a:t>The receptors of the innate immunity for these molecules are “pattern recognition receptors” (PRRs)</a:t>
            </a:r>
          </a:p>
          <a:p>
            <a:pPr>
              <a:lnSpc>
                <a:spcPct val="90000"/>
              </a:lnSpc>
            </a:pPr>
            <a:r>
              <a:rPr lang="tr-TR">
                <a:sym typeface="Wingdings" pitchFamily="2" charset="2"/>
              </a:rPr>
              <a:t>The targets of the innate immunity are critical regarding the survival and infectivity of the microbes</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tr-TR"/>
          </a:p>
        </p:txBody>
      </p:sp>
      <p:sp>
        <p:nvSpPr>
          <p:cNvPr id="14339" name="Rectangle 3"/>
          <p:cNvSpPr>
            <a:spLocks noGrp="1" noChangeArrowheads="1"/>
          </p:cNvSpPr>
          <p:nvPr>
            <p:ph type="body" idx="1"/>
          </p:nvPr>
        </p:nvSpPr>
        <p:spPr/>
        <p:txBody>
          <a:bodyPr/>
          <a:lstStyle/>
          <a:p>
            <a:r>
              <a:rPr lang="tr-TR"/>
              <a:t>Innate immunity can also recognise those molecules released from demaged or stressed cells of the body </a:t>
            </a:r>
            <a:r>
              <a:rPr lang="tr-TR">
                <a:sym typeface="Wingdings" pitchFamily="2" charset="2"/>
              </a:rPr>
              <a:t> damage asscociated molecular patterns (DAMPs)</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tr-TR"/>
          </a:p>
        </p:txBody>
      </p:sp>
      <p:sp>
        <p:nvSpPr>
          <p:cNvPr id="15363" name="Rectangle 3"/>
          <p:cNvSpPr>
            <a:spLocks noGrp="1" noChangeArrowheads="1"/>
          </p:cNvSpPr>
          <p:nvPr>
            <p:ph type="body" idx="1"/>
          </p:nvPr>
        </p:nvSpPr>
        <p:spPr/>
        <p:txBody>
          <a:bodyPr/>
          <a:lstStyle/>
          <a:p>
            <a:r>
              <a:rPr lang="tr-TR"/>
              <a:t>These receptors are encoded in the germline </a:t>
            </a:r>
            <a:r>
              <a:rPr lang="tr-TR">
                <a:sym typeface="Wingdings" pitchFamily="2" charset="2"/>
              </a:rPr>
              <a:t> Receptors expressed on all cells of a certain type (not clonal)</a:t>
            </a:r>
          </a:p>
          <a:p>
            <a:r>
              <a:rPr lang="tr-TR">
                <a:sym typeface="Wingdings" pitchFamily="2" charset="2"/>
              </a:rPr>
              <a:t>Innate immunity does not reat against the host</a:t>
            </a:r>
          </a:p>
          <a:p>
            <a:r>
              <a:rPr lang="tr-TR">
                <a:sym typeface="Wingdings" pitchFamily="2" charset="2"/>
              </a:rPr>
              <a:t>İnnate immunity respond in the same way to repeated invasions</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cstate="print"/>
          <a:srcRect l="11537" t="18133" r="29426" b="7090"/>
          <a:stretch>
            <a:fillRect/>
          </a:stretch>
        </p:blipFill>
        <p:spPr bwMode="auto">
          <a:xfrm>
            <a:off x="395536" y="548680"/>
            <a:ext cx="8461706" cy="602576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tr-TR"/>
          </a:p>
        </p:txBody>
      </p:sp>
      <p:sp>
        <p:nvSpPr>
          <p:cNvPr id="16387" name="Rectangle 3"/>
          <p:cNvSpPr>
            <a:spLocks noGrp="1" noChangeArrowheads="1"/>
          </p:cNvSpPr>
          <p:nvPr>
            <p:ph type="body" idx="1"/>
          </p:nvPr>
        </p:nvSpPr>
        <p:spPr/>
        <p:txBody>
          <a:bodyPr/>
          <a:lstStyle/>
          <a:p>
            <a:r>
              <a:rPr lang="tr-TR"/>
              <a:t>The main goals of the innate immunity</a:t>
            </a:r>
          </a:p>
          <a:p>
            <a:pPr>
              <a:buFont typeface="Wingdings" pitchFamily="2" charset="2"/>
              <a:buNone/>
            </a:pPr>
            <a:endParaRPr lang="tr-TR"/>
          </a:p>
          <a:p>
            <a:pPr>
              <a:buFontTx/>
              <a:buChar char="-"/>
            </a:pPr>
            <a:r>
              <a:rPr lang="tr-TR"/>
              <a:t>To induce inflammation</a:t>
            </a:r>
          </a:p>
          <a:p>
            <a:pPr>
              <a:buFontTx/>
              <a:buChar char="-"/>
            </a:pPr>
            <a:r>
              <a:rPr lang="tr-TR"/>
              <a:t>To achieve antiviral defense</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t>Receptors expressed on</a:t>
            </a:r>
            <a:endParaRPr lang="en-US"/>
          </a:p>
        </p:txBody>
      </p:sp>
      <p:sp>
        <p:nvSpPr>
          <p:cNvPr id="17411" name="Rectangle 3"/>
          <p:cNvSpPr>
            <a:spLocks noGrp="1" noChangeArrowheads="1"/>
          </p:cNvSpPr>
          <p:nvPr>
            <p:ph type="body" idx="1"/>
          </p:nvPr>
        </p:nvSpPr>
        <p:spPr/>
        <p:txBody>
          <a:bodyPr/>
          <a:lstStyle/>
          <a:p>
            <a:r>
              <a:rPr lang="tr-TR"/>
              <a:t>Phagocytes, DC, lynphocytes, epithelial and endothelial cells</a:t>
            </a:r>
          </a:p>
          <a:p>
            <a:r>
              <a:rPr lang="tr-TR"/>
              <a:t>Receptors are expressed on different compartments of these cells</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a:t>Toll like receptors (TLR)</a:t>
            </a:r>
            <a:endParaRPr lang="en-US"/>
          </a:p>
        </p:txBody>
      </p:sp>
      <p:pic>
        <p:nvPicPr>
          <p:cNvPr id="18436" name="Picture 4"/>
          <p:cNvPicPr>
            <a:picLocks noGrp="1" noChangeAspect="1" noChangeArrowheads="1"/>
          </p:cNvPicPr>
          <p:nvPr>
            <p:ph type="body" idx="1"/>
          </p:nvPr>
        </p:nvPicPr>
        <p:blipFill>
          <a:blip r:embed="rId2" cstate="print"/>
          <a:srcRect/>
          <a:stretch>
            <a:fillRect/>
          </a:stretch>
        </p:blipFill>
        <p:spPr>
          <a:xfrm>
            <a:off x="684213" y="1196975"/>
            <a:ext cx="7200900" cy="5553075"/>
          </a:xfrm>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tr-TR"/>
          </a:p>
        </p:txBody>
      </p:sp>
      <p:sp>
        <p:nvSpPr>
          <p:cNvPr id="19459" name="Rectangle 3"/>
          <p:cNvSpPr>
            <a:spLocks noGrp="1" noChangeArrowheads="1"/>
          </p:cNvSpPr>
          <p:nvPr>
            <p:ph type="body" idx="1"/>
          </p:nvPr>
        </p:nvSpPr>
        <p:spPr>
          <a:xfrm>
            <a:off x="457200" y="1600200"/>
            <a:ext cx="5410200" cy="4530725"/>
          </a:xfrm>
        </p:spPr>
        <p:txBody>
          <a:bodyPr/>
          <a:lstStyle/>
          <a:p>
            <a:pPr>
              <a:lnSpc>
                <a:spcPct val="80000"/>
              </a:lnSpc>
            </a:pPr>
            <a:r>
              <a:rPr lang="tr-TR" sz="2800" dirty="0"/>
              <a:t>TLR activates </a:t>
            </a:r>
            <a:r>
              <a:rPr lang="tr-TR" sz="2800" dirty="0" smtClean="0"/>
              <a:t>transcri</a:t>
            </a:r>
            <a:r>
              <a:rPr lang="en-US" sz="2800" dirty="0" smtClean="0"/>
              <a:t>p</a:t>
            </a:r>
            <a:r>
              <a:rPr lang="tr-TR" sz="2800" dirty="0" smtClean="0"/>
              <a:t>tion </a:t>
            </a:r>
            <a:r>
              <a:rPr lang="tr-TR" sz="2800" dirty="0"/>
              <a:t>factors, which stimulate the expression of genes encoding cytokines, enzymes and other proteins</a:t>
            </a:r>
          </a:p>
          <a:p>
            <a:pPr>
              <a:lnSpc>
                <a:spcPct val="80000"/>
              </a:lnSpc>
            </a:pPr>
            <a:endParaRPr lang="tr-TR" sz="2800" dirty="0"/>
          </a:p>
          <a:p>
            <a:pPr>
              <a:lnSpc>
                <a:spcPct val="80000"/>
              </a:lnSpc>
            </a:pPr>
            <a:r>
              <a:rPr lang="tr-TR" sz="2800" dirty="0"/>
              <a:t>Most important transcription factors are:</a:t>
            </a:r>
          </a:p>
          <a:p>
            <a:pPr>
              <a:lnSpc>
                <a:spcPct val="80000"/>
              </a:lnSpc>
              <a:buFont typeface="Wingdings" pitchFamily="2" charset="2"/>
              <a:buNone/>
            </a:pPr>
            <a:r>
              <a:rPr lang="tr-TR" sz="2800" dirty="0"/>
              <a:t>Nuclear factor-kappaB (NF-kappaB) and interferon response factor -3 (IRF-3)</a:t>
            </a:r>
            <a:endParaRPr lang="en-US" sz="2800" dirty="0"/>
          </a:p>
        </p:txBody>
      </p:sp>
      <p:pic>
        <p:nvPicPr>
          <p:cNvPr id="19460" name="Picture 4"/>
          <p:cNvPicPr>
            <a:picLocks noChangeAspect="1" noChangeArrowheads="1"/>
          </p:cNvPicPr>
          <p:nvPr/>
        </p:nvPicPr>
        <p:blipFill>
          <a:blip r:embed="rId2" cstate="print"/>
          <a:srcRect/>
          <a:stretch>
            <a:fillRect/>
          </a:stretch>
        </p:blipFill>
        <p:spPr bwMode="auto">
          <a:xfrm>
            <a:off x="5651500" y="1557338"/>
            <a:ext cx="3513138" cy="4608512"/>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tr-TR"/>
          </a:p>
        </p:txBody>
      </p:sp>
      <p:sp>
        <p:nvSpPr>
          <p:cNvPr id="20483" name="Rectangle 3"/>
          <p:cNvSpPr>
            <a:spLocks noGrp="1" noChangeArrowheads="1"/>
          </p:cNvSpPr>
          <p:nvPr>
            <p:ph type="body" idx="1"/>
          </p:nvPr>
        </p:nvSpPr>
        <p:spPr/>
        <p:txBody>
          <a:bodyPr/>
          <a:lstStyle/>
          <a:p>
            <a:r>
              <a:rPr lang="tr-TR"/>
              <a:t>NF-kappaB promotes expression of cytokines and endothelialadhesion factor</a:t>
            </a:r>
          </a:p>
          <a:p>
            <a:endParaRPr lang="tr-TR"/>
          </a:p>
          <a:p>
            <a:r>
              <a:rPr lang="tr-TR"/>
              <a:t>IRF-3 stimulates type I interferons and cytokines with antiviral activity</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92150" y="1643063"/>
            <a:ext cx="7897813" cy="4357687"/>
            <a:chOff x="480" y="1104"/>
            <a:chExt cx="5472" cy="2928"/>
          </a:xfrm>
        </p:grpSpPr>
        <p:sp>
          <p:nvSpPr>
            <p:cNvPr id="66563" name="Rectangle 3"/>
            <p:cNvSpPr>
              <a:spLocks noChangeArrowheads="1"/>
            </p:cNvSpPr>
            <p:nvPr/>
          </p:nvSpPr>
          <p:spPr bwMode="auto">
            <a:xfrm>
              <a:off x="480" y="1104"/>
              <a:ext cx="5472" cy="2928"/>
            </a:xfrm>
            <a:prstGeom prst="rect">
              <a:avLst/>
            </a:prstGeom>
            <a:solidFill>
              <a:schemeClr val="bg1"/>
            </a:solidFill>
            <a:ln w="19050">
              <a:solidFill>
                <a:schemeClr val="tx1"/>
              </a:solidFill>
              <a:miter lim="800000"/>
              <a:headEnd type="none" w="sm" len="sm"/>
              <a:tailEnd type="none" w="sm" len="sm"/>
            </a:ln>
            <a:effectLst/>
          </p:spPr>
          <p:txBody>
            <a:bodyPr wrap="none" lIns="109728" tIns="54864" rIns="109728" bIns="54864" anchor="ctr"/>
            <a:lstStyle/>
            <a:p>
              <a:endParaRPr lang="en-IN"/>
            </a:p>
          </p:txBody>
        </p:sp>
        <p:sp>
          <p:nvSpPr>
            <p:cNvPr id="66567" name="Line 7"/>
            <p:cNvSpPr>
              <a:spLocks noChangeShapeType="1"/>
            </p:cNvSpPr>
            <p:nvPr/>
          </p:nvSpPr>
          <p:spPr bwMode="auto">
            <a:xfrm>
              <a:off x="494" y="1680"/>
              <a:ext cx="5424" cy="0"/>
            </a:xfrm>
            <a:prstGeom prst="line">
              <a:avLst/>
            </a:prstGeom>
            <a:noFill/>
            <a:ln w="57150">
              <a:solidFill>
                <a:schemeClr val="tx1"/>
              </a:solidFill>
              <a:round/>
              <a:headEnd type="none" w="sm" len="sm"/>
              <a:tailEnd type="none" w="sm" len="sm"/>
            </a:ln>
            <a:effectLst/>
          </p:spPr>
          <p:txBody>
            <a:bodyPr lIns="109728" tIns="54864" rIns="109728" bIns="54864" anchor="ctr" anchorCtr="1"/>
            <a:lstStyle/>
            <a:p>
              <a:endParaRPr lang="en-IN"/>
            </a:p>
          </p:txBody>
        </p:sp>
      </p:grpSp>
      <p:sp>
        <p:nvSpPr>
          <p:cNvPr id="66568" name="Rectangle 8"/>
          <p:cNvSpPr>
            <a:spLocks noGrp="1" noChangeArrowheads="1"/>
          </p:cNvSpPr>
          <p:nvPr>
            <p:ph type="title"/>
          </p:nvPr>
        </p:nvSpPr>
        <p:spPr>
          <a:xfrm>
            <a:off x="571472" y="274638"/>
            <a:ext cx="8072494" cy="1143000"/>
          </a:xfrm>
          <a:solidFill>
            <a:schemeClr val="bg1"/>
          </a:solidFill>
          <a:ln w="19050" cap="flat">
            <a:noFill/>
          </a:ln>
        </p:spPr>
        <p:txBody>
          <a:bodyPr lIns="101059" tIns="50530" rIns="101059" bIns="50530" anchorCtr="1">
            <a:noAutofit/>
          </a:bodyPr>
          <a:lstStyle/>
          <a:p>
            <a:r>
              <a:rPr lang="en-US" sz="3600" b="1" dirty="0" smtClean="0">
                <a:solidFill>
                  <a:srgbClr val="00B0F0"/>
                </a:solidFill>
              </a:rPr>
              <a:t>Innate immunity  </a:t>
            </a:r>
            <a:r>
              <a:rPr lang="en-US" sz="3600" b="1" dirty="0" err="1" smtClean="0">
                <a:solidFill>
                  <a:srgbClr val="00B0F0"/>
                </a:solidFill>
              </a:rPr>
              <a:t>vs</a:t>
            </a:r>
            <a:r>
              <a:rPr lang="en-US" sz="3600" b="1" dirty="0" smtClean="0">
                <a:solidFill>
                  <a:srgbClr val="00B0F0"/>
                </a:solidFill>
              </a:rPr>
              <a:t>  </a:t>
            </a:r>
            <a:r>
              <a:rPr lang="en-US" sz="3600" b="1" dirty="0">
                <a:solidFill>
                  <a:srgbClr val="00B0F0"/>
                </a:solidFill>
              </a:rPr>
              <a:t>Adaptive Immunity</a:t>
            </a:r>
          </a:p>
        </p:txBody>
      </p:sp>
      <p:sp>
        <p:nvSpPr>
          <p:cNvPr id="66569" name="Rectangle 9"/>
          <p:cNvSpPr>
            <a:spLocks noGrp="1" noChangeArrowheads="1"/>
          </p:cNvSpPr>
          <p:nvPr>
            <p:ph type="body" sz="half" idx="1"/>
          </p:nvPr>
        </p:nvSpPr>
        <p:spPr>
          <a:xfrm>
            <a:off x="1031875" y="4876800"/>
            <a:ext cx="2502798" cy="563712"/>
          </a:xfrm>
          <a:noFill/>
          <a:ln/>
        </p:spPr>
        <p:txBody>
          <a:bodyPr wrap="none" lIns="101059" tIns="50530" rIns="101059" bIns="50530" anchorCtr="1">
            <a:spAutoFit/>
          </a:bodyPr>
          <a:lstStyle/>
          <a:p>
            <a:pPr marL="450850" indent="-450850">
              <a:buSzPct val="75000"/>
              <a:buNone/>
            </a:pPr>
            <a:r>
              <a:rPr lang="en-US" sz="2600" dirty="0" smtClean="0">
                <a:solidFill>
                  <a:schemeClr val="tx2"/>
                </a:solidFill>
              </a:rPr>
              <a:t>       No </a:t>
            </a:r>
            <a:r>
              <a:rPr lang="en-US" sz="2600" dirty="0">
                <a:solidFill>
                  <a:schemeClr val="tx2"/>
                </a:solidFill>
              </a:rPr>
              <a:t>memory</a:t>
            </a:r>
            <a:r>
              <a:rPr lang="en-US" sz="3000" dirty="0">
                <a:solidFill>
                  <a:schemeClr val="tx2"/>
                </a:solidFill>
              </a:rPr>
              <a:t> </a:t>
            </a:r>
          </a:p>
        </p:txBody>
      </p:sp>
      <p:sp>
        <p:nvSpPr>
          <p:cNvPr id="66571" name="Rectangle 11"/>
          <p:cNvSpPr>
            <a:spLocks noChangeArrowheads="1"/>
          </p:cNvSpPr>
          <p:nvPr/>
        </p:nvSpPr>
        <p:spPr bwMode="auto">
          <a:xfrm>
            <a:off x="1009650" y="2895600"/>
            <a:ext cx="2290763" cy="49847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dirty="0" smtClean="0">
                <a:solidFill>
                  <a:schemeClr val="tx2"/>
                </a:solidFill>
              </a:rPr>
              <a:t> No </a:t>
            </a:r>
            <a:r>
              <a:rPr lang="en-US" sz="2600" dirty="0">
                <a:solidFill>
                  <a:schemeClr val="tx2"/>
                </a:solidFill>
              </a:rPr>
              <a:t>time lag</a:t>
            </a:r>
          </a:p>
        </p:txBody>
      </p:sp>
      <p:sp>
        <p:nvSpPr>
          <p:cNvPr id="66572" name="Rectangle 12"/>
          <p:cNvSpPr>
            <a:spLocks noChangeArrowheads="1"/>
          </p:cNvSpPr>
          <p:nvPr/>
        </p:nvSpPr>
        <p:spPr bwMode="auto">
          <a:xfrm>
            <a:off x="992188" y="3886200"/>
            <a:ext cx="3505200" cy="49847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a:solidFill>
                  <a:schemeClr val="tx2"/>
                </a:solidFill>
              </a:rPr>
              <a:t>Not antigen specific</a:t>
            </a:r>
          </a:p>
        </p:txBody>
      </p:sp>
      <p:sp>
        <p:nvSpPr>
          <p:cNvPr id="66574" name="Rectangle 14"/>
          <p:cNvSpPr>
            <a:spLocks noChangeArrowheads="1"/>
          </p:cNvSpPr>
          <p:nvPr/>
        </p:nvSpPr>
        <p:spPr bwMode="auto">
          <a:xfrm>
            <a:off x="5183188" y="2895600"/>
            <a:ext cx="2384425" cy="49847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a:solidFill>
                  <a:schemeClr val="tx2"/>
                </a:solidFill>
              </a:rPr>
              <a:t>A lag period</a:t>
            </a:r>
          </a:p>
        </p:txBody>
      </p:sp>
      <p:sp>
        <p:nvSpPr>
          <p:cNvPr id="66575" name="Rectangle 15"/>
          <p:cNvSpPr>
            <a:spLocks noChangeArrowheads="1"/>
          </p:cNvSpPr>
          <p:nvPr/>
        </p:nvSpPr>
        <p:spPr bwMode="auto">
          <a:xfrm>
            <a:off x="5186363" y="3886200"/>
            <a:ext cx="2935287" cy="49847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a:solidFill>
                  <a:schemeClr val="tx2"/>
                </a:solidFill>
              </a:rPr>
              <a:t>Antigen specific</a:t>
            </a:r>
          </a:p>
        </p:txBody>
      </p:sp>
      <p:sp>
        <p:nvSpPr>
          <p:cNvPr id="66576" name="Rectangle 16"/>
          <p:cNvSpPr>
            <a:spLocks noChangeArrowheads="1"/>
          </p:cNvSpPr>
          <p:nvPr/>
        </p:nvSpPr>
        <p:spPr bwMode="auto">
          <a:xfrm>
            <a:off x="5164138" y="4924425"/>
            <a:ext cx="2566987" cy="974725"/>
          </a:xfrm>
          <a:prstGeom prst="rect">
            <a:avLst/>
          </a:prstGeom>
          <a:noFill/>
          <a:ln w="19050">
            <a:noFill/>
            <a:miter lim="800000"/>
            <a:headEnd type="none" w="sm" len="sm"/>
            <a:tailEnd type="none" w="sm" len="sm"/>
          </a:ln>
          <a:effectLst/>
        </p:spPr>
        <p:txBody>
          <a:bodyPr wrap="none" lIns="101059" tIns="50530" rIns="101059" bIns="50530" anchorCtr="1">
            <a:spAutoFit/>
          </a:bodyPr>
          <a:lstStyle/>
          <a:p>
            <a:pPr marL="415925" indent="-415925" algn="l" defTabSz="841375">
              <a:spcBef>
                <a:spcPct val="20000"/>
              </a:spcBef>
              <a:buClr>
                <a:schemeClr val="bg2"/>
              </a:buClr>
              <a:buSzPct val="75000"/>
              <a:buFontTx/>
              <a:buChar char="•"/>
            </a:pPr>
            <a:r>
              <a:rPr lang="en-US" sz="2600">
                <a:solidFill>
                  <a:schemeClr val="tx2"/>
                </a:solidFill>
              </a:rPr>
              <a:t>Development</a:t>
            </a:r>
          </a:p>
          <a:p>
            <a:pPr marL="520700" lvl="1" algn="l" defTabSz="841375">
              <a:spcBef>
                <a:spcPct val="20000"/>
              </a:spcBef>
              <a:buClr>
                <a:schemeClr val="bg2"/>
              </a:buClr>
              <a:buSzPct val="75000"/>
              <a:buFont typeface="Wingdings" pitchFamily="2" charset="2"/>
              <a:buNone/>
            </a:pPr>
            <a:r>
              <a:rPr lang="en-US" sz="2600">
                <a:solidFill>
                  <a:schemeClr val="tx2"/>
                </a:solidFill>
              </a:rPr>
              <a:t>of memory</a:t>
            </a:r>
          </a:p>
        </p:txBody>
      </p:sp>
      <p:sp>
        <p:nvSpPr>
          <p:cNvPr id="15" name="Text Box 5"/>
          <p:cNvSpPr txBox="1">
            <a:spLocks noChangeArrowheads="1"/>
          </p:cNvSpPr>
          <p:nvPr/>
        </p:nvSpPr>
        <p:spPr bwMode="auto">
          <a:xfrm>
            <a:off x="1285852" y="1714488"/>
            <a:ext cx="2706956" cy="856099"/>
          </a:xfrm>
          <a:prstGeom prst="rect">
            <a:avLst/>
          </a:prstGeom>
          <a:noFill/>
          <a:ln w="19050">
            <a:noFill/>
            <a:miter lim="800000"/>
            <a:headEnd type="none" w="sm" len="sm"/>
            <a:tailEnd type="none" w="sm" len="sm"/>
          </a:ln>
          <a:effectLst/>
        </p:spPr>
        <p:txBody>
          <a:bodyPr wrap="none" lIns="101059" tIns="50530" rIns="101059" bIns="50530" anchorCtr="1">
            <a:spAutoFit/>
          </a:bodyPr>
          <a:lstStyle/>
          <a:p>
            <a:pPr algn="l" defTabSz="841375">
              <a:spcBef>
                <a:spcPct val="0"/>
              </a:spcBef>
            </a:pPr>
            <a:r>
              <a:rPr lang="en-US" sz="2800" dirty="0"/>
              <a:t>Innate </a:t>
            </a:r>
            <a:r>
              <a:rPr lang="en-US" sz="2800" dirty="0" smtClean="0"/>
              <a:t>Immunity</a:t>
            </a:r>
          </a:p>
          <a:p>
            <a:pPr algn="l" defTabSz="841375">
              <a:spcBef>
                <a:spcPct val="0"/>
              </a:spcBef>
            </a:pPr>
            <a:r>
              <a:rPr lang="en-US" sz="2000" dirty="0" smtClean="0"/>
              <a:t>(first line of defense) </a:t>
            </a:r>
            <a:endParaRPr lang="en-US" sz="2000" dirty="0"/>
          </a:p>
        </p:txBody>
      </p:sp>
      <p:sp>
        <p:nvSpPr>
          <p:cNvPr id="16" name="Text Box 5"/>
          <p:cNvSpPr txBox="1">
            <a:spLocks noChangeArrowheads="1"/>
          </p:cNvSpPr>
          <p:nvPr/>
        </p:nvSpPr>
        <p:spPr bwMode="auto">
          <a:xfrm>
            <a:off x="5000628" y="1714488"/>
            <a:ext cx="3143272" cy="840711"/>
          </a:xfrm>
          <a:prstGeom prst="rect">
            <a:avLst/>
          </a:prstGeom>
          <a:noFill/>
          <a:ln w="19050">
            <a:noFill/>
            <a:miter lim="800000"/>
            <a:headEnd type="none" w="sm" len="sm"/>
            <a:tailEnd type="none" w="sm" len="sm"/>
          </a:ln>
          <a:effectLst/>
        </p:spPr>
        <p:txBody>
          <a:bodyPr wrap="square" lIns="101059" tIns="50530" rIns="101059" bIns="50530" anchorCtr="1">
            <a:spAutoFit/>
          </a:bodyPr>
          <a:lstStyle/>
          <a:p>
            <a:pPr algn="l" defTabSz="841375">
              <a:spcBef>
                <a:spcPct val="0"/>
              </a:spcBef>
            </a:pPr>
            <a:r>
              <a:rPr lang="en-US" sz="2800" dirty="0" smtClean="0"/>
              <a:t>Adaptive Immunity</a:t>
            </a:r>
          </a:p>
          <a:p>
            <a:pPr algn="l" defTabSz="841375">
              <a:spcBef>
                <a:spcPct val="0"/>
              </a:spcBef>
            </a:pPr>
            <a:r>
              <a:rPr lang="en-US" sz="2000" dirty="0" smtClean="0"/>
              <a:t>(second line of defense) </a:t>
            </a:r>
            <a:endParaRPr lang="en-US" sz="2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tr-TR" sz="4000"/>
              <a:t>Soluble defense mechanisms</a:t>
            </a:r>
            <a:r>
              <a:rPr lang="en-US" sz="4000"/>
              <a:t/>
            </a:r>
            <a:br>
              <a:rPr lang="en-US" sz="4000"/>
            </a:br>
            <a:endParaRPr lang="en-US" sz="4000"/>
          </a:p>
        </p:txBody>
      </p:sp>
      <p:sp>
        <p:nvSpPr>
          <p:cNvPr id="21507" name="Rectangle 3"/>
          <p:cNvSpPr>
            <a:spLocks noGrp="1" noChangeArrowheads="1"/>
          </p:cNvSpPr>
          <p:nvPr>
            <p:ph type="body" idx="1"/>
          </p:nvPr>
        </p:nvSpPr>
        <p:spPr>
          <a:xfrm>
            <a:off x="457200" y="1600200"/>
            <a:ext cx="5267325" cy="4530725"/>
          </a:xfrm>
        </p:spPr>
        <p:txBody>
          <a:bodyPr/>
          <a:lstStyle/>
          <a:p>
            <a:r>
              <a:rPr lang="tr-TR" sz="2800"/>
              <a:t>TYpe I interferons: DC (IFN-alfa), fibroblasts (IFN-beta)</a:t>
            </a:r>
          </a:p>
          <a:p>
            <a:r>
              <a:rPr lang="tr-TR" sz="2800"/>
              <a:t>Microbicidal molecules: Epithelial cells, PMN and macrophages secrete cystein rich peptides (defensines).  Others are cathelicdine, lysozyme, DNAase, RNAase</a:t>
            </a:r>
            <a:endParaRPr lang="en-US" sz="2800"/>
          </a:p>
        </p:txBody>
      </p:sp>
      <p:pic>
        <p:nvPicPr>
          <p:cNvPr id="21508" name="Picture 4"/>
          <p:cNvPicPr>
            <a:picLocks noChangeAspect="1" noChangeArrowheads="1"/>
          </p:cNvPicPr>
          <p:nvPr/>
        </p:nvPicPr>
        <p:blipFill>
          <a:blip r:embed="rId2" cstate="print"/>
          <a:srcRect/>
          <a:stretch>
            <a:fillRect/>
          </a:stretch>
        </p:blipFill>
        <p:spPr bwMode="auto">
          <a:xfrm>
            <a:off x="6046788" y="1773238"/>
            <a:ext cx="3097212" cy="446405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a:t>Complement</a:t>
            </a:r>
            <a:endParaRPr lang="en-US"/>
          </a:p>
        </p:txBody>
      </p:sp>
      <p:sp>
        <p:nvSpPr>
          <p:cNvPr id="22531" name="Rectangle 3"/>
          <p:cNvSpPr>
            <a:spLocks noGrp="1" noChangeArrowheads="1"/>
          </p:cNvSpPr>
          <p:nvPr>
            <p:ph type="body" idx="1"/>
          </p:nvPr>
        </p:nvSpPr>
        <p:spPr>
          <a:xfrm>
            <a:off x="468313" y="1628775"/>
            <a:ext cx="5688012" cy="4530725"/>
          </a:xfrm>
        </p:spPr>
        <p:txBody>
          <a:bodyPr/>
          <a:lstStyle/>
          <a:p>
            <a:endParaRPr lang="tr-TR"/>
          </a:p>
        </p:txBody>
      </p:sp>
      <p:pic>
        <p:nvPicPr>
          <p:cNvPr id="22534" name="Picture 6"/>
          <p:cNvPicPr>
            <a:picLocks noChangeAspect="1" noChangeArrowheads="1"/>
          </p:cNvPicPr>
          <p:nvPr/>
        </p:nvPicPr>
        <p:blipFill>
          <a:blip r:embed="rId2" cstate="print"/>
          <a:srcRect/>
          <a:stretch>
            <a:fillRect/>
          </a:stretch>
        </p:blipFill>
        <p:spPr bwMode="auto">
          <a:xfrm>
            <a:off x="827088" y="1989138"/>
            <a:ext cx="7812087" cy="419735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tr-TR"/>
          </a:p>
        </p:txBody>
      </p:sp>
      <p:sp>
        <p:nvSpPr>
          <p:cNvPr id="24579" name="Rectangle 3"/>
          <p:cNvSpPr>
            <a:spLocks noGrp="1" noChangeArrowheads="1"/>
          </p:cNvSpPr>
          <p:nvPr>
            <p:ph type="body" idx="1"/>
          </p:nvPr>
        </p:nvSpPr>
        <p:spPr/>
        <p:txBody>
          <a:bodyPr/>
          <a:lstStyle/>
          <a:p>
            <a:endParaRPr lang="tr-TR"/>
          </a:p>
        </p:txBody>
      </p:sp>
      <p:pic>
        <p:nvPicPr>
          <p:cNvPr id="24580" name="Picture 4"/>
          <p:cNvPicPr>
            <a:picLocks noChangeAspect="1" noChangeArrowheads="1"/>
          </p:cNvPicPr>
          <p:nvPr/>
        </p:nvPicPr>
        <p:blipFill>
          <a:blip r:embed="rId2" cstate="print"/>
          <a:srcRect/>
          <a:stretch>
            <a:fillRect/>
          </a:stretch>
        </p:blipFill>
        <p:spPr bwMode="auto">
          <a:xfrm>
            <a:off x="1979613" y="1412875"/>
            <a:ext cx="5545137" cy="448945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tr-TR"/>
          </a:p>
        </p:txBody>
      </p:sp>
      <p:sp>
        <p:nvSpPr>
          <p:cNvPr id="25603" name="Rectangle 3"/>
          <p:cNvSpPr>
            <a:spLocks noGrp="1" noChangeArrowheads="1"/>
          </p:cNvSpPr>
          <p:nvPr>
            <p:ph type="body" idx="1"/>
          </p:nvPr>
        </p:nvSpPr>
        <p:spPr/>
        <p:txBody>
          <a:bodyPr/>
          <a:lstStyle/>
          <a:p>
            <a:endParaRPr lang="tr-TR"/>
          </a:p>
        </p:txBody>
      </p:sp>
      <p:pic>
        <p:nvPicPr>
          <p:cNvPr id="25604" name="Picture 4"/>
          <p:cNvPicPr>
            <a:picLocks noChangeAspect="1" noChangeArrowheads="1"/>
          </p:cNvPicPr>
          <p:nvPr/>
        </p:nvPicPr>
        <p:blipFill>
          <a:blip r:embed="rId2" cstate="print"/>
          <a:srcRect/>
          <a:stretch>
            <a:fillRect/>
          </a:stretch>
        </p:blipFill>
        <p:spPr bwMode="auto">
          <a:xfrm>
            <a:off x="1187450" y="0"/>
            <a:ext cx="3262313" cy="6524625"/>
          </a:xfrm>
          <a:prstGeom prst="rect">
            <a:avLst/>
          </a:prstGeom>
          <a:noFill/>
        </p:spPr>
      </p:pic>
      <p:pic>
        <p:nvPicPr>
          <p:cNvPr id="25605" name="Picture 5"/>
          <p:cNvPicPr>
            <a:picLocks noChangeAspect="1" noChangeArrowheads="1"/>
          </p:cNvPicPr>
          <p:nvPr/>
        </p:nvPicPr>
        <p:blipFill>
          <a:blip r:embed="rId3" cstate="print"/>
          <a:srcRect/>
          <a:stretch>
            <a:fillRect/>
          </a:stretch>
        </p:blipFill>
        <p:spPr bwMode="auto">
          <a:xfrm>
            <a:off x="5435600" y="1700213"/>
            <a:ext cx="3168650" cy="3108325"/>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tr-TR"/>
          </a:p>
        </p:txBody>
      </p:sp>
      <p:sp>
        <p:nvSpPr>
          <p:cNvPr id="26627" name="Rectangle 3"/>
          <p:cNvSpPr>
            <a:spLocks noGrp="1" noChangeArrowheads="1"/>
          </p:cNvSpPr>
          <p:nvPr>
            <p:ph type="body" idx="1"/>
          </p:nvPr>
        </p:nvSpPr>
        <p:spPr/>
        <p:txBody>
          <a:bodyPr/>
          <a:lstStyle/>
          <a:p>
            <a:endParaRPr lang="tr-TR"/>
          </a:p>
        </p:txBody>
      </p:sp>
      <p:pic>
        <p:nvPicPr>
          <p:cNvPr id="26628" name="Picture 4"/>
          <p:cNvPicPr>
            <a:picLocks noChangeAspect="1" noChangeArrowheads="1"/>
          </p:cNvPicPr>
          <p:nvPr/>
        </p:nvPicPr>
        <p:blipFill>
          <a:blip r:embed="rId2" cstate="print"/>
          <a:srcRect/>
          <a:stretch>
            <a:fillRect/>
          </a:stretch>
        </p:blipFill>
        <p:spPr bwMode="auto">
          <a:xfrm>
            <a:off x="2700338" y="333375"/>
            <a:ext cx="3649662" cy="6119813"/>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tr-TR"/>
          </a:p>
        </p:txBody>
      </p:sp>
      <p:sp>
        <p:nvSpPr>
          <p:cNvPr id="27651" name="Rectangle 3"/>
          <p:cNvSpPr>
            <a:spLocks noGrp="1" noChangeArrowheads="1"/>
          </p:cNvSpPr>
          <p:nvPr>
            <p:ph type="body" idx="1"/>
          </p:nvPr>
        </p:nvSpPr>
        <p:spPr/>
        <p:txBody>
          <a:bodyPr/>
          <a:lstStyle/>
          <a:p>
            <a:endParaRPr lang="tr-TR"/>
          </a:p>
        </p:txBody>
      </p:sp>
      <p:pic>
        <p:nvPicPr>
          <p:cNvPr id="27652" name="Picture 4"/>
          <p:cNvPicPr>
            <a:picLocks noChangeAspect="1" noChangeArrowheads="1"/>
          </p:cNvPicPr>
          <p:nvPr/>
        </p:nvPicPr>
        <p:blipFill>
          <a:blip r:embed="rId2" cstate="print"/>
          <a:srcRect/>
          <a:stretch>
            <a:fillRect/>
          </a:stretch>
        </p:blipFill>
        <p:spPr bwMode="auto">
          <a:xfrm>
            <a:off x="971550" y="1557338"/>
            <a:ext cx="6480175" cy="440690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tr-TR"/>
          </a:p>
        </p:txBody>
      </p:sp>
      <p:sp>
        <p:nvSpPr>
          <p:cNvPr id="28675" name="Rectangle 3"/>
          <p:cNvSpPr>
            <a:spLocks noGrp="1" noChangeArrowheads="1"/>
          </p:cNvSpPr>
          <p:nvPr>
            <p:ph type="body" idx="1"/>
          </p:nvPr>
        </p:nvSpPr>
        <p:spPr/>
        <p:txBody>
          <a:bodyPr/>
          <a:lstStyle/>
          <a:p>
            <a:endParaRPr lang="tr-TR"/>
          </a:p>
        </p:txBody>
      </p:sp>
      <p:pic>
        <p:nvPicPr>
          <p:cNvPr id="28676" name="Picture 4"/>
          <p:cNvPicPr>
            <a:picLocks noChangeAspect="1" noChangeArrowheads="1"/>
          </p:cNvPicPr>
          <p:nvPr/>
        </p:nvPicPr>
        <p:blipFill>
          <a:blip r:embed="rId2" cstate="print"/>
          <a:srcRect/>
          <a:stretch>
            <a:fillRect/>
          </a:stretch>
        </p:blipFill>
        <p:spPr bwMode="auto">
          <a:xfrm>
            <a:off x="395288" y="1700213"/>
            <a:ext cx="8208962" cy="3457575"/>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tr-TR"/>
          </a:p>
        </p:txBody>
      </p:sp>
      <p:sp>
        <p:nvSpPr>
          <p:cNvPr id="29699" name="Rectangle 3"/>
          <p:cNvSpPr>
            <a:spLocks noGrp="1" noChangeArrowheads="1"/>
          </p:cNvSpPr>
          <p:nvPr>
            <p:ph type="body" idx="1"/>
          </p:nvPr>
        </p:nvSpPr>
        <p:spPr/>
        <p:txBody>
          <a:bodyPr/>
          <a:lstStyle/>
          <a:p>
            <a:endParaRPr lang="tr-TR"/>
          </a:p>
        </p:txBody>
      </p:sp>
      <p:pic>
        <p:nvPicPr>
          <p:cNvPr id="29700" name="Picture 4"/>
          <p:cNvPicPr>
            <a:picLocks noChangeAspect="1" noChangeArrowheads="1"/>
          </p:cNvPicPr>
          <p:nvPr/>
        </p:nvPicPr>
        <p:blipFill>
          <a:blip r:embed="rId2" cstate="print"/>
          <a:srcRect/>
          <a:stretch>
            <a:fillRect/>
          </a:stretch>
        </p:blipFill>
        <p:spPr bwMode="auto">
          <a:xfrm>
            <a:off x="1692275" y="1268413"/>
            <a:ext cx="5616575" cy="414655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tr-TR"/>
          </a:p>
        </p:txBody>
      </p:sp>
      <p:pic>
        <p:nvPicPr>
          <p:cNvPr id="30724" name="Picture 4" descr="bactrimmnty2"/>
          <p:cNvPicPr>
            <a:picLocks noGrp="1" noChangeAspect="1" noChangeArrowheads="1"/>
          </p:cNvPicPr>
          <p:nvPr>
            <p:ph type="body" idx="1"/>
          </p:nvPr>
        </p:nvPicPr>
        <p:blipFill>
          <a:blip r:embed="rId2" cstate="print"/>
          <a:srcRect/>
          <a:stretch>
            <a:fillRect/>
          </a:stretch>
        </p:blipFill>
        <p:spPr>
          <a:xfrm>
            <a:off x="611188" y="1341438"/>
            <a:ext cx="8281987" cy="3706812"/>
          </a:xfrm>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774700"/>
          </a:xfrm>
        </p:spPr>
        <p:txBody>
          <a:bodyPr/>
          <a:lstStyle/>
          <a:p>
            <a:r>
              <a:rPr lang="tr-TR"/>
              <a:t>Steps in Phagocytosis</a:t>
            </a:r>
          </a:p>
        </p:txBody>
      </p:sp>
      <p:sp>
        <p:nvSpPr>
          <p:cNvPr id="32771" name="Rectangle 3"/>
          <p:cNvSpPr>
            <a:spLocks noGrp="1" noChangeArrowheads="1"/>
          </p:cNvSpPr>
          <p:nvPr>
            <p:ph type="body" idx="1"/>
          </p:nvPr>
        </p:nvSpPr>
        <p:spPr>
          <a:xfrm>
            <a:off x="457200" y="1268413"/>
            <a:ext cx="8229600" cy="4862512"/>
          </a:xfrm>
        </p:spPr>
        <p:txBody>
          <a:bodyPr/>
          <a:lstStyle/>
          <a:p>
            <a:r>
              <a:rPr lang="tr-TR" sz="3700"/>
              <a:t>Attachment</a:t>
            </a:r>
          </a:p>
          <a:p>
            <a:pPr lvl="1"/>
            <a:r>
              <a:rPr lang="tr-TR" sz="3300"/>
              <a:t>bacterial carbohydrates (lectins)</a:t>
            </a:r>
          </a:p>
          <a:p>
            <a:pPr lvl="1"/>
            <a:r>
              <a:rPr lang="tr-TR" sz="3300"/>
              <a:t>receptor for opsonins</a:t>
            </a:r>
          </a:p>
          <a:p>
            <a:pPr lvl="1"/>
            <a:r>
              <a:rPr lang="tr-TR" sz="3300"/>
              <a:t>fibronectin receptors</a:t>
            </a:r>
          </a:p>
          <a:p>
            <a:pPr lvl="1"/>
            <a:r>
              <a:rPr lang="tr-TR" sz="3300"/>
              <a:t>Fc receptors</a:t>
            </a:r>
          </a:p>
          <a:p>
            <a:r>
              <a:rPr lang="tr-TR" sz="3700"/>
              <a:t>Internalization </a:t>
            </a:r>
            <a:r>
              <a:rPr lang="tr-TR" sz="3400"/>
              <a:t>(phagocytic vacuole)</a:t>
            </a:r>
          </a:p>
          <a:p>
            <a:r>
              <a:rPr lang="tr-TR" sz="3700"/>
              <a:t>Digestion </a:t>
            </a:r>
            <a:r>
              <a:rPr lang="tr-TR" sz="3400"/>
              <a:t>(phagosome)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3526</Words>
  <Application>Microsoft Office PowerPoint</Application>
  <PresentationFormat>عرض على الشاشة (3:4)‏</PresentationFormat>
  <Paragraphs>712</Paragraphs>
  <Slides>111</Slides>
  <Notes>34</Notes>
  <HiddenSlides>0</HiddenSlides>
  <MMClips>0</MMClips>
  <ScaleCrop>false</ScaleCrop>
  <HeadingPairs>
    <vt:vector size="4" baseType="variant">
      <vt:variant>
        <vt:lpstr>سمة</vt:lpstr>
      </vt:variant>
      <vt:variant>
        <vt:i4>1</vt:i4>
      </vt:variant>
      <vt:variant>
        <vt:lpstr>عناوين الشرائح</vt:lpstr>
      </vt:variant>
      <vt:variant>
        <vt:i4>111</vt:i4>
      </vt:variant>
    </vt:vector>
  </HeadingPairs>
  <TitlesOfParts>
    <vt:vector size="112" baseType="lpstr">
      <vt:lpstr>Office Theme</vt:lpstr>
      <vt:lpstr>Introduction to the immune system: innate immunity</vt:lpstr>
      <vt:lpstr>Immunity</vt:lpstr>
      <vt:lpstr>History: what imparts Immunity?</vt:lpstr>
      <vt:lpstr>Immunology- nobel prizes</vt:lpstr>
      <vt:lpstr>The immune system</vt:lpstr>
      <vt:lpstr>Immunity  </vt:lpstr>
      <vt:lpstr>Overview of the Immune System</vt:lpstr>
      <vt:lpstr>الشريحة 8</vt:lpstr>
      <vt:lpstr>Innate immunity  vs  Adaptive Immunity</vt:lpstr>
      <vt:lpstr>الشريحة 10</vt:lpstr>
      <vt:lpstr>The innate immune System</vt:lpstr>
      <vt:lpstr>Innate immune system  External defenses</vt:lpstr>
      <vt:lpstr>Anatomical Barriers - Mechanical Factors</vt:lpstr>
      <vt:lpstr>Anatomical Barriers – Chemical factors</vt:lpstr>
      <vt:lpstr>الشريحة 15</vt:lpstr>
      <vt:lpstr>الشريحة 16</vt:lpstr>
      <vt:lpstr>Anatomical Barriers – Biological factors</vt:lpstr>
      <vt:lpstr>الشريحة 18</vt:lpstr>
      <vt:lpstr>Innate immune system  internal defenses</vt:lpstr>
      <vt:lpstr>Innate immune system: components of Blood</vt:lpstr>
      <vt:lpstr>White blood cells (WBCs)</vt:lpstr>
      <vt:lpstr>Neutrophils in innate immune response</vt:lpstr>
      <vt:lpstr>Phagocytosis</vt:lpstr>
      <vt:lpstr>How do neutrophils eat and digest microbes ?</vt:lpstr>
      <vt:lpstr>What’s in the granules ?</vt:lpstr>
      <vt:lpstr>Additional role of neutrophils</vt:lpstr>
      <vt:lpstr>Monocytes</vt:lpstr>
      <vt:lpstr>Macrophages</vt:lpstr>
      <vt:lpstr>Natural killer cells</vt:lpstr>
      <vt:lpstr>NK cells differentiate choose cells to kill ?</vt:lpstr>
      <vt:lpstr>How does the killer kill ?</vt:lpstr>
      <vt:lpstr>Toll-like receptors (TLRs)</vt:lpstr>
      <vt:lpstr>TLRs – What do they do ?</vt:lpstr>
      <vt:lpstr>TLRs – look out for microbes </vt:lpstr>
      <vt:lpstr>TLRs – bind to microbes / components of microbes</vt:lpstr>
      <vt:lpstr>Which microbial components are recognized by TLRs ?</vt:lpstr>
      <vt:lpstr>What happens when a TLR bind to a microbe ?</vt:lpstr>
      <vt:lpstr>Summary: innate response – internal defenses – Cellular (WBCs)</vt:lpstr>
      <vt:lpstr>Innate immune system: components of Blood</vt:lpstr>
      <vt:lpstr>Cytokines</vt:lpstr>
      <vt:lpstr>Which cells release cytokines ?</vt:lpstr>
      <vt:lpstr>Examples of cytokines</vt:lpstr>
      <vt:lpstr>Interferons (IFN)</vt:lpstr>
      <vt:lpstr>How do interferons inhibit viruses ?</vt:lpstr>
      <vt:lpstr>Interleukins</vt:lpstr>
      <vt:lpstr>What to interleukins do  ?</vt:lpstr>
      <vt:lpstr>Tumour necrosis factor (TNF)</vt:lpstr>
      <vt:lpstr>Complement (C`)</vt:lpstr>
      <vt:lpstr>Complement proteins: role in innate immune system</vt:lpstr>
      <vt:lpstr>How do C` proteins facilitate phagocystosis ?</vt:lpstr>
      <vt:lpstr>How do C` proteins lyse pathogens?</vt:lpstr>
      <vt:lpstr>Coagulation proteins</vt:lpstr>
      <vt:lpstr>How does blood clot ?</vt:lpstr>
      <vt:lpstr>Coagulation: Delicate balance</vt:lpstr>
      <vt:lpstr>Coagulation and innate immunity</vt:lpstr>
      <vt:lpstr>Inflammation</vt:lpstr>
      <vt:lpstr>All roads lead to inflammation</vt:lpstr>
      <vt:lpstr>Inflammation and vascular changes</vt:lpstr>
      <vt:lpstr>Signs of inflammation</vt:lpstr>
      <vt:lpstr>Inflammation and innate immunity</vt:lpstr>
      <vt:lpstr>Summary: role of Inflammation in innate immunity</vt:lpstr>
      <vt:lpstr>الشريحة 62</vt:lpstr>
      <vt:lpstr>Chronic inflammation = tissue damage</vt:lpstr>
      <vt:lpstr>Chronic inflammation and tissue damage</vt:lpstr>
      <vt:lpstr>Chronic inflammation and Cancer</vt:lpstr>
      <vt:lpstr>Immunogens and antigens</vt:lpstr>
      <vt:lpstr>Epitope</vt:lpstr>
      <vt:lpstr>Epitopes</vt:lpstr>
      <vt:lpstr>Epitopes</vt:lpstr>
      <vt:lpstr>Immunogenicity</vt:lpstr>
      <vt:lpstr>What determines immunogenicity ?</vt:lpstr>
      <vt:lpstr>Host factors affecting immunogencity</vt:lpstr>
      <vt:lpstr>Isoantigens</vt:lpstr>
      <vt:lpstr>Autoantigens</vt:lpstr>
      <vt:lpstr>Haptens</vt:lpstr>
      <vt:lpstr>Examples of haptens</vt:lpstr>
      <vt:lpstr>If any invader penetrate the body’s first line defense mechanisms:</vt:lpstr>
      <vt:lpstr>الشريحة 78</vt:lpstr>
      <vt:lpstr>Recognition of the microbes by innate immunity</vt:lpstr>
      <vt:lpstr>الشريحة 80</vt:lpstr>
      <vt:lpstr>الشريحة 81</vt:lpstr>
      <vt:lpstr>الشريحة 82</vt:lpstr>
      <vt:lpstr>الشريحة 83</vt:lpstr>
      <vt:lpstr>الشريحة 84</vt:lpstr>
      <vt:lpstr>الشريحة 85</vt:lpstr>
      <vt:lpstr>Receptors expressed on</vt:lpstr>
      <vt:lpstr>Toll like receptors (TLR)</vt:lpstr>
      <vt:lpstr>الشريحة 88</vt:lpstr>
      <vt:lpstr>الشريحة 89</vt:lpstr>
      <vt:lpstr>Soluble defense mechanisms </vt:lpstr>
      <vt:lpstr>Complement</vt:lpstr>
      <vt:lpstr>الشريحة 92</vt:lpstr>
      <vt:lpstr>الشريحة 93</vt:lpstr>
      <vt:lpstr>الشريحة 94</vt:lpstr>
      <vt:lpstr>الشريحة 95</vt:lpstr>
      <vt:lpstr>الشريحة 96</vt:lpstr>
      <vt:lpstr>الشريحة 97</vt:lpstr>
      <vt:lpstr>الشريحة 98</vt:lpstr>
      <vt:lpstr>Steps in Phagocytosis</vt:lpstr>
      <vt:lpstr>Antibacterial compounds of the phagolysosome I</vt:lpstr>
      <vt:lpstr>Antibacterial compounds of the phagolysosome II</vt:lpstr>
      <vt:lpstr>Phagocytosis &amp; killing of bacteria</vt:lpstr>
      <vt:lpstr>Macrophages in antibacterial response</vt:lpstr>
      <vt:lpstr>الشريحة 104</vt:lpstr>
      <vt:lpstr>Acute-Phase Reactants</vt:lpstr>
      <vt:lpstr>What is an antibody?</vt:lpstr>
      <vt:lpstr>What does an antibody look like ?</vt:lpstr>
      <vt:lpstr>Antibody: structure and function</vt:lpstr>
      <vt:lpstr>Antibody: Fab</vt:lpstr>
      <vt:lpstr>Antibody: Fc</vt:lpstr>
      <vt:lpstr>Antibodies exist in two forms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immune system</dc:title>
  <dc:creator>Vivek</dc:creator>
  <cp:lastModifiedBy>alnfoth</cp:lastModifiedBy>
  <cp:revision>4</cp:revision>
  <dcterms:created xsi:type="dcterms:W3CDTF">2015-10-21T06:51:04Z</dcterms:created>
  <dcterms:modified xsi:type="dcterms:W3CDTF">2019-09-22T21:26:36Z</dcterms:modified>
</cp:coreProperties>
</file>