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10FD6-85CD-41EB-8A2D-FBCEC46B5A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1329C-81F9-4AAF-ABA4-A10DB69CC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09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C8B599-2E81-40AF-A44F-5BFC31C51799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904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1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9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1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93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4548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849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2027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986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8003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4043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63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75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4805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1643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08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8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0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0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2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9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9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5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6A020-A68D-4410-A3F3-CFE8B85D3F29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CA1EF-4B64-42F5-8AC7-69A4C35F2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D93C5-CE9E-44A4-AD99-1D601FFC566F}" type="datetimeFigureOut">
              <a:rPr lang="en-AU" smtClean="0"/>
              <a:t>18/09/2022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A2729-E59B-431F-A6C4-886436A93F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217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492" y="3068729"/>
            <a:ext cx="9144000" cy="2387600"/>
          </a:xfrm>
        </p:spPr>
        <p:txBody>
          <a:bodyPr/>
          <a:lstStyle/>
          <a:p>
            <a:r>
              <a:rPr lang="en-AU" b="1" dirty="0" smtClean="0">
                <a:solidFill>
                  <a:srgbClr val="FF0000"/>
                </a:solidFill>
              </a:rPr>
              <a:t>Detection of carboxylic acids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4549" y="2752951"/>
            <a:ext cx="9144000" cy="1655762"/>
          </a:xfrm>
        </p:spPr>
        <p:txBody>
          <a:bodyPr/>
          <a:lstStyle/>
          <a:p>
            <a:r>
              <a:rPr lang="ar-IQ" dirty="0" smtClean="0"/>
              <a:t>المحاضرة الثالثة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2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-45718"/>
            <a:ext cx="10515600" cy="45719"/>
          </a:xfrm>
        </p:spPr>
        <p:txBody>
          <a:bodyPr>
            <a:normAutofit fontScale="90000"/>
          </a:bodyPr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7501" y="130629"/>
            <a:ext cx="12802044" cy="7731587"/>
          </a:xfrm>
        </p:spPr>
        <p:txBody>
          <a:bodyPr/>
          <a:lstStyle/>
          <a:p>
            <a:r>
              <a:rPr lang="en-AU" b="1" dirty="0">
                <a:solidFill>
                  <a:srgbClr val="FF0000"/>
                </a:solidFill>
              </a:rPr>
              <a:t>Detection of carboxylic acids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Prepare a saturated solution of sodium bicarbonate solution.  Add the given </a:t>
            </a: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organic </a:t>
            </a:r>
            <a:r>
              <a:rPr lang="en-AU" dirty="0"/>
              <a:t>compound on the saturated solution of sodium bicarbonate solution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r>
              <a:rPr lang="en-AU" dirty="0" smtClean="0"/>
              <a:t> </a:t>
            </a:r>
            <a:r>
              <a:rPr lang="en-AU" dirty="0"/>
              <a:t>Shake the solution well. </a:t>
            </a:r>
            <a:r>
              <a:rPr lang="en-AU" b="1" dirty="0"/>
              <a:t>If there is an evolution of brisk effervescence then it indicates the presence of carboxylic acid</a:t>
            </a:r>
            <a:r>
              <a:rPr lang="en-AU" dirty="0"/>
              <a:t>.</a:t>
            </a:r>
          </a:p>
          <a:p>
            <a:pPr marL="0" indent="0">
              <a:buNone/>
            </a:pPr>
            <a:r>
              <a:rPr lang="en-AU" dirty="0">
                <a:solidFill>
                  <a:srgbClr val="FF0000"/>
                </a:solidFill>
              </a:rPr>
              <a:t> 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b="1" dirty="0" smtClean="0">
                <a:solidFill>
                  <a:srgbClr val="FF0000"/>
                </a:solidFill>
              </a:rPr>
              <a:t>Procedure</a:t>
            </a:r>
            <a:r>
              <a:rPr lang="en-AU" dirty="0">
                <a:solidFill>
                  <a:srgbClr val="FF0000"/>
                </a:solidFill>
              </a:rPr>
              <a:t/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A few drops or a few crystals of the unknown sample are dissolved  in  ethanol or water and slowly added  to a saturated solution of sodium bicarbonate </a:t>
            </a:r>
            <a:r>
              <a:rPr lang="en-AU" dirty="0" smtClean="0"/>
              <a:t>formation</a:t>
            </a:r>
          </a:p>
          <a:p>
            <a:r>
              <a:rPr lang="en-AU" dirty="0" smtClean="0"/>
              <a:t> </a:t>
            </a:r>
            <a:r>
              <a:rPr lang="en-AU" dirty="0"/>
              <a:t>gas bubbles indicate the </a:t>
            </a:r>
            <a:r>
              <a:rPr lang="en-AU" dirty="0" err="1"/>
              <a:t>precence</a:t>
            </a:r>
            <a:r>
              <a:rPr lang="en-AU" dirty="0"/>
              <a:t> of carboxyl group.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-320634" y="188221"/>
            <a:ext cx="133707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971462" y="5307037"/>
          <a:ext cx="7574873" cy="453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S ChemDraw Drawing" r:id="rId4" imgW="4120450" imgH="365383" progId="ChemDraw.Document.6.0">
                  <p:embed/>
                </p:oleObj>
              </mc:Choice>
              <mc:Fallback>
                <p:oleObj name="CS ChemDraw Drawing" r:id="rId4" imgW="4120450" imgH="365383" progId="ChemDraw.Document.6.0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462" y="5307037"/>
                        <a:ext cx="7574873" cy="453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727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CS ChemDraw Drawing</vt:lpstr>
      <vt:lpstr>Detection of carboxylic acids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carboxylic acids</dc:title>
  <dc:creator>SA</dc:creator>
  <cp:lastModifiedBy>SA</cp:lastModifiedBy>
  <cp:revision>1</cp:revision>
  <dcterms:created xsi:type="dcterms:W3CDTF">2022-09-18T17:30:18Z</dcterms:created>
  <dcterms:modified xsi:type="dcterms:W3CDTF">2022-09-18T17:30:33Z</dcterms:modified>
</cp:coreProperties>
</file>