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3"/>
  </p:notesMasterIdLst>
  <p:sldIdLst>
    <p:sldId id="272" r:id="rId2"/>
    <p:sldId id="257" r:id="rId3"/>
    <p:sldId id="258" r:id="rId4"/>
    <p:sldId id="259" r:id="rId5"/>
    <p:sldId id="260" r:id="rId6"/>
    <p:sldId id="262" r:id="rId7"/>
    <p:sldId id="263" r:id="rId8"/>
    <p:sldId id="264" r:id="rId9"/>
    <p:sldId id="270" r:id="rId10"/>
    <p:sldId id="271"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emf"/><Relationship Id="rId5" Type="http://schemas.openxmlformats.org/officeDocument/2006/relationships/image" Target="../media/image5.emf"/><Relationship Id="rId4"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4.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19A342-340D-4BB7-B2D8-EBEAD8F56EF3}" type="datetimeFigureOut">
              <a:rPr lang="en-AU" smtClean="0"/>
              <a:t>18/09/2022</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C8B599-2E81-40AF-A44F-5BFC31C51799}" type="slidenum">
              <a:rPr lang="en-AU" smtClean="0"/>
              <a:t>‹#›</a:t>
            </a:fld>
            <a:endParaRPr lang="en-AU"/>
          </a:p>
        </p:txBody>
      </p:sp>
    </p:spTree>
    <p:extLst>
      <p:ext uri="{BB962C8B-B14F-4D97-AF65-F5344CB8AC3E}">
        <p14:creationId xmlns:p14="http://schemas.microsoft.com/office/powerpoint/2010/main" val="23514878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FC8B599-2E81-40AF-A44F-5BFC31C51799}" type="slidenum">
              <a:rPr lang="en-AU" smtClean="0"/>
              <a:t>6</a:t>
            </a:fld>
            <a:endParaRPr lang="en-AU"/>
          </a:p>
        </p:txBody>
      </p:sp>
    </p:spTree>
    <p:extLst>
      <p:ext uri="{BB962C8B-B14F-4D97-AF65-F5344CB8AC3E}">
        <p14:creationId xmlns:p14="http://schemas.microsoft.com/office/powerpoint/2010/main" val="1575506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FC8B599-2E81-40AF-A44F-5BFC31C51799}" type="slidenum">
              <a:rPr lang="en-AU" smtClean="0"/>
              <a:t>7</a:t>
            </a:fld>
            <a:endParaRPr lang="en-AU"/>
          </a:p>
        </p:txBody>
      </p:sp>
    </p:spTree>
    <p:extLst>
      <p:ext uri="{BB962C8B-B14F-4D97-AF65-F5344CB8AC3E}">
        <p14:creationId xmlns:p14="http://schemas.microsoft.com/office/powerpoint/2010/main" val="37552610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FC8B599-2E81-40AF-A44F-5BFC31C51799}" type="slidenum">
              <a:rPr lang="en-AU" smtClean="0"/>
              <a:t>8</a:t>
            </a:fld>
            <a:endParaRPr lang="en-AU"/>
          </a:p>
        </p:txBody>
      </p:sp>
    </p:spTree>
    <p:extLst>
      <p:ext uri="{BB962C8B-B14F-4D97-AF65-F5344CB8AC3E}">
        <p14:creationId xmlns:p14="http://schemas.microsoft.com/office/powerpoint/2010/main" val="17419754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FC8B599-2E81-40AF-A44F-5BFC31C51799}" type="slidenum">
              <a:rPr lang="en-AU" smtClean="0"/>
              <a:t>9</a:t>
            </a:fld>
            <a:endParaRPr lang="en-AU"/>
          </a:p>
        </p:txBody>
      </p:sp>
    </p:spTree>
    <p:extLst>
      <p:ext uri="{BB962C8B-B14F-4D97-AF65-F5344CB8AC3E}">
        <p14:creationId xmlns:p14="http://schemas.microsoft.com/office/powerpoint/2010/main" val="3144141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AFC8B599-2E81-40AF-A44F-5BFC31C51799}" type="slidenum">
              <a:rPr lang="en-AU" smtClean="0"/>
              <a:t>10</a:t>
            </a:fld>
            <a:endParaRPr lang="en-AU"/>
          </a:p>
        </p:txBody>
      </p:sp>
    </p:spTree>
    <p:extLst>
      <p:ext uri="{BB962C8B-B14F-4D97-AF65-F5344CB8AC3E}">
        <p14:creationId xmlns:p14="http://schemas.microsoft.com/office/powerpoint/2010/main" val="25548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AACD93C5-CE9E-44A4-AD99-1D601FFC566F}" type="datetimeFigureOut">
              <a:rPr lang="en-AU" smtClean="0"/>
              <a:t>18/09/2022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1156883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ACD93C5-CE9E-44A4-AD99-1D601FFC566F}" type="datetimeFigureOut">
              <a:rPr lang="en-AU" smtClean="0"/>
              <a:t>18/09/2022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3825145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ACD93C5-CE9E-44A4-AD99-1D601FFC566F}" type="datetimeFigureOut">
              <a:rPr lang="en-AU" smtClean="0"/>
              <a:t>18/09/2022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2689855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ACD93C5-CE9E-44A4-AD99-1D601FFC566F}" type="datetimeFigureOut">
              <a:rPr lang="en-AU" smtClean="0"/>
              <a:t>18/09/2022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2635138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CD93C5-CE9E-44A4-AD99-1D601FFC566F}" type="datetimeFigureOut">
              <a:rPr lang="en-AU" smtClean="0"/>
              <a:t>18/09/2022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2975193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AACD93C5-CE9E-44A4-AD99-1D601FFC566F}" type="datetimeFigureOut">
              <a:rPr lang="en-AU" smtClean="0"/>
              <a:t>18/09/2022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198394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AACD93C5-CE9E-44A4-AD99-1D601FFC566F}" type="datetimeFigureOut">
              <a:rPr lang="en-AU" smtClean="0"/>
              <a:t>18/09/2022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2670516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AACD93C5-CE9E-44A4-AD99-1D601FFC566F}" type="datetimeFigureOut">
              <a:rPr lang="en-AU" smtClean="0"/>
              <a:t>18/09/2022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272226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CD93C5-CE9E-44A4-AD99-1D601FFC566F}" type="datetimeFigureOut">
              <a:rPr lang="en-AU" smtClean="0"/>
              <a:t>18/09/2022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3051777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CD93C5-CE9E-44A4-AD99-1D601FFC566F}" type="datetimeFigureOut">
              <a:rPr lang="en-AU" smtClean="0"/>
              <a:t>18/09/2022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16196412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CD93C5-CE9E-44A4-AD99-1D601FFC566F}" type="datetimeFigureOut">
              <a:rPr lang="en-AU" smtClean="0"/>
              <a:t>18/09/2022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A2729-E59B-431F-A6C4-886436A93F0D}" type="slidenum">
              <a:rPr lang="en-AU" smtClean="0"/>
              <a:t>‹#›</a:t>
            </a:fld>
            <a:endParaRPr lang="en-AU"/>
          </a:p>
        </p:txBody>
      </p:sp>
    </p:spTree>
    <p:extLst>
      <p:ext uri="{BB962C8B-B14F-4D97-AF65-F5344CB8AC3E}">
        <p14:creationId xmlns:p14="http://schemas.microsoft.com/office/powerpoint/2010/main" val="3145011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CD93C5-CE9E-44A4-AD99-1D601FFC566F}" type="datetimeFigureOut">
              <a:rPr lang="en-AU" smtClean="0"/>
              <a:t>18/09/2022</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1A2729-E59B-431F-A6C4-886436A93F0D}" type="slidenum">
              <a:rPr lang="en-AU" smtClean="0"/>
              <a:t>‹#›</a:t>
            </a:fld>
            <a:endParaRPr lang="en-AU"/>
          </a:p>
        </p:txBody>
      </p:sp>
    </p:spTree>
    <p:extLst>
      <p:ext uri="{BB962C8B-B14F-4D97-AF65-F5344CB8AC3E}">
        <p14:creationId xmlns:p14="http://schemas.microsoft.com/office/powerpoint/2010/main" val="301743942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2.emf"/><Relationship Id="rId5" Type="http://schemas.openxmlformats.org/officeDocument/2006/relationships/oleObject" Target="../embeddings/oleObject8.bin"/><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5.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e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4.emf"/><Relationship Id="rId4" Type="http://schemas.openxmlformats.org/officeDocument/2006/relationships/image" Target="../media/image1.emf"/><Relationship Id="rId9"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Chloroalkane" TargetMode="External"/><Relationship Id="rId3" Type="http://schemas.openxmlformats.org/officeDocument/2006/relationships/hyperlink" Target="https://en.wikipedia.org/wiki/Zinc_chloride" TargetMode="External"/><Relationship Id="rId7" Type="http://schemas.openxmlformats.org/officeDocument/2006/relationships/hyperlink" Target="https://en.wikipedia.org/wiki/Hydroxy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en.wikipedia.org/wiki/Nucleophilic_substitution_reaction" TargetMode="External"/><Relationship Id="rId5" Type="http://schemas.openxmlformats.org/officeDocument/2006/relationships/hyperlink" Target="https://en.wikipedia.org/wiki/Alcohol_(chemistry)" TargetMode="External"/><Relationship Id="rId4" Type="http://schemas.openxmlformats.org/officeDocument/2006/relationships/hyperlink" Target="https://en.wikipedia.org/wiki/Hydrochloric_acid"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m/search?sxsrf=APq-WBsob594R3btWsml3zQzvtVJNjFOXQ:1646593314987&amp;q=What+is+Lucas+test+for+alcohols?&amp;tbm=isch&amp;source=iu&amp;ictx=1&amp;vet=1&amp;fir=wBBqZKJyplGvVM,6Bv2cnYw0F65BM,_&amp;usg=AI4_-kR-nhMqiSmI8KCVTHcwGAnerANmjw&amp;sa=X&amp;ved=2ahUKEwjThISNlrL2AhXDN-wKHZUkBDgQ9QF6BAguEAE#imgrc=wBBqZKJyplGvV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4.xml"/><Relationship Id="rId7"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emf"/><Relationship Id="rId5" Type="http://schemas.openxmlformats.org/officeDocument/2006/relationships/oleObject" Target="../embeddings/oleObject6.bin"/><Relationship Id="rId4" Type="http://schemas.openxmlformats.org/officeDocument/2006/relationships/image" Target="../media/image10.png"/><Relationship Id="rId9"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8364" y="3020435"/>
            <a:ext cx="9144000" cy="2387600"/>
          </a:xfrm>
        </p:spPr>
        <p:txBody>
          <a:bodyPr/>
          <a:lstStyle/>
          <a:p>
            <a:r>
              <a:rPr lang="en-AU" b="1" dirty="0">
                <a:solidFill>
                  <a:srgbClr val="FF0000"/>
                </a:solidFill>
              </a:rPr>
              <a:t>Detection of Alcohols</a:t>
            </a:r>
            <a:endParaRPr lang="en-AU" dirty="0">
              <a:solidFill>
                <a:srgbClr val="FF0000"/>
              </a:solidFill>
            </a:endParaRPr>
          </a:p>
        </p:txBody>
      </p:sp>
      <p:sp>
        <p:nvSpPr>
          <p:cNvPr id="3" name="Subtitle 2"/>
          <p:cNvSpPr>
            <a:spLocks noGrp="1"/>
          </p:cNvSpPr>
          <p:nvPr>
            <p:ph type="subTitle" idx="1"/>
          </p:nvPr>
        </p:nvSpPr>
        <p:spPr>
          <a:xfrm>
            <a:off x="1108364" y="2382838"/>
            <a:ext cx="9144000" cy="1655762"/>
          </a:xfrm>
        </p:spPr>
        <p:txBody>
          <a:bodyPr/>
          <a:lstStyle/>
          <a:p>
            <a:r>
              <a:rPr lang="ar-IQ" dirty="0" smtClean="0"/>
              <a:t>المحاضرة الثانية</a:t>
            </a:r>
            <a:endParaRPr lang="en-US" dirty="0"/>
          </a:p>
        </p:txBody>
      </p:sp>
    </p:spTree>
    <p:extLst>
      <p:ext uri="{BB962C8B-B14F-4D97-AF65-F5344CB8AC3E}">
        <p14:creationId xmlns:p14="http://schemas.microsoft.com/office/powerpoint/2010/main" val="2120670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838200" y="-45718"/>
            <a:ext cx="10515600" cy="45719"/>
          </a:xfrm>
        </p:spPr>
        <p:txBody>
          <a:bodyPr>
            <a:normAutofit fontScale="90000"/>
          </a:bodyPr>
          <a:lstStyle/>
          <a:p>
            <a:r>
              <a:rPr lang="en-US" dirty="0" smtClean="0"/>
              <a:t> </a:t>
            </a:r>
            <a:endParaRPr lang="en-AU" dirty="0"/>
          </a:p>
        </p:txBody>
      </p:sp>
      <p:sp>
        <p:nvSpPr>
          <p:cNvPr id="3" name="Content Placeholder 2"/>
          <p:cNvSpPr>
            <a:spLocks noGrp="1"/>
          </p:cNvSpPr>
          <p:nvPr>
            <p:ph idx="1"/>
          </p:nvPr>
        </p:nvSpPr>
        <p:spPr>
          <a:xfrm>
            <a:off x="356260" y="1"/>
            <a:ext cx="11673444" cy="6176962"/>
          </a:xfrm>
        </p:spPr>
        <p:txBody>
          <a:bodyPr>
            <a:normAutofit/>
          </a:bodyPr>
          <a:lstStyle/>
          <a:p>
            <a:endParaRPr lang="en-AU" dirty="0" smtClean="0"/>
          </a:p>
          <a:p>
            <a:r>
              <a:rPr lang="en-AU" dirty="0" smtClean="0"/>
              <a:t> </a:t>
            </a:r>
            <a:endParaRPr lang="en-AU" dirty="0"/>
          </a:p>
        </p:txBody>
      </p:sp>
      <p:sp>
        <p:nvSpPr>
          <p:cNvPr id="5" name="Rectangle 2"/>
          <p:cNvSpPr>
            <a:spLocks noChangeArrowheads="1"/>
          </p:cNvSpPr>
          <p:nvPr/>
        </p:nvSpPr>
        <p:spPr bwMode="auto">
          <a:xfrm>
            <a:off x="1950720" y="12560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0" name="Rectangle 4"/>
          <p:cNvSpPr>
            <a:spLocks noChangeArrowheads="1"/>
          </p:cNvSpPr>
          <p:nvPr/>
        </p:nvSpPr>
        <p:spPr bwMode="auto">
          <a:xfrm>
            <a:off x="2837688" y="4934569"/>
            <a:ext cx="30058822"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AU"/>
          </a:p>
        </p:txBody>
      </p:sp>
      <p:sp>
        <p:nvSpPr>
          <p:cNvPr id="12" name="Rectangle 11"/>
          <p:cNvSpPr/>
          <p:nvPr/>
        </p:nvSpPr>
        <p:spPr>
          <a:xfrm>
            <a:off x="1060704" y="466499"/>
            <a:ext cx="9534144" cy="721801"/>
          </a:xfrm>
          <a:prstGeom prst="rect">
            <a:avLst/>
          </a:prstGeom>
        </p:spPr>
        <p:txBody>
          <a:bodyPr wrap="square">
            <a:spAutoFit/>
          </a:bodyPr>
          <a:lstStyle/>
          <a:p>
            <a:pPr>
              <a:lnSpc>
                <a:spcPct val="107000"/>
              </a:lnSpc>
              <a:spcAft>
                <a:spcPts val="750"/>
              </a:spcAft>
            </a:pPr>
            <a:r>
              <a:rPr lang="en-AU" dirty="0">
                <a:solidFill>
                  <a:srgbClr val="333333"/>
                </a:solidFill>
                <a:latin typeface="Times New Roman" panose="02020603050405020304" pitchFamily="18" charset="0"/>
                <a:ea typeface="Calibri" panose="020F0502020204030204" pitchFamily="34" charset="0"/>
                <a:cs typeface="Arial" panose="020B0604020202020204" pitchFamily="34" charset="0"/>
              </a:rPr>
              <a:t>A </a:t>
            </a:r>
            <a:r>
              <a:rPr lang="en-AU" b="1" dirty="0">
                <a:solidFill>
                  <a:srgbClr val="333333"/>
                </a:solidFill>
                <a:latin typeface="Times New Roman" panose="02020603050405020304" pitchFamily="18" charset="0"/>
                <a:ea typeface="Calibri" panose="020F0502020204030204" pitchFamily="34" charset="0"/>
                <a:cs typeface="Arial" panose="020B0604020202020204" pitchFamily="34" charset="0"/>
              </a:rPr>
              <a:t>primary alcohol</a:t>
            </a:r>
            <a:r>
              <a:rPr lang="en-AU" dirty="0">
                <a:solidFill>
                  <a:srgbClr val="333333"/>
                </a:solidFill>
                <a:latin typeface="Times New Roman" panose="02020603050405020304" pitchFamily="18" charset="0"/>
                <a:ea typeface="Calibri" panose="020F0502020204030204" pitchFamily="34" charset="0"/>
                <a:cs typeface="Arial" panose="020B0604020202020204" pitchFamily="34" charset="0"/>
              </a:rPr>
              <a:t> does not noticeably react with Lucas reagent at room temperature.</a:t>
            </a:r>
            <a:endParaRPr lang="en-AU"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750"/>
              </a:spcAft>
            </a:pPr>
            <a:r>
              <a:rPr lang="en-AU" sz="1400" dirty="0">
                <a:latin typeface="Calibri" panose="020F0502020204030204" pitchFamily="34" charset="0"/>
                <a:ea typeface="Calibri" panose="020F0502020204030204" pitchFamily="34" charset="0"/>
                <a:cs typeface="Arial" panose="020B0604020202020204" pitchFamily="34" charset="0"/>
              </a:rPr>
              <a:t> </a:t>
            </a:r>
            <a:endParaRPr lang="en-AU" sz="1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13" name="Picture 12"/>
          <p:cNvPicPr/>
          <p:nvPr/>
        </p:nvPicPr>
        <p:blipFill>
          <a:blip r:embed="rId4"/>
          <a:stretch>
            <a:fillRect/>
          </a:stretch>
        </p:blipFill>
        <p:spPr>
          <a:xfrm>
            <a:off x="1772792" y="1417988"/>
            <a:ext cx="6761607" cy="590550"/>
          </a:xfrm>
          <a:prstGeom prst="rect">
            <a:avLst/>
          </a:prstGeom>
        </p:spPr>
      </p:pic>
      <p:sp>
        <p:nvSpPr>
          <p:cNvPr id="14" name="Rectangle 2"/>
          <p:cNvSpPr>
            <a:spLocks noChangeArrowheads="1"/>
          </p:cNvSpPr>
          <p:nvPr/>
        </p:nvSpPr>
        <p:spPr bwMode="auto">
          <a:xfrm>
            <a:off x="3523488" y="2501147"/>
            <a:ext cx="2761971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AU"/>
          </a:p>
        </p:txBody>
      </p:sp>
      <p:graphicFrame>
        <p:nvGraphicFramePr>
          <p:cNvPr id="15" name="Object 14"/>
          <p:cNvGraphicFramePr>
            <a:graphicFrameLocks noChangeAspect="1"/>
          </p:cNvGraphicFramePr>
          <p:nvPr>
            <p:extLst>
              <p:ext uri="{D42A27DB-BD31-4B8C-83A1-F6EECF244321}">
                <p14:modId xmlns:p14="http://schemas.microsoft.com/office/powerpoint/2010/main" val="2909202276"/>
              </p:ext>
            </p:extLst>
          </p:nvPr>
        </p:nvGraphicFramePr>
        <p:xfrm>
          <a:off x="3523488" y="2501147"/>
          <a:ext cx="2718816" cy="257175"/>
        </p:xfrm>
        <a:graphic>
          <a:graphicData uri="http://schemas.openxmlformats.org/presentationml/2006/ole">
            <mc:AlternateContent xmlns:mc="http://schemas.openxmlformats.org/markup-compatibility/2006">
              <mc:Choice xmlns:v="urn:schemas-microsoft-com:vml" Requires="v">
                <p:oleObj spid="_x0000_s8200" name="CS ChemDraw Drawing" r:id="rId5" imgW="1200506" imgH="260180" progId="ChemDraw.Document.6.0">
                  <p:embed/>
                </p:oleObj>
              </mc:Choice>
              <mc:Fallback>
                <p:oleObj name="CS ChemDraw Drawing" r:id="rId5" imgW="1200506" imgH="260180" progId="ChemDraw.Document.6.0">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3488" y="2501147"/>
                        <a:ext cx="2718816" cy="257175"/>
                      </a:xfrm>
                      <a:prstGeom prst="rect">
                        <a:avLst/>
                      </a:prstGeom>
                      <a:noFill/>
                    </p:spPr>
                  </p:pic>
                </p:oleObj>
              </mc:Fallback>
            </mc:AlternateContent>
          </a:graphicData>
        </a:graphic>
      </p:graphicFrame>
      <p:sp>
        <p:nvSpPr>
          <p:cNvPr id="16" name="Rectangle 15"/>
          <p:cNvSpPr/>
          <p:nvPr/>
        </p:nvSpPr>
        <p:spPr>
          <a:xfrm>
            <a:off x="975360" y="3086471"/>
            <a:ext cx="9936480" cy="388696"/>
          </a:xfrm>
          <a:prstGeom prst="rect">
            <a:avLst/>
          </a:prstGeom>
        </p:spPr>
        <p:txBody>
          <a:bodyPr wrap="square">
            <a:spAutoFit/>
          </a:bodyPr>
          <a:lstStyle/>
          <a:p>
            <a:pPr>
              <a:lnSpc>
                <a:spcPct val="107000"/>
              </a:lnSpc>
              <a:spcAft>
                <a:spcPts val="800"/>
              </a:spcAft>
            </a:pPr>
            <a:r>
              <a:rPr lang="en-AU" dirty="0">
                <a:solidFill>
                  <a:srgbClr val="202124"/>
                </a:solidFill>
                <a:latin typeface="Times New Roman" panose="02020603050405020304" pitchFamily="18" charset="0"/>
                <a:ea typeface="Calibri" panose="020F0502020204030204" pitchFamily="34" charset="0"/>
                <a:cs typeface="Arial" panose="020B0604020202020204" pitchFamily="34" charset="0"/>
              </a:rPr>
              <a:t> </a:t>
            </a:r>
            <a:r>
              <a:rPr lang="en-AU" dirty="0">
                <a:solidFill>
                  <a:srgbClr val="333333"/>
                </a:solidFill>
                <a:latin typeface="Times New Roman" panose="02020603050405020304" pitchFamily="18" charset="0"/>
                <a:ea typeface="Calibri" panose="020F0502020204030204" pitchFamily="34" charset="0"/>
                <a:cs typeface="Arial" panose="020B0604020202020204" pitchFamily="34" charset="0"/>
              </a:rPr>
              <a:t>Primary, Secondary and Tertiary Alcohols are classified based on their reactivity with the Lucas reagent. </a:t>
            </a:r>
            <a:endParaRPr lang="en-AU"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293899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979"/>
          </a:xfrm>
        </p:spPr>
        <p:txBody>
          <a:bodyPr>
            <a:normAutofit fontScale="90000"/>
          </a:bodyPr>
          <a:lstStyle/>
          <a:p>
            <a:endParaRPr lang="en-AU" dirty="0"/>
          </a:p>
        </p:txBody>
      </p:sp>
      <p:sp>
        <p:nvSpPr>
          <p:cNvPr id="3" name="Content Placeholder 2"/>
          <p:cNvSpPr>
            <a:spLocks noGrp="1"/>
          </p:cNvSpPr>
          <p:nvPr>
            <p:ph idx="1"/>
          </p:nvPr>
        </p:nvSpPr>
        <p:spPr>
          <a:xfrm>
            <a:off x="838200" y="1209329"/>
            <a:ext cx="10515600" cy="5912578"/>
          </a:xfrm>
        </p:spPr>
        <p:txBody>
          <a:bodyPr/>
          <a:lstStyle/>
          <a:p>
            <a:endParaRPr lang="en-US" dirty="0" smtClean="0"/>
          </a:p>
          <a:p>
            <a:r>
              <a:rPr lang="en-AU" b="1" dirty="0">
                <a:solidFill>
                  <a:srgbClr val="FF0000"/>
                </a:solidFill>
              </a:rPr>
              <a:t>3-ceric ammonium nitrate</a:t>
            </a:r>
            <a:r>
              <a:rPr lang="en-AU" dirty="0">
                <a:solidFill>
                  <a:srgbClr val="FF0000"/>
                </a:solidFill>
              </a:rPr>
              <a:t> </a:t>
            </a:r>
            <a:r>
              <a:rPr lang="en-AU" b="1" dirty="0">
                <a:solidFill>
                  <a:srgbClr val="FF0000"/>
                </a:solidFill>
              </a:rPr>
              <a:t>test for alcohols</a:t>
            </a:r>
            <a:endParaRPr lang="en-AU" dirty="0">
              <a:solidFill>
                <a:srgbClr val="FF0000"/>
              </a:solidFill>
            </a:endParaRPr>
          </a:p>
          <a:p>
            <a:r>
              <a:rPr lang="en-AU" dirty="0"/>
              <a:t>Dissolve a small amount of the compound in water and then add ceric ammonium nitrate. The change of the solution in to red </a:t>
            </a:r>
            <a:r>
              <a:rPr lang="en-AU" dirty="0" err="1"/>
              <a:t>color</a:t>
            </a:r>
            <a:r>
              <a:rPr lang="en-AU" dirty="0"/>
              <a:t> indicate the </a:t>
            </a:r>
            <a:r>
              <a:rPr lang="en-AU" dirty="0" err="1"/>
              <a:t>precence</a:t>
            </a:r>
            <a:r>
              <a:rPr lang="en-AU" dirty="0"/>
              <a:t> of alcohol.</a:t>
            </a:r>
          </a:p>
          <a:p>
            <a:r>
              <a:rPr lang="en-US" dirty="0" smtClean="0"/>
              <a:t> </a:t>
            </a:r>
          </a:p>
          <a:p>
            <a:endParaRPr lang="en-AU" dirty="0"/>
          </a:p>
        </p:txBody>
      </p:sp>
      <p:sp>
        <p:nvSpPr>
          <p:cNvPr id="4" name="Rectangle 2"/>
          <p:cNvSpPr>
            <a:spLocks noChangeArrowheads="1"/>
          </p:cNvSpPr>
          <p:nvPr/>
        </p:nvSpPr>
        <p:spPr bwMode="auto">
          <a:xfrm>
            <a:off x="0" y="84420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graphicFrame>
        <p:nvGraphicFramePr>
          <p:cNvPr id="5" name="Object 4"/>
          <p:cNvGraphicFramePr>
            <a:graphicFrameLocks noChangeAspect="1"/>
          </p:cNvGraphicFramePr>
          <p:nvPr>
            <p:extLst>
              <p:ext uri="{D42A27DB-BD31-4B8C-83A1-F6EECF244321}">
                <p14:modId xmlns:p14="http://schemas.microsoft.com/office/powerpoint/2010/main" val="1087163279"/>
              </p:ext>
            </p:extLst>
          </p:nvPr>
        </p:nvGraphicFramePr>
        <p:xfrm>
          <a:off x="1609344" y="3974592"/>
          <a:ext cx="7339584" cy="902208"/>
        </p:xfrm>
        <a:graphic>
          <a:graphicData uri="http://schemas.openxmlformats.org/presentationml/2006/ole">
            <mc:AlternateContent xmlns:mc="http://schemas.openxmlformats.org/markup-compatibility/2006">
              <mc:Choice xmlns:v="urn:schemas-microsoft-com:vml" Requires="v">
                <p:oleObj spid="_x0000_s6156" name="CS ChemDraw Drawing" r:id="rId3" imgW="3748648" imgH="420435" progId="ChemDraw.Document.6.0">
                  <p:embed/>
                </p:oleObj>
              </mc:Choice>
              <mc:Fallback>
                <p:oleObj name="CS ChemDraw Drawing" r:id="rId3" imgW="3748648" imgH="420435"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9344" y="3974592"/>
                        <a:ext cx="7339584" cy="902208"/>
                      </a:xfrm>
                      <a:prstGeom prst="rect">
                        <a:avLst/>
                      </a:prstGeom>
                      <a:noFill/>
                    </p:spPr>
                  </p:pic>
                </p:oleObj>
              </mc:Fallback>
            </mc:AlternateContent>
          </a:graphicData>
        </a:graphic>
      </p:graphicFrame>
      <p:sp>
        <p:nvSpPr>
          <p:cNvPr id="8"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Tree>
    <p:extLst>
      <p:ext uri="{BB962C8B-B14F-4D97-AF65-F5344CB8AC3E}">
        <p14:creationId xmlns:p14="http://schemas.microsoft.com/office/powerpoint/2010/main" val="21531184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260" y="1"/>
            <a:ext cx="11673444" cy="6176962"/>
          </a:xfrm>
        </p:spPr>
        <p:txBody>
          <a:bodyPr/>
          <a:lstStyle/>
          <a:p>
            <a:r>
              <a:rPr lang="en-AU" b="1" dirty="0">
                <a:solidFill>
                  <a:srgbClr val="FF0000"/>
                </a:solidFill>
              </a:rPr>
              <a:t>Detection of Alcohols</a:t>
            </a:r>
            <a:endParaRPr lang="en-AU" dirty="0">
              <a:solidFill>
                <a:srgbClr val="FF0000"/>
              </a:solidFill>
            </a:endParaRPr>
          </a:p>
          <a:p>
            <a:r>
              <a:rPr lang="en-AU" dirty="0">
                <a:solidFill>
                  <a:srgbClr val="FF0000"/>
                </a:solidFill>
              </a:rPr>
              <a:t>The Jones test </a:t>
            </a:r>
            <a:r>
              <a:rPr lang="en-AU" dirty="0"/>
              <a:t>utilizes chromium trioxide in the presence of sulfuric acid to act as a powerful oxidizing agent. In the presence of the Jones' reagent, </a:t>
            </a:r>
            <a:r>
              <a:rPr lang="en-AU" b="1" dirty="0"/>
              <a:t>a primary alcohol is first converted into an aldehyde and then into a carboxylic acid, while a secondary alcohol will be oxidized into a ketone</a:t>
            </a:r>
            <a:r>
              <a:rPr lang="en-AU" dirty="0"/>
              <a:t>.</a:t>
            </a:r>
          </a:p>
          <a:p>
            <a:r>
              <a:rPr lang="en-AU" dirty="0"/>
              <a:t>by CrO3 Shows positive test for: </a:t>
            </a:r>
            <a:r>
              <a:rPr lang="en-AU" b="1" dirty="0"/>
              <a:t>1</a:t>
            </a:r>
            <a:r>
              <a:rPr lang="en-AU" b="1" baseline="30000" dirty="0"/>
              <a:t>o</a:t>
            </a:r>
            <a:r>
              <a:rPr lang="en-AU" b="1" dirty="0"/>
              <a:t> and 2</a:t>
            </a:r>
            <a:r>
              <a:rPr lang="en-AU" b="1" baseline="30000" dirty="0"/>
              <a:t>o</a:t>
            </a:r>
            <a:r>
              <a:rPr lang="en-AU" b="1" dirty="0"/>
              <a:t> alcohols  while 3</a:t>
            </a:r>
            <a:r>
              <a:rPr lang="en-AU" b="1" baseline="30000" dirty="0"/>
              <a:t> o </a:t>
            </a:r>
            <a:r>
              <a:rPr lang="en-AU" b="1" dirty="0"/>
              <a:t> alcohol show negative test</a:t>
            </a:r>
            <a:endParaRPr lang="en-AU" dirty="0"/>
          </a:p>
          <a:p>
            <a:r>
              <a:rPr lang="en-AU" dirty="0"/>
              <a:t>A primary alcohol is oxidized to an aldehyde or all the way to a carboxylic acid, while a secondary alcohol to a ketone. The mechanism begins with the reaction of CrO</a:t>
            </a:r>
            <a:r>
              <a:rPr lang="en-AU" baseline="-25000" dirty="0"/>
              <a:t>3</a:t>
            </a:r>
            <a:r>
              <a:rPr lang="en-AU" dirty="0"/>
              <a:t> with acid (often H</a:t>
            </a:r>
            <a:r>
              <a:rPr lang="en-AU" baseline="-25000" dirty="0"/>
              <a:t>2</a:t>
            </a:r>
            <a:r>
              <a:rPr lang="en-AU" dirty="0"/>
              <a:t>SO</a:t>
            </a:r>
            <a:r>
              <a:rPr lang="en-AU" baseline="-25000" dirty="0"/>
              <a:t>4</a:t>
            </a:r>
            <a:r>
              <a:rPr lang="en-AU" dirty="0"/>
              <a:t>) to form </a:t>
            </a:r>
            <a:r>
              <a:rPr lang="en-AU" b="1" dirty="0"/>
              <a:t>chromic acid</a:t>
            </a:r>
            <a:r>
              <a:rPr lang="en-AU" dirty="0"/>
              <a:t> or dichromic acid in more concentrated solutions.</a:t>
            </a:r>
          </a:p>
          <a:p>
            <a:r>
              <a:rPr lang="en-AU" dirty="0"/>
              <a:t>Primary alcohols can be oxidized </a:t>
            </a:r>
            <a:r>
              <a:rPr lang="en-AU" b="1" dirty="0"/>
              <a:t>to form aldehydes and carboxylic acids</a:t>
            </a:r>
            <a:r>
              <a:rPr lang="en-AU" dirty="0"/>
              <a:t>; secondary alcohols can be oxidized to give ketones. Tertiary alcohols, in contrast, cannot be oxidized without breaking the molecule's C–C bonds.</a:t>
            </a:r>
          </a:p>
          <a:p>
            <a:pPr marL="0" indent="0">
              <a:buNone/>
            </a:pPr>
            <a:endParaRPr lang="en-AU" dirty="0"/>
          </a:p>
        </p:txBody>
      </p:sp>
    </p:spTree>
    <p:extLst>
      <p:ext uri="{BB962C8B-B14F-4D97-AF65-F5344CB8AC3E}">
        <p14:creationId xmlns:p14="http://schemas.microsoft.com/office/powerpoint/2010/main" val="33222594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260" y="1"/>
            <a:ext cx="11673444" cy="6176962"/>
          </a:xfrm>
        </p:spPr>
        <p:txBody>
          <a:bodyPr/>
          <a:lstStyle/>
          <a:p>
            <a:endParaRPr lang="en-AU" dirty="0" smtClean="0"/>
          </a:p>
          <a:p>
            <a:r>
              <a:rPr lang="en-AU" dirty="0" smtClean="0">
                <a:solidFill>
                  <a:srgbClr val="FF0000"/>
                </a:solidFill>
              </a:rPr>
              <a:t>The </a:t>
            </a:r>
            <a:r>
              <a:rPr lang="en-AU" dirty="0">
                <a:solidFill>
                  <a:srgbClr val="FF0000"/>
                </a:solidFill>
              </a:rPr>
              <a:t>preparation of the Jones reagent.</a:t>
            </a:r>
          </a:p>
          <a:p>
            <a:r>
              <a:rPr lang="en-AU" dirty="0"/>
              <a:t>Dissolve chromium trioxide (25 g, 0.25 mol) in water (75 mL) in a 500 mL beaker and add concentrated sulfuric acid (25 mL) slowly with careful stirring and cooling in an ice-water bath. Keep the temperature of the solution between 0 and 5˚C. The concentration of the solution prepared by this procedure is 2.5 M.</a:t>
            </a:r>
          </a:p>
          <a:p>
            <a:r>
              <a:rPr lang="en-AU" dirty="0"/>
              <a:t>Chromium compounds (especially Cr(VI)) are highly toxic. One must take necessary caution when handling and disposing these compounds.</a:t>
            </a:r>
          </a:p>
          <a:p>
            <a:r>
              <a:rPr lang="en-AU" b="1" dirty="0">
                <a:solidFill>
                  <a:srgbClr val="FF0000"/>
                </a:solidFill>
              </a:rPr>
              <a:t>Procedure</a:t>
            </a:r>
            <a:r>
              <a:rPr lang="en-AU" b="1" dirty="0"/>
              <a:t/>
            </a:r>
            <a:br>
              <a:rPr lang="en-AU" b="1" dirty="0"/>
            </a:br>
            <a:r>
              <a:rPr lang="en-AU" dirty="0"/>
              <a:t>Put the unknown in in a test tube and add small drop of Jones reagent (chronic acid in sulfuric acid). A positive test is marked by the formation of a green </a:t>
            </a:r>
            <a:r>
              <a:rPr lang="en-AU" dirty="0" err="1"/>
              <a:t>color</a:t>
            </a:r>
            <a:r>
              <a:rPr lang="en-AU" dirty="0"/>
              <a:t>  to blue </a:t>
            </a:r>
            <a:r>
              <a:rPr lang="en-AU" dirty="0" err="1"/>
              <a:t>color</a:t>
            </a:r>
            <a:r>
              <a:rPr lang="en-AU" dirty="0"/>
              <a:t> .The Jones reagent will already be prepared for you.</a:t>
            </a:r>
          </a:p>
          <a:p>
            <a:pPr marL="0" indent="0">
              <a:buNone/>
            </a:pPr>
            <a:endParaRPr lang="en-AU" dirty="0"/>
          </a:p>
        </p:txBody>
      </p:sp>
    </p:spTree>
    <p:extLst>
      <p:ext uri="{BB962C8B-B14F-4D97-AF65-F5344CB8AC3E}">
        <p14:creationId xmlns:p14="http://schemas.microsoft.com/office/powerpoint/2010/main" val="33117118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7685" y="498764"/>
            <a:ext cx="10742752" cy="6176962"/>
          </a:xfrm>
        </p:spPr>
        <p:txBody>
          <a:bodyPr/>
          <a:lstStyle/>
          <a:p>
            <a:pPr marL="0" indent="0">
              <a:buNone/>
            </a:pPr>
            <a:r>
              <a:rPr lang="en-US" dirty="0" smtClean="0"/>
              <a:t>      </a:t>
            </a:r>
          </a:p>
          <a:p>
            <a:pPr marL="0" indent="0">
              <a:buNone/>
            </a:pPr>
            <a:r>
              <a:rPr lang="en-US" dirty="0"/>
              <a:t> </a:t>
            </a:r>
            <a:r>
              <a:rPr lang="en-US" dirty="0" smtClean="0"/>
              <a:t> </a:t>
            </a:r>
            <a:endParaRPr lang="en-AU" dirty="0"/>
          </a:p>
        </p:txBody>
      </p:sp>
      <p:graphicFrame>
        <p:nvGraphicFramePr>
          <p:cNvPr id="14" name="Object 13"/>
          <p:cNvGraphicFramePr>
            <a:graphicFrameLocks noChangeAspect="1"/>
          </p:cNvGraphicFramePr>
          <p:nvPr>
            <p:extLst>
              <p:ext uri="{D42A27DB-BD31-4B8C-83A1-F6EECF244321}">
                <p14:modId xmlns:p14="http://schemas.microsoft.com/office/powerpoint/2010/main" val="2811275874"/>
              </p:ext>
            </p:extLst>
          </p:nvPr>
        </p:nvGraphicFramePr>
        <p:xfrm>
          <a:off x="665350" y="1421051"/>
          <a:ext cx="166546" cy="276225"/>
        </p:xfrm>
        <a:graphic>
          <a:graphicData uri="http://schemas.openxmlformats.org/presentationml/2006/ole">
            <mc:AlternateContent xmlns:mc="http://schemas.openxmlformats.org/markup-compatibility/2006">
              <mc:Choice xmlns:v="urn:schemas-microsoft-com:vml" Requires="v">
                <p:oleObj spid="_x0000_s1145" name="CS ChemDraw Drawing" r:id="rId3" imgW="186846" imgH="278656" progId="ChemDraw.Document.6.0">
                  <p:embed/>
                </p:oleObj>
              </mc:Choice>
              <mc:Fallback>
                <p:oleObj name="CS ChemDraw Drawing" r:id="rId3" imgW="186846" imgH="278656" progId="ChemDraw.Document.6.0">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5350" y="1421051"/>
                        <a:ext cx="166546" cy="276225"/>
                      </a:xfrm>
                      <a:prstGeom prst="rect">
                        <a:avLst/>
                      </a:prstGeom>
                      <a:noFill/>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205459730"/>
              </p:ext>
            </p:extLst>
          </p:nvPr>
        </p:nvGraphicFramePr>
        <p:xfrm>
          <a:off x="965245" y="1232188"/>
          <a:ext cx="7118051" cy="457200"/>
        </p:xfrm>
        <a:graphic>
          <a:graphicData uri="http://schemas.openxmlformats.org/presentationml/2006/ole">
            <mc:AlternateContent xmlns:mc="http://schemas.openxmlformats.org/markup-compatibility/2006">
              <mc:Choice xmlns:v="urn:schemas-microsoft-com:vml" Requires="v">
                <p:oleObj spid="_x0000_s1146" name="CS ChemDraw Drawing" r:id="rId5" imgW="4583783" imgH="470586" progId="ChemDraw.Document.6.0">
                  <p:embed/>
                </p:oleObj>
              </mc:Choice>
              <mc:Fallback>
                <p:oleObj name="CS ChemDraw Drawing" r:id="rId5" imgW="4583783" imgH="470586" progId="ChemDraw.Document.6.0">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5245" y="1232188"/>
                        <a:ext cx="7118051" cy="457200"/>
                      </a:xfrm>
                      <a:prstGeom prst="rect">
                        <a:avLst/>
                      </a:prstGeom>
                      <a:noFill/>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901514796"/>
              </p:ext>
            </p:extLst>
          </p:nvPr>
        </p:nvGraphicFramePr>
        <p:xfrm>
          <a:off x="665350" y="2603788"/>
          <a:ext cx="166546" cy="276225"/>
        </p:xfrm>
        <a:graphic>
          <a:graphicData uri="http://schemas.openxmlformats.org/presentationml/2006/ole">
            <mc:AlternateContent xmlns:mc="http://schemas.openxmlformats.org/markup-compatibility/2006">
              <mc:Choice xmlns:v="urn:schemas-microsoft-com:vml" Requires="v">
                <p:oleObj spid="_x0000_s1147" name="CS ChemDraw Drawing" r:id="rId7" imgW="187224" imgH="278279" progId="ChemDraw.Document.6.0">
                  <p:embed/>
                </p:oleObj>
              </mc:Choice>
              <mc:Fallback>
                <p:oleObj name="CS ChemDraw Drawing" r:id="rId7" imgW="187224" imgH="278279" progId="ChemDraw.Document.6.0">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5350" y="2603788"/>
                        <a:ext cx="166546" cy="276225"/>
                      </a:xfrm>
                      <a:prstGeom prst="rect">
                        <a:avLst/>
                      </a:prstGeom>
                      <a:noFill/>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4017991572"/>
              </p:ext>
            </p:extLst>
          </p:nvPr>
        </p:nvGraphicFramePr>
        <p:xfrm>
          <a:off x="950817" y="2422813"/>
          <a:ext cx="7315359" cy="457200"/>
        </p:xfrm>
        <a:graphic>
          <a:graphicData uri="http://schemas.openxmlformats.org/presentationml/2006/ole">
            <mc:AlternateContent xmlns:mc="http://schemas.openxmlformats.org/markup-compatibility/2006">
              <mc:Choice xmlns:v="urn:schemas-microsoft-com:vml" Requires="v">
                <p:oleObj spid="_x0000_s1148" name="CS ChemDraw Drawing" r:id="rId9" imgW="4426817" imgH="470586" progId="ChemDraw.Document.6.0">
                  <p:embed/>
                </p:oleObj>
              </mc:Choice>
              <mc:Fallback>
                <p:oleObj name="CS ChemDraw Drawing" r:id="rId9" imgW="4426817" imgH="470586" progId="ChemDraw.Document.6.0">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50817" y="2422813"/>
                        <a:ext cx="7315359" cy="457200"/>
                      </a:xfrm>
                      <a:prstGeom prst="rect">
                        <a:avLst/>
                      </a:prstGeom>
                      <a:noFill/>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283944561"/>
              </p:ext>
            </p:extLst>
          </p:nvPr>
        </p:nvGraphicFramePr>
        <p:xfrm>
          <a:off x="533439" y="3786525"/>
          <a:ext cx="7600826" cy="276225"/>
        </p:xfrm>
        <a:graphic>
          <a:graphicData uri="http://schemas.openxmlformats.org/presentationml/2006/ole">
            <mc:AlternateContent xmlns:mc="http://schemas.openxmlformats.org/markup-compatibility/2006">
              <mc:Choice xmlns:v="urn:schemas-microsoft-com:vml" Requires="v">
                <p:oleObj spid="_x0000_s1149" name="CS ChemDraw Drawing" r:id="rId11" imgW="3418074" imgH="267721" progId="ChemDraw.Document.6.0">
                  <p:embed/>
                </p:oleObj>
              </mc:Choice>
              <mc:Fallback>
                <p:oleObj name="CS ChemDraw Drawing" r:id="rId11" imgW="3418074" imgH="267721" progId="ChemDraw.Document.6.0">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3439" y="3786525"/>
                        <a:ext cx="7600826" cy="276225"/>
                      </a:xfrm>
                      <a:prstGeom prst="rect">
                        <a:avLst/>
                      </a:prstGeom>
                      <a:noFill/>
                    </p:spPr>
                  </p:pic>
                </p:oleObj>
              </mc:Fallback>
            </mc:AlternateContent>
          </a:graphicData>
        </a:graphic>
      </p:graphicFrame>
      <p:sp>
        <p:nvSpPr>
          <p:cNvPr id="19" name="Rectangle 16"/>
          <p:cNvSpPr>
            <a:spLocks noChangeArrowheads="1"/>
          </p:cNvSpPr>
          <p:nvPr/>
        </p:nvSpPr>
        <p:spPr bwMode="auto">
          <a:xfrm>
            <a:off x="1572767" y="498763"/>
            <a:ext cx="1121996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AU"/>
          </a:p>
        </p:txBody>
      </p:sp>
      <p:sp>
        <p:nvSpPr>
          <p:cNvPr id="20" name="Rectangle 17"/>
          <p:cNvSpPr>
            <a:spLocks noChangeArrowheads="1"/>
          </p:cNvSpPr>
          <p:nvPr/>
        </p:nvSpPr>
        <p:spPr bwMode="auto">
          <a:xfrm>
            <a:off x="1572767" y="1078300"/>
            <a:ext cx="1121996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4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AU" altLang="en-US" sz="1800" b="0" i="0" u="none" strike="noStrike" cap="none" normalizeH="0" baseline="0" smtClean="0">
              <a:ln>
                <a:noFill/>
              </a:ln>
              <a:solidFill>
                <a:schemeClr val="tx1"/>
              </a:solidFill>
              <a:effectLst/>
              <a:latin typeface="Arial" panose="020B0604020202020204" pitchFamily="34" charset="0"/>
            </a:endParaRPr>
          </a:p>
        </p:txBody>
      </p:sp>
      <p:sp>
        <p:nvSpPr>
          <p:cNvPr id="21" name="Rectangle 18"/>
          <p:cNvSpPr>
            <a:spLocks noChangeArrowheads="1"/>
          </p:cNvSpPr>
          <p:nvPr/>
        </p:nvSpPr>
        <p:spPr bwMode="auto">
          <a:xfrm>
            <a:off x="1572767" y="1764099"/>
            <a:ext cx="1121996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4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AU" altLang="en-US" sz="1800" b="0" i="0" u="none" strike="noStrike" cap="none" normalizeH="0" baseline="0" smtClean="0">
              <a:ln>
                <a:noFill/>
              </a:ln>
              <a:solidFill>
                <a:schemeClr val="tx1"/>
              </a:solidFill>
              <a:effectLst/>
              <a:latin typeface="Arial" panose="020B0604020202020204" pitchFamily="34" charset="0"/>
            </a:endParaRPr>
          </a:p>
        </p:txBody>
      </p:sp>
      <p:sp>
        <p:nvSpPr>
          <p:cNvPr id="22" name="Rectangle 19"/>
          <p:cNvSpPr>
            <a:spLocks noChangeArrowheads="1"/>
          </p:cNvSpPr>
          <p:nvPr/>
        </p:nvSpPr>
        <p:spPr bwMode="auto">
          <a:xfrm>
            <a:off x="1572767" y="2268925"/>
            <a:ext cx="1121996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4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AU" altLang="en-US" sz="1800" b="0" i="0" u="none" strike="noStrike" cap="none" normalizeH="0" baseline="0" smtClean="0">
              <a:ln>
                <a:noFill/>
              </a:ln>
              <a:solidFill>
                <a:schemeClr val="tx1"/>
              </a:solidFill>
              <a:effectLst/>
              <a:latin typeface="Arial" panose="020B0604020202020204" pitchFamily="34" charset="0"/>
            </a:endParaRPr>
          </a:p>
        </p:txBody>
      </p:sp>
      <p:sp>
        <p:nvSpPr>
          <p:cNvPr id="23" name="Rectangle 20"/>
          <p:cNvSpPr>
            <a:spLocks noChangeArrowheads="1"/>
          </p:cNvSpPr>
          <p:nvPr/>
        </p:nvSpPr>
        <p:spPr bwMode="auto">
          <a:xfrm>
            <a:off x="1572767" y="2880013"/>
            <a:ext cx="1121996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AU"/>
          </a:p>
        </p:txBody>
      </p:sp>
    </p:spTree>
    <p:extLst>
      <p:ext uri="{BB962C8B-B14F-4D97-AF65-F5344CB8AC3E}">
        <p14:creationId xmlns:p14="http://schemas.microsoft.com/office/powerpoint/2010/main" val="40661046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p:cNvPicPr>
          <p:nvPr>
            <p:ph idx="1"/>
          </p:nvPr>
        </p:nvPicPr>
        <p:blipFill>
          <a:blip r:embed="rId2"/>
          <a:stretch>
            <a:fillRect/>
          </a:stretch>
        </p:blipFill>
        <p:spPr>
          <a:xfrm>
            <a:off x="2801937" y="1421606"/>
            <a:ext cx="6781800" cy="3333750"/>
          </a:xfrm>
          <a:prstGeom prst="rect">
            <a:avLst/>
          </a:prstGeom>
        </p:spPr>
      </p:pic>
    </p:spTree>
    <p:extLst>
      <p:ext uri="{BB962C8B-B14F-4D97-AF65-F5344CB8AC3E}">
        <p14:creationId xmlns:p14="http://schemas.microsoft.com/office/powerpoint/2010/main" val="29827046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6260" y="1"/>
            <a:ext cx="11673444" cy="6176962"/>
          </a:xfrm>
        </p:spPr>
        <p:txBody>
          <a:bodyPr>
            <a:normAutofit fontScale="92500" lnSpcReduction="20000"/>
          </a:bodyPr>
          <a:lstStyle/>
          <a:p>
            <a:pPr marL="0" indent="0">
              <a:buNone/>
            </a:pPr>
            <a:r>
              <a:rPr lang="en-AU" b="1" dirty="0" smtClean="0">
                <a:solidFill>
                  <a:srgbClr val="FF0000"/>
                </a:solidFill>
              </a:rPr>
              <a:t>Lucas </a:t>
            </a:r>
            <a:r>
              <a:rPr lang="en-AU" b="1" dirty="0">
                <a:solidFill>
                  <a:srgbClr val="FF0000"/>
                </a:solidFill>
              </a:rPr>
              <a:t>test for alcohols</a:t>
            </a:r>
            <a:endParaRPr lang="en-AU" dirty="0">
              <a:solidFill>
                <a:srgbClr val="FF0000"/>
              </a:solidFill>
            </a:endParaRPr>
          </a:p>
          <a:p>
            <a:r>
              <a:rPr lang="en-AU" dirty="0"/>
              <a:t>The Lucas test in alcohols is </a:t>
            </a:r>
            <a:r>
              <a:rPr lang="en-AU" b="1" dirty="0"/>
              <a:t>a test to differentiate between primary, secondary, and tertiary alcohols</a:t>
            </a:r>
            <a:r>
              <a:rPr lang="en-AU" dirty="0"/>
              <a:t>. It is based on the difference in reactivity of the three classes of alcohols with hydrogen halides via an S</a:t>
            </a:r>
            <a:r>
              <a:rPr lang="en-AU" baseline="-25000" dirty="0"/>
              <a:t>N</a:t>
            </a:r>
            <a:r>
              <a:rPr lang="en-AU" dirty="0"/>
              <a:t>1 reaction: </a:t>
            </a:r>
          </a:p>
          <a:p>
            <a:pPr marL="0" indent="0">
              <a:buNone/>
            </a:pPr>
            <a:endParaRPr lang="en-AU" dirty="0"/>
          </a:p>
          <a:p>
            <a:r>
              <a:rPr lang="en-AU" dirty="0"/>
              <a:t>ROH + HCl +ZnCl</a:t>
            </a:r>
            <a:r>
              <a:rPr lang="en-AU" baseline="-25000" dirty="0"/>
              <a:t>2</a:t>
            </a:r>
            <a:r>
              <a:rPr lang="en-AU" dirty="0"/>
              <a:t>  → </a:t>
            </a:r>
            <a:r>
              <a:rPr lang="en-AU" dirty="0" err="1"/>
              <a:t>RCl</a:t>
            </a:r>
            <a:r>
              <a:rPr lang="en-AU" dirty="0"/>
              <a:t> + H</a:t>
            </a:r>
            <a:r>
              <a:rPr lang="en-AU" baseline="-25000" dirty="0"/>
              <a:t>2</a:t>
            </a:r>
            <a:r>
              <a:rPr lang="en-AU" dirty="0"/>
              <a:t>O.</a:t>
            </a:r>
          </a:p>
          <a:p>
            <a:pPr marL="0" indent="0">
              <a:buNone/>
            </a:pPr>
            <a:r>
              <a:rPr lang="en-AU" dirty="0"/>
              <a:t> </a:t>
            </a:r>
          </a:p>
          <a:p>
            <a:pPr marL="0" indent="0">
              <a:buNone/>
            </a:pPr>
            <a:r>
              <a:rPr lang="en-AU" b="1" dirty="0"/>
              <a:t>"Lucas' reagent"</a:t>
            </a:r>
            <a:r>
              <a:rPr lang="en-AU" dirty="0"/>
              <a:t> is a solution of anhydrous </a:t>
            </a:r>
            <a:r>
              <a:rPr lang="en-AU" dirty="0">
                <a:hlinkClick r:id="rId3" tooltip="Zinc chloride"/>
              </a:rPr>
              <a:t>zinc chloride</a:t>
            </a:r>
            <a:r>
              <a:rPr lang="en-AU" dirty="0"/>
              <a:t> in concentrated </a:t>
            </a:r>
            <a:r>
              <a:rPr lang="en-AU" dirty="0">
                <a:hlinkClick r:id="rId4" tooltip="Hydrochloric acid"/>
              </a:rPr>
              <a:t>hydrochloric acid</a:t>
            </a:r>
            <a:r>
              <a:rPr lang="en-AU" dirty="0"/>
              <a:t>. This solution is used to classify </a:t>
            </a:r>
            <a:r>
              <a:rPr lang="en-AU" dirty="0">
                <a:hlinkClick r:id="rId5" tooltip="Alcohol (chemistry)"/>
              </a:rPr>
              <a:t>alcohols</a:t>
            </a:r>
            <a:r>
              <a:rPr lang="en-AU" dirty="0"/>
              <a:t> of low molecular weight. The reaction is a </a:t>
            </a:r>
            <a:r>
              <a:rPr lang="en-AU" dirty="0">
                <a:hlinkClick r:id="rId6" tooltip="Nucleophilic substitution reaction"/>
              </a:rPr>
              <a:t>substitution</a:t>
            </a:r>
            <a:r>
              <a:rPr lang="en-AU" dirty="0"/>
              <a:t> in which the chloride replaces a </a:t>
            </a:r>
            <a:r>
              <a:rPr lang="en-AU" dirty="0">
                <a:hlinkClick r:id="rId7" tooltip="Hydroxyl"/>
              </a:rPr>
              <a:t>hydroxyl</a:t>
            </a:r>
            <a:r>
              <a:rPr lang="en-AU" dirty="0"/>
              <a:t> group. A positive test is indicated by a change from clear and colourless to turbid, signalling formation of a </a:t>
            </a:r>
            <a:r>
              <a:rPr lang="en-AU" dirty="0" err="1">
                <a:hlinkClick r:id="rId8" tooltip="Chloroalkane"/>
              </a:rPr>
              <a:t>chloroalkane</a:t>
            </a:r>
            <a:r>
              <a:rPr lang="en-AU" dirty="0"/>
              <a:t>.</a:t>
            </a:r>
            <a:r>
              <a:rPr lang="en-AU" baseline="30000" dirty="0"/>
              <a:t> </a:t>
            </a:r>
            <a:r>
              <a:rPr lang="en-AU" dirty="0"/>
              <a:t> </a:t>
            </a:r>
          </a:p>
          <a:p>
            <a:pPr marL="0" indent="0">
              <a:buNone/>
            </a:pPr>
            <a:endParaRPr lang="en-AU" dirty="0"/>
          </a:p>
          <a:p>
            <a:pPr marL="0" indent="0">
              <a:buNone/>
            </a:pPr>
            <a:r>
              <a:rPr lang="en-AU" dirty="0"/>
              <a:t>Also, the best results for this test are observed in tertiary alcohols, as they form the respective alkyl halides fastest due to higher stability of the intermediate tertiary carbocation.</a:t>
            </a:r>
          </a:p>
          <a:p>
            <a:r>
              <a:rPr lang="en-AU" dirty="0"/>
              <a:t> </a:t>
            </a:r>
          </a:p>
          <a:p>
            <a:pPr marL="0" indent="0">
              <a:buNone/>
            </a:pPr>
            <a:endParaRPr lang="en-AU" dirty="0"/>
          </a:p>
        </p:txBody>
      </p:sp>
    </p:spTree>
    <p:extLst>
      <p:ext uri="{BB962C8B-B14F-4D97-AF65-F5344CB8AC3E}">
        <p14:creationId xmlns:p14="http://schemas.microsoft.com/office/powerpoint/2010/main" val="20836492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43762144"/>
              </p:ext>
            </p:extLst>
          </p:nvPr>
        </p:nvGraphicFramePr>
        <p:xfrm>
          <a:off x="838200" y="1686296"/>
          <a:ext cx="10728366" cy="3455721"/>
        </p:xfrm>
        <a:graphic>
          <a:graphicData uri="http://schemas.openxmlformats.org/drawingml/2006/table">
            <a:tbl>
              <a:tblPr firstRow="1" firstCol="1" bandRow="1">
                <a:tableStyleId>{5C22544A-7EE6-4342-B048-85BDC9FD1C3A}</a:tableStyleId>
              </a:tblPr>
              <a:tblGrid>
                <a:gridCol w="5364183">
                  <a:extLst>
                    <a:ext uri="{9D8B030D-6E8A-4147-A177-3AD203B41FA5}">
                      <a16:colId xmlns:a16="http://schemas.microsoft.com/office/drawing/2014/main" val="20000"/>
                    </a:ext>
                  </a:extLst>
                </a:gridCol>
                <a:gridCol w="5364183">
                  <a:extLst>
                    <a:ext uri="{9D8B030D-6E8A-4147-A177-3AD203B41FA5}">
                      <a16:colId xmlns:a16="http://schemas.microsoft.com/office/drawing/2014/main" val="20001"/>
                    </a:ext>
                  </a:extLst>
                </a:gridCol>
              </a:tblGrid>
              <a:tr h="1151907">
                <a:tc>
                  <a:txBody>
                    <a:bodyPr/>
                    <a:lstStyle/>
                    <a:p>
                      <a:pPr>
                        <a:lnSpc>
                          <a:spcPct val="107000"/>
                        </a:lnSpc>
                        <a:spcAft>
                          <a:spcPts val="0"/>
                        </a:spcAft>
                      </a:pPr>
                      <a:r>
                        <a:rPr lang="en-AU" sz="1400" dirty="0">
                          <a:effectLst/>
                        </a:rPr>
                        <a:t>Primary Alcohol</a:t>
                      </a:r>
                      <a:endParaRPr lang="en-AU" sz="1100" dirty="0">
                        <a:effectLst/>
                        <a:latin typeface="Calibri" panose="020F0502020204030204" pitchFamily="34" charset="0"/>
                        <a:ea typeface="Calibri" panose="020F0502020204030204" pitchFamily="34" charset="0"/>
                        <a:cs typeface="Arial" panose="020B0604020202020204" pitchFamily="34" charset="0"/>
                      </a:endParaRPr>
                    </a:p>
                  </a:txBody>
                  <a:tcPr marL="104775" marR="104775" marT="76200" marB="76200" anchor="ctr"/>
                </a:tc>
                <a:tc>
                  <a:txBody>
                    <a:bodyPr/>
                    <a:lstStyle/>
                    <a:p>
                      <a:pPr>
                        <a:lnSpc>
                          <a:spcPct val="107000"/>
                        </a:lnSpc>
                        <a:spcAft>
                          <a:spcPts val="0"/>
                        </a:spcAft>
                      </a:pPr>
                      <a:r>
                        <a:rPr lang="en-AU" sz="1400">
                          <a:effectLst/>
                        </a:rPr>
                        <a:t>The solution remains colourless unless it is subjected to heat. The solution forms an oily layer when heated. Example: 1-Pentanol.</a:t>
                      </a:r>
                      <a:endParaRPr lang="en-AU" sz="1100">
                        <a:effectLst/>
                        <a:latin typeface="Calibri" panose="020F0502020204030204" pitchFamily="34" charset="0"/>
                        <a:ea typeface="Calibri" panose="020F0502020204030204" pitchFamily="34" charset="0"/>
                        <a:cs typeface="Arial" panose="020B0604020202020204" pitchFamily="34" charset="0"/>
                      </a:endParaRPr>
                    </a:p>
                  </a:txBody>
                  <a:tcPr marL="104775" marR="104775" marT="76200" marB="76200" anchor="ctr"/>
                </a:tc>
                <a:extLst>
                  <a:ext uri="{0D108BD9-81ED-4DB2-BD59-A6C34878D82A}">
                    <a16:rowId xmlns:a16="http://schemas.microsoft.com/office/drawing/2014/main" val="10000"/>
                  </a:ext>
                </a:extLst>
              </a:tr>
              <a:tr h="1151907">
                <a:tc>
                  <a:txBody>
                    <a:bodyPr/>
                    <a:lstStyle/>
                    <a:p>
                      <a:pPr>
                        <a:lnSpc>
                          <a:spcPct val="107000"/>
                        </a:lnSpc>
                        <a:spcAft>
                          <a:spcPts val="0"/>
                        </a:spcAft>
                      </a:pPr>
                      <a:r>
                        <a:rPr lang="en-AU" sz="1400" dirty="0">
                          <a:effectLst/>
                        </a:rPr>
                        <a:t>Secondary Alcohol</a:t>
                      </a:r>
                      <a:endParaRPr lang="en-AU" sz="1100" dirty="0">
                        <a:effectLst/>
                        <a:latin typeface="Calibri" panose="020F0502020204030204" pitchFamily="34" charset="0"/>
                        <a:ea typeface="Calibri" panose="020F0502020204030204" pitchFamily="34" charset="0"/>
                        <a:cs typeface="Arial" panose="020B0604020202020204" pitchFamily="34" charset="0"/>
                      </a:endParaRPr>
                    </a:p>
                  </a:txBody>
                  <a:tcPr marL="104775" marR="104775" marT="76200" marB="76200" anchor="ctr"/>
                </a:tc>
                <a:tc>
                  <a:txBody>
                    <a:bodyPr/>
                    <a:lstStyle/>
                    <a:p>
                      <a:pPr>
                        <a:lnSpc>
                          <a:spcPct val="107000"/>
                        </a:lnSpc>
                        <a:spcAft>
                          <a:spcPts val="0"/>
                        </a:spcAft>
                      </a:pPr>
                      <a:r>
                        <a:rPr lang="en-AU" sz="1400">
                          <a:effectLst/>
                        </a:rPr>
                        <a:t>The solution turns turbid and forms an oily layer in three to five minutes (varies based on the solubility). Example: 2-Pentanol.</a:t>
                      </a:r>
                      <a:endParaRPr lang="en-AU" sz="1100">
                        <a:effectLst/>
                        <a:latin typeface="Calibri" panose="020F0502020204030204" pitchFamily="34" charset="0"/>
                        <a:ea typeface="Calibri" panose="020F0502020204030204" pitchFamily="34" charset="0"/>
                        <a:cs typeface="Arial" panose="020B0604020202020204" pitchFamily="34" charset="0"/>
                      </a:endParaRPr>
                    </a:p>
                  </a:txBody>
                  <a:tcPr marL="104775" marR="104775" marT="76200" marB="76200" anchor="ctr"/>
                </a:tc>
                <a:extLst>
                  <a:ext uri="{0D108BD9-81ED-4DB2-BD59-A6C34878D82A}">
                    <a16:rowId xmlns:a16="http://schemas.microsoft.com/office/drawing/2014/main" val="10001"/>
                  </a:ext>
                </a:extLst>
              </a:tr>
              <a:tr h="1151907">
                <a:tc>
                  <a:txBody>
                    <a:bodyPr/>
                    <a:lstStyle/>
                    <a:p>
                      <a:pPr>
                        <a:lnSpc>
                          <a:spcPct val="107000"/>
                        </a:lnSpc>
                        <a:spcAft>
                          <a:spcPts val="0"/>
                        </a:spcAft>
                      </a:pPr>
                      <a:r>
                        <a:rPr lang="en-AU" sz="1400">
                          <a:effectLst/>
                        </a:rPr>
                        <a:t>Tertiary Alcohol</a:t>
                      </a:r>
                      <a:endParaRPr lang="en-AU" sz="1100">
                        <a:effectLst/>
                        <a:latin typeface="Calibri" panose="020F0502020204030204" pitchFamily="34" charset="0"/>
                        <a:ea typeface="Calibri" panose="020F0502020204030204" pitchFamily="34" charset="0"/>
                        <a:cs typeface="Arial" panose="020B0604020202020204" pitchFamily="34" charset="0"/>
                      </a:endParaRPr>
                    </a:p>
                  </a:txBody>
                  <a:tcPr marL="104775" marR="104775" marT="76200" marB="76200" anchor="ctr"/>
                </a:tc>
                <a:tc>
                  <a:txBody>
                    <a:bodyPr/>
                    <a:lstStyle/>
                    <a:p>
                      <a:pPr>
                        <a:lnSpc>
                          <a:spcPct val="107000"/>
                        </a:lnSpc>
                        <a:spcAft>
                          <a:spcPts val="0"/>
                        </a:spcAft>
                      </a:pPr>
                      <a:r>
                        <a:rPr lang="en-AU" sz="1400" dirty="0">
                          <a:effectLst/>
                        </a:rPr>
                        <a:t>The solution turns turbid and forms an oily layer immediately. Example: 2-methyl-2-butanol.</a:t>
                      </a:r>
                      <a:endParaRPr lang="en-AU" sz="1100" dirty="0">
                        <a:effectLst/>
                        <a:latin typeface="Calibri" panose="020F0502020204030204" pitchFamily="34" charset="0"/>
                        <a:ea typeface="Calibri" panose="020F0502020204030204" pitchFamily="34" charset="0"/>
                        <a:cs typeface="Arial" panose="020B0604020202020204" pitchFamily="34" charset="0"/>
                      </a:endParaRPr>
                    </a:p>
                  </a:txBody>
                  <a:tcPr marL="104775" marR="104775" marT="76200" marB="76200" anchor="ctr"/>
                </a:tc>
                <a:extLst>
                  <a:ext uri="{0D108BD9-81ED-4DB2-BD59-A6C34878D82A}">
                    <a16:rowId xmlns:a16="http://schemas.microsoft.com/office/drawing/2014/main" val="10002"/>
                  </a:ext>
                </a:extLst>
              </a:tr>
            </a:tbl>
          </a:graphicData>
        </a:graphic>
      </p:graphicFrame>
      <p:pic>
        <p:nvPicPr>
          <p:cNvPr id="5" name="Picture 4" descr="Image result for detection of Alcohols by jones reagent">
            <a:hlinkClick r:id="rId3"/>
          </p:cNvPr>
          <p:cNvPicPr/>
          <p:nvPr/>
        </p:nvPicPr>
        <p:blipFill>
          <a:blip r:embed="rId4">
            <a:extLst>
              <a:ext uri="{28A0092B-C50C-407E-A947-70E740481C1C}">
                <a14:useLocalDpi xmlns:a14="http://schemas.microsoft.com/office/drawing/2010/main" val="0"/>
              </a:ext>
            </a:extLst>
          </a:blip>
          <a:srcRect/>
          <a:stretch>
            <a:fillRect/>
          </a:stretch>
        </p:blipFill>
        <p:spPr bwMode="auto">
          <a:xfrm>
            <a:off x="4974648" y="5336484"/>
            <a:ext cx="2076450" cy="1524000"/>
          </a:xfrm>
          <a:prstGeom prst="rect">
            <a:avLst/>
          </a:prstGeom>
          <a:noFill/>
          <a:ln>
            <a:noFill/>
          </a:ln>
        </p:spPr>
      </p:pic>
    </p:spTree>
    <p:extLst>
      <p:ext uri="{BB962C8B-B14F-4D97-AF65-F5344CB8AC3E}">
        <p14:creationId xmlns:p14="http://schemas.microsoft.com/office/powerpoint/2010/main" val="20260587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838200" y="-45718"/>
            <a:ext cx="10515600" cy="45719"/>
          </a:xfrm>
        </p:spPr>
        <p:txBody>
          <a:bodyPr>
            <a:normAutofit fontScale="90000"/>
          </a:bodyPr>
          <a:lstStyle/>
          <a:p>
            <a:endParaRPr lang="en-AU" dirty="0"/>
          </a:p>
        </p:txBody>
      </p:sp>
      <p:sp>
        <p:nvSpPr>
          <p:cNvPr id="3" name="Content Placeholder 2"/>
          <p:cNvSpPr>
            <a:spLocks noGrp="1"/>
          </p:cNvSpPr>
          <p:nvPr>
            <p:ph idx="1"/>
          </p:nvPr>
        </p:nvSpPr>
        <p:spPr>
          <a:xfrm>
            <a:off x="356260" y="1"/>
            <a:ext cx="11673444" cy="6176962"/>
          </a:xfrm>
        </p:spPr>
        <p:txBody>
          <a:bodyPr>
            <a:normAutofit/>
          </a:bodyPr>
          <a:lstStyle/>
          <a:p>
            <a:endParaRPr lang="en-AU" dirty="0" smtClean="0"/>
          </a:p>
          <a:p>
            <a:r>
              <a:rPr lang="en-AU" dirty="0" smtClean="0"/>
              <a:t> </a:t>
            </a:r>
            <a:endParaRPr lang="en-AU" dirty="0"/>
          </a:p>
        </p:txBody>
      </p:sp>
      <p:sp>
        <p:nvSpPr>
          <p:cNvPr id="4" name="Rectangle 3"/>
          <p:cNvSpPr/>
          <p:nvPr/>
        </p:nvSpPr>
        <p:spPr>
          <a:xfrm>
            <a:off x="707136" y="841248"/>
            <a:ext cx="10646664" cy="3445559"/>
          </a:xfrm>
          <a:prstGeom prst="rect">
            <a:avLst/>
          </a:prstGeom>
        </p:spPr>
        <p:txBody>
          <a:bodyPr wrap="square">
            <a:spAutoFit/>
          </a:bodyPr>
          <a:lstStyle/>
          <a:p>
            <a:pPr>
              <a:lnSpc>
                <a:spcPct val="107000"/>
              </a:lnSpc>
              <a:spcAft>
                <a:spcPts val="800"/>
              </a:spcAft>
            </a:pPr>
            <a:r>
              <a:rPr lang="en-AU" dirty="0">
                <a:solidFill>
                  <a:srgbClr val="333333"/>
                </a:solidFill>
                <a:latin typeface="Times New Roman" panose="02020603050405020304" pitchFamily="18" charset="0"/>
                <a:ea typeface="Calibri" panose="020F0502020204030204" pitchFamily="34" charset="0"/>
                <a:cs typeface="Arial" panose="020B0604020202020204" pitchFamily="34" charset="0"/>
              </a:rPr>
              <a:t>Primary, Secondary, and Tertiary alcohols react with the </a:t>
            </a:r>
            <a:r>
              <a:rPr lang="en-AU" dirty="0" err="1">
                <a:solidFill>
                  <a:srgbClr val="333333"/>
                </a:solidFill>
                <a:latin typeface="Times New Roman" panose="02020603050405020304" pitchFamily="18" charset="0"/>
                <a:ea typeface="Calibri" panose="020F0502020204030204" pitchFamily="34" charset="0"/>
                <a:cs typeface="Arial" panose="020B0604020202020204" pitchFamily="34" charset="0"/>
              </a:rPr>
              <a:t>lucas</a:t>
            </a:r>
            <a:r>
              <a:rPr lang="en-AU" dirty="0">
                <a:solidFill>
                  <a:srgbClr val="333333"/>
                </a:solidFill>
                <a:latin typeface="Times New Roman" panose="02020603050405020304" pitchFamily="18" charset="0"/>
                <a:ea typeface="Calibri" panose="020F0502020204030204" pitchFamily="34" charset="0"/>
                <a:cs typeface="Arial" panose="020B0604020202020204" pitchFamily="34" charset="0"/>
              </a:rPr>
              <a:t> reagent to form the </a:t>
            </a:r>
            <a:r>
              <a:rPr lang="en-AU" dirty="0" err="1">
                <a:solidFill>
                  <a:srgbClr val="333333"/>
                </a:solidFill>
                <a:latin typeface="Times New Roman" panose="02020603050405020304" pitchFamily="18" charset="0"/>
                <a:ea typeface="Calibri" panose="020F0502020204030204" pitchFamily="34" charset="0"/>
                <a:cs typeface="Arial" panose="020B0604020202020204" pitchFamily="34" charset="0"/>
              </a:rPr>
              <a:t>chloroalkane</a:t>
            </a:r>
            <a:r>
              <a:rPr lang="en-AU" dirty="0">
                <a:solidFill>
                  <a:srgbClr val="333333"/>
                </a:solidFill>
                <a:latin typeface="Times New Roman" panose="02020603050405020304" pitchFamily="18" charset="0"/>
                <a:ea typeface="Calibri" panose="020F0502020204030204" pitchFamily="34" charset="0"/>
                <a:cs typeface="Arial" panose="020B0604020202020204" pitchFamily="34" charset="0"/>
              </a:rPr>
              <a:t> at different rates. Tertiary alcohols react the fastest due to the fact the organic chloride has relatively low solubility in the aqueous mixture.</a:t>
            </a:r>
            <a:endParaRPr lang="en-AU"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en-AU" dirty="0">
                <a:solidFill>
                  <a:srgbClr val="202124"/>
                </a:solidFill>
                <a:latin typeface="Times New Roman" panose="02020603050405020304" pitchFamily="18" charset="0"/>
                <a:ea typeface="Calibri" panose="020F0502020204030204" pitchFamily="34" charset="0"/>
                <a:cs typeface="Arial" panose="020B0604020202020204" pitchFamily="34" charset="0"/>
              </a:rPr>
              <a:t> </a:t>
            </a:r>
            <a:endParaRPr lang="en-AU"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Bef>
                <a:spcPts val="1500"/>
              </a:spcBef>
              <a:spcAft>
                <a:spcPts val="750"/>
              </a:spcAft>
            </a:pPr>
            <a:r>
              <a:rPr lang="en-AU" b="1" dirty="0">
                <a:solidFill>
                  <a:srgbClr val="FF0000"/>
                </a:solidFill>
                <a:latin typeface="Times New Roman" panose="02020603050405020304" pitchFamily="18" charset="0"/>
                <a:ea typeface="Times New Roman" panose="02020603050405020304" pitchFamily="18" charset="0"/>
                <a:cs typeface="Arial" panose="020B0604020202020204" pitchFamily="34" charset="0"/>
              </a:rPr>
              <a:t>Lucas Test for Primary, Secondary, and Tertiary Alcohols</a:t>
            </a:r>
            <a:endParaRPr lang="en-AU" sz="1400" b="1"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750"/>
              </a:spcAft>
            </a:pPr>
            <a:r>
              <a:rPr lang="en-AU" dirty="0">
                <a:solidFill>
                  <a:srgbClr val="333333"/>
                </a:solidFill>
                <a:latin typeface="Times New Roman" panose="02020603050405020304" pitchFamily="18" charset="0"/>
                <a:ea typeface="Times New Roman" panose="02020603050405020304" pitchFamily="18" charset="0"/>
                <a:cs typeface="Arial" panose="020B0604020202020204" pitchFamily="34" charset="0"/>
              </a:rPr>
              <a:t>As discussed earlier, the test can be used to differentiate the reaction speed of the alcohol with the given Lucas reagent. This is done by measuring the time taken for the clear solution to turn turbid.</a:t>
            </a:r>
            <a:endParaRPr lang="en-AU" sz="1400"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750"/>
              </a:spcAft>
            </a:pPr>
            <a:r>
              <a:rPr lang="en-AU" dirty="0">
                <a:solidFill>
                  <a:srgbClr val="333333"/>
                </a:solidFill>
                <a:latin typeface="Times New Roman" panose="02020603050405020304" pitchFamily="18" charset="0"/>
                <a:ea typeface="Times New Roman" panose="02020603050405020304" pitchFamily="18" charset="0"/>
                <a:cs typeface="Arial" panose="020B0604020202020204" pitchFamily="34" charset="0"/>
              </a:rPr>
              <a:t>Given </a:t>
            </a:r>
            <a:r>
              <a:rPr lang="en-AU" dirty="0" smtClean="0">
                <a:solidFill>
                  <a:srgbClr val="333333"/>
                </a:solidFill>
                <a:latin typeface="Times New Roman" panose="02020603050405020304" pitchFamily="18" charset="0"/>
                <a:ea typeface="Times New Roman" panose="02020603050405020304" pitchFamily="18" charset="0"/>
                <a:cs typeface="Arial" panose="020B0604020202020204" pitchFamily="34" charset="0"/>
              </a:rPr>
              <a:t>in next slide  </a:t>
            </a:r>
            <a:r>
              <a:rPr lang="en-AU" dirty="0">
                <a:solidFill>
                  <a:srgbClr val="333333"/>
                </a:solidFill>
                <a:latin typeface="Times New Roman" panose="02020603050405020304" pitchFamily="18" charset="0"/>
                <a:ea typeface="Times New Roman" panose="02020603050405020304" pitchFamily="18" charset="0"/>
                <a:cs typeface="Arial" panose="020B0604020202020204" pitchFamily="34" charset="0"/>
              </a:rPr>
              <a:t>a equation describing the positive Lucas test observations for different types of alcohols.</a:t>
            </a:r>
            <a:endParaRPr lang="en-AU" sz="1400" dirty="0">
              <a:latin typeface="Calibri" panose="020F0502020204030204" pitchFamily="34" charset="0"/>
              <a:ea typeface="Calibri" panose="020F0502020204030204" pitchFamily="34" charset="0"/>
              <a:cs typeface="Arial" panose="020B0604020202020204" pitchFamily="34" charset="0"/>
            </a:endParaRPr>
          </a:p>
          <a:p>
            <a:pPr fontAlgn="base">
              <a:spcAft>
                <a:spcPts val="0"/>
              </a:spcAft>
            </a:pPr>
            <a:endParaRPr lang="en-A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976642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838200" y="-45718"/>
            <a:ext cx="10515600" cy="45719"/>
          </a:xfrm>
        </p:spPr>
        <p:txBody>
          <a:bodyPr>
            <a:normAutofit fontScale="90000"/>
          </a:bodyPr>
          <a:lstStyle/>
          <a:p>
            <a:endParaRPr lang="en-AU" dirty="0"/>
          </a:p>
        </p:txBody>
      </p:sp>
      <p:sp>
        <p:nvSpPr>
          <p:cNvPr id="3" name="Content Placeholder 2"/>
          <p:cNvSpPr>
            <a:spLocks noGrp="1"/>
          </p:cNvSpPr>
          <p:nvPr>
            <p:ph idx="1"/>
          </p:nvPr>
        </p:nvSpPr>
        <p:spPr>
          <a:xfrm>
            <a:off x="356260" y="1"/>
            <a:ext cx="11673444" cy="6176962"/>
          </a:xfrm>
        </p:spPr>
        <p:txBody>
          <a:bodyPr>
            <a:normAutofit/>
          </a:bodyPr>
          <a:lstStyle/>
          <a:p>
            <a:endParaRPr lang="en-AU" dirty="0" smtClean="0"/>
          </a:p>
          <a:p>
            <a:r>
              <a:rPr lang="en-AU" dirty="0" smtClean="0"/>
              <a:t> </a:t>
            </a:r>
            <a:endParaRPr lang="en-AU" dirty="0"/>
          </a:p>
        </p:txBody>
      </p:sp>
      <p:pic>
        <p:nvPicPr>
          <p:cNvPr id="4" name="Picture 3"/>
          <p:cNvPicPr/>
          <p:nvPr/>
        </p:nvPicPr>
        <p:blipFill>
          <a:blip r:embed="rId4"/>
          <a:stretch>
            <a:fillRect/>
          </a:stretch>
        </p:blipFill>
        <p:spPr>
          <a:xfrm>
            <a:off x="1031366" y="1584151"/>
            <a:ext cx="8222361" cy="647700"/>
          </a:xfrm>
          <a:prstGeom prst="rect">
            <a:avLst/>
          </a:prstGeom>
        </p:spPr>
      </p:pic>
      <p:sp>
        <p:nvSpPr>
          <p:cNvPr id="5" name="Rectangle 2"/>
          <p:cNvSpPr>
            <a:spLocks noChangeArrowheads="1"/>
          </p:cNvSpPr>
          <p:nvPr/>
        </p:nvSpPr>
        <p:spPr bwMode="auto">
          <a:xfrm>
            <a:off x="1950720" y="125606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graphicFrame>
        <p:nvGraphicFramePr>
          <p:cNvPr id="6" name="Object 5"/>
          <p:cNvGraphicFramePr>
            <a:graphicFrameLocks noChangeAspect="1"/>
          </p:cNvGraphicFramePr>
          <p:nvPr>
            <p:extLst>
              <p:ext uri="{D42A27DB-BD31-4B8C-83A1-F6EECF244321}">
                <p14:modId xmlns:p14="http://schemas.microsoft.com/office/powerpoint/2010/main" val="1246838499"/>
              </p:ext>
            </p:extLst>
          </p:nvPr>
        </p:nvGraphicFramePr>
        <p:xfrm>
          <a:off x="2755392" y="2538532"/>
          <a:ext cx="3633216" cy="257175"/>
        </p:xfrm>
        <a:graphic>
          <a:graphicData uri="http://schemas.openxmlformats.org/presentationml/2006/ole">
            <mc:AlternateContent xmlns:mc="http://schemas.openxmlformats.org/markup-compatibility/2006">
              <mc:Choice xmlns:v="urn:schemas-microsoft-com:vml" Requires="v">
                <p:oleObj spid="_x0000_s7183" name="CS ChemDraw Drawing" r:id="rId5" imgW="1234168" imgH="257163" progId="ChemDraw.Document.6.0">
                  <p:embed/>
                </p:oleObj>
              </mc:Choice>
              <mc:Fallback>
                <p:oleObj name="CS ChemDraw Drawing" r:id="rId5" imgW="1234168" imgH="257163" progId="ChemDraw.Document.6.0">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55392" y="2538532"/>
                        <a:ext cx="3633216" cy="257175"/>
                      </a:xfrm>
                      <a:prstGeom prst="rect">
                        <a:avLst/>
                      </a:prstGeom>
                      <a:noFill/>
                    </p:spPr>
                  </p:pic>
                </p:oleObj>
              </mc:Fallback>
            </mc:AlternateContent>
          </a:graphicData>
        </a:graphic>
      </p:graphicFrame>
      <p:sp>
        <p:nvSpPr>
          <p:cNvPr id="7" name="Rectangle 6"/>
          <p:cNvSpPr/>
          <p:nvPr/>
        </p:nvSpPr>
        <p:spPr>
          <a:xfrm>
            <a:off x="1524000" y="488932"/>
            <a:ext cx="9829800" cy="646331"/>
          </a:xfrm>
          <a:prstGeom prst="rect">
            <a:avLst/>
          </a:prstGeom>
        </p:spPr>
        <p:txBody>
          <a:bodyPr wrap="square">
            <a:spAutoFit/>
          </a:bodyPr>
          <a:lstStyle/>
          <a:p>
            <a:r>
              <a:rPr lang="en-AU"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A </a:t>
            </a:r>
            <a:r>
              <a:rPr lang="en-AU"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tertiary alcohol</a:t>
            </a:r>
            <a:r>
              <a:rPr lang="en-AU"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reacts almost immediately to form the alkyl halide, which is insoluble and forms an oily layer</a:t>
            </a:r>
            <a:endParaRPr lang="en-AU" dirty="0"/>
          </a:p>
        </p:txBody>
      </p:sp>
      <p:sp>
        <p:nvSpPr>
          <p:cNvPr id="8" name="Rectangle 7"/>
          <p:cNvSpPr/>
          <p:nvPr/>
        </p:nvSpPr>
        <p:spPr>
          <a:xfrm>
            <a:off x="1560577" y="3297413"/>
            <a:ext cx="6461759" cy="388696"/>
          </a:xfrm>
          <a:prstGeom prst="rect">
            <a:avLst/>
          </a:prstGeom>
        </p:spPr>
        <p:txBody>
          <a:bodyPr wrap="square">
            <a:spAutoFit/>
          </a:bodyPr>
          <a:lstStyle/>
          <a:p>
            <a:pPr>
              <a:lnSpc>
                <a:spcPct val="107000"/>
              </a:lnSpc>
              <a:spcAft>
                <a:spcPts val="750"/>
              </a:spcAft>
            </a:pPr>
            <a:r>
              <a:rPr lang="en-AU" dirty="0">
                <a:solidFill>
                  <a:srgbClr val="333333"/>
                </a:solidFill>
                <a:latin typeface="Times New Roman" panose="02020603050405020304" pitchFamily="18" charset="0"/>
                <a:ea typeface="Calibri" panose="020F0502020204030204" pitchFamily="34" charset="0"/>
                <a:cs typeface="Arial" panose="020B0604020202020204" pitchFamily="34" charset="0"/>
              </a:rPr>
              <a:t>A </a:t>
            </a:r>
            <a:r>
              <a:rPr lang="en-AU" b="1" dirty="0">
                <a:solidFill>
                  <a:srgbClr val="333333"/>
                </a:solidFill>
                <a:latin typeface="Times New Roman" panose="02020603050405020304" pitchFamily="18" charset="0"/>
                <a:ea typeface="Calibri" panose="020F0502020204030204" pitchFamily="34" charset="0"/>
                <a:cs typeface="Arial" panose="020B0604020202020204" pitchFamily="34" charset="0"/>
              </a:rPr>
              <a:t>secondary alcohol</a:t>
            </a:r>
            <a:r>
              <a:rPr lang="en-AU" dirty="0">
                <a:solidFill>
                  <a:srgbClr val="333333"/>
                </a:solidFill>
                <a:latin typeface="Times New Roman" panose="02020603050405020304" pitchFamily="18" charset="0"/>
                <a:ea typeface="Calibri" panose="020F0502020204030204" pitchFamily="34" charset="0"/>
                <a:cs typeface="Arial" panose="020B0604020202020204" pitchFamily="34" charset="0"/>
              </a:rPr>
              <a:t> reacts within 3 min to 5 min.</a:t>
            </a:r>
            <a:endParaRPr lang="en-AU" sz="14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9" name="Picture 8"/>
          <p:cNvPicPr/>
          <p:nvPr/>
        </p:nvPicPr>
        <p:blipFill>
          <a:blip r:embed="rId7"/>
          <a:stretch>
            <a:fillRect/>
          </a:stretch>
        </p:blipFill>
        <p:spPr>
          <a:xfrm>
            <a:off x="1601932" y="3816001"/>
            <a:ext cx="7188500" cy="647700"/>
          </a:xfrm>
          <a:prstGeom prst="rect">
            <a:avLst/>
          </a:prstGeom>
        </p:spPr>
      </p:pic>
      <p:sp>
        <p:nvSpPr>
          <p:cNvPr id="10" name="Rectangle 4"/>
          <p:cNvSpPr>
            <a:spLocks noChangeArrowheads="1"/>
          </p:cNvSpPr>
          <p:nvPr/>
        </p:nvSpPr>
        <p:spPr bwMode="auto">
          <a:xfrm>
            <a:off x="2837688" y="4934569"/>
            <a:ext cx="30058822"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AU"/>
          </a:p>
        </p:txBody>
      </p:sp>
      <p:graphicFrame>
        <p:nvGraphicFramePr>
          <p:cNvPr id="11" name="Object 10"/>
          <p:cNvGraphicFramePr>
            <a:graphicFrameLocks noChangeAspect="1"/>
          </p:cNvGraphicFramePr>
          <p:nvPr>
            <p:extLst>
              <p:ext uri="{D42A27DB-BD31-4B8C-83A1-F6EECF244321}">
                <p14:modId xmlns:p14="http://schemas.microsoft.com/office/powerpoint/2010/main" val="1663320414"/>
              </p:ext>
            </p:extLst>
          </p:nvPr>
        </p:nvGraphicFramePr>
        <p:xfrm>
          <a:off x="2837688" y="4934569"/>
          <a:ext cx="3099816" cy="257175"/>
        </p:xfrm>
        <a:graphic>
          <a:graphicData uri="http://schemas.openxmlformats.org/presentationml/2006/ole">
            <mc:AlternateContent xmlns:mc="http://schemas.openxmlformats.org/markup-compatibility/2006">
              <mc:Choice xmlns:v="urn:schemas-microsoft-com:vml" Requires="v">
                <p:oleObj spid="_x0000_s7184" name="CS ChemDraw Drawing" r:id="rId8" imgW="1253836" imgH="258672" progId="ChemDraw.Document.6.0">
                  <p:embed/>
                </p:oleObj>
              </mc:Choice>
              <mc:Fallback>
                <p:oleObj name="CS ChemDraw Drawing" r:id="rId8" imgW="1253836" imgH="258672" progId="ChemDraw.Document.6.0">
                  <p:embed/>
                  <p:pic>
                    <p:nvPicPr>
                      <p:cNvPr id="0" name="Object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37688" y="4934569"/>
                        <a:ext cx="3099816" cy="257175"/>
                      </a:xfrm>
                      <a:prstGeom prst="rect">
                        <a:avLst/>
                      </a:prstGeom>
                      <a:noFill/>
                    </p:spPr>
                  </p:pic>
                </p:oleObj>
              </mc:Fallback>
            </mc:AlternateContent>
          </a:graphicData>
        </a:graphic>
      </p:graphicFrame>
    </p:spTree>
    <p:extLst>
      <p:ext uri="{BB962C8B-B14F-4D97-AF65-F5344CB8AC3E}">
        <p14:creationId xmlns:p14="http://schemas.microsoft.com/office/powerpoint/2010/main" val="38848373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1520</TotalTime>
  <Words>296</Words>
  <Application>Microsoft Office PowerPoint</Application>
  <PresentationFormat>Widescreen</PresentationFormat>
  <Paragraphs>58</Paragraphs>
  <Slides>11</Slides>
  <Notes>5</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7" baseType="lpstr">
      <vt:lpstr>Arial</vt:lpstr>
      <vt:lpstr>Calibri</vt:lpstr>
      <vt:lpstr>Calibri Light</vt:lpstr>
      <vt:lpstr>Times New Roman</vt:lpstr>
      <vt:lpstr>Office Theme</vt:lpstr>
      <vt:lpstr>CS ChemDraw Drawing</vt:lpstr>
      <vt:lpstr>Detection of Alcohols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Detection of Alcohols</dc:title>
  <dc:creator>HP</dc:creator>
  <cp:lastModifiedBy>SA</cp:lastModifiedBy>
  <cp:revision>22</cp:revision>
  <dcterms:created xsi:type="dcterms:W3CDTF">2022-03-06T07:13:59Z</dcterms:created>
  <dcterms:modified xsi:type="dcterms:W3CDTF">2022-09-18T17:32:17Z</dcterms:modified>
</cp:coreProperties>
</file>