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575;&#1604;&#1605;&#1589;&#1606;&#1601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575;&#1604;&#1605;&#1589;&#1606;&#1601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ar-S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ورقة1!$E$5:$E$14</c:f>
              <c:strCache>
                <c:ptCount val="10"/>
                <c:pt idx="0">
                  <c:v>1_10</c:v>
                </c:pt>
                <c:pt idx="1">
                  <c:v>11 20</c:v>
                </c:pt>
                <c:pt idx="2">
                  <c:v>21-30</c:v>
                </c:pt>
                <c:pt idx="3">
                  <c:v>31-40</c:v>
                </c:pt>
                <c:pt idx="4">
                  <c:v>41-50</c:v>
                </c:pt>
                <c:pt idx="5">
                  <c:v>51-60</c:v>
                </c:pt>
                <c:pt idx="6">
                  <c:v>61-70</c:v>
                </c:pt>
                <c:pt idx="7">
                  <c:v>71-80</c:v>
                </c:pt>
                <c:pt idx="8">
                  <c:v>81-90</c:v>
                </c:pt>
                <c:pt idx="9">
                  <c:v>91-100</c:v>
                </c:pt>
              </c:strCache>
            </c:strRef>
          </c:cat>
          <c:val>
            <c:numRef>
              <c:f>ورقة1!$F$5:$F$14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8</c:v>
                </c:pt>
                <c:pt idx="5">
                  <c:v>12</c:v>
                </c:pt>
                <c:pt idx="6">
                  <c:v>19</c:v>
                </c:pt>
                <c:pt idx="7">
                  <c:v>28</c:v>
                </c:pt>
                <c:pt idx="8">
                  <c:v>42</c:v>
                </c:pt>
                <c:pt idx="9">
                  <c:v>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7057920"/>
        <c:axId val="137061056"/>
      </c:barChart>
      <c:catAx>
        <c:axId val="13705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061056"/>
        <c:crosses val="autoZero"/>
        <c:auto val="1"/>
        <c:lblAlgn val="ctr"/>
        <c:lblOffset val="100"/>
        <c:noMultiLvlLbl val="0"/>
      </c:catAx>
      <c:valAx>
        <c:axId val="137061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05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ar-S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strRef>
              <c:f>ورقة1!$E$5:$E$14</c:f>
              <c:strCache>
                <c:ptCount val="10"/>
                <c:pt idx="0">
                  <c:v>1_10</c:v>
                </c:pt>
                <c:pt idx="1">
                  <c:v>11 20</c:v>
                </c:pt>
                <c:pt idx="2">
                  <c:v>21-30</c:v>
                </c:pt>
                <c:pt idx="3">
                  <c:v>31-40</c:v>
                </c:pt>
                <c:pt idx="4">
                  <c:v>41-50</c:v>
                </c:pt>
                <c:pt idx="5">
                  <c:v>51-60</c:v>
                </c:pt>
                <c:pt idx="6">
                  <c:v>61-70</c:v>
                </c:pt>
                <c:pt idx="7">
                  <c:v>71-80</c:v>
                </c:pt>
                <c:pt idx="8">
                  <c:v>81-90</c:v>
                </c:pt>
                <c:pt idx="9">
                  <c:v>91-100</c:v>
                </c:pt>
              </c:strCache>
            </c:strRef>
          </c:xVal>
          <c:yVal>
            <c:numRef>
              <c:f>ورقة1!$F$5:$F$14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8</c:v>
                </c:pt>
                <c:pt idx="5">
                  <c:v>12</c:v>
                </c:pt>
                <c:pt idx="6">
                  <c:v>19</c:v>
                </c:pt>
                <c:pt idx="7">
                  <c:v>28</c:v>
                </c:pt>
                <c:pt idx="8">
                  <c:v>42</c:v>
                </c:pt>
                <c:pt idx="9">
                  <c:v>57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7055960"/>
        <c:axId val="137055176"/>
      </c:scatterChart>
      <c:valAx>
        <c:axId val="137055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055176"/>
        <c:crosses val="autoZero"/>
        <c:crossBetween val="midCat"/>
      </c:valAx>
      <c:valAx>
        <c:axId val="137055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0559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9A00-F04B-4FA0-A484-837A5DA82BE5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79873-B172-400D-BAD4-640A37E86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8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9A00-F04B-4FA0-A484-837A5DA82BE5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79873-B172-400D-BAD4-640A37E86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3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9A00-F04B-4FA0-A484-837A5DA82BE5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79873-B172-400D-BAD4-640A37E86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76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9A00-F04B-4FA0-A484-837A5DA82BE5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79873-B172-400D-BAD4-640A37E86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75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9A00-F04B-4FA0-A484-837A5DA82BE5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79873-B172-400D-BAD4-640A37E86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8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9A00-F04B-4FA0-A484-837A5DA82BE5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79873-B172-400D-BAD4-640A37E86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7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9A00-F04B-4FA0-A484-837A5DA82BE5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79873-B172-400D-BAD4-640A37E86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9A00-F04B-4FA0-A484-837A5DA82BE5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79873-B172-400D-BAD4-640A37E86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90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9A00-F04B-4FA0-A484-837A5DA82BE5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79873-B172-400D-BAD4-640A37E86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4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9A00-F04B-4FA0-A484-837A5DA82BE5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79873-B172-400D-BAD4-640A37E86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150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9A00-F04B-4FA0-A484-837A5DA82BE5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79873-B172-400D-BAD4-640A37E86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8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59A00-F04B-4FA0-A484-837A5DA82BE5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79873-B172-400D-BAD4-640A37E86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13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66700" y="0"/>
            <a:ext cx="11658600" cy="762000"/>
          </a:xfrm>
        </p:spPr>
        <p:txBody>
          <a:bodyPr>
            <a:normAutofit/>
          </a:bodyPr>
          <a:lstStyle/>
          <a:p>
            <a:r>
              <a:rPr lang="ar-IQ" sz="40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تمارين الفصل </a:t>
            </a:r>
            <a:r>
              <a:rPr lang="ar-IQ" sz="40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الثالث</a:t>
            </a:r>
            <a:endParaRPr lang="en-US" sz="40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66700" y="762000"/>
            <a:ext cx="11760200" cy="5813681"/>
          </a:xfrm>
        </p:spPr>
        <p:txBody>
          <a:bodyPr>
            <a:normAutofit/>
          </a:bodyPr>
          <a:lstStyle/>
          <a:p>
            <a:pPr lvl="0" algn="r" rtl="1"/>
            <a:r>
              <a:rPr lang="ar-IQ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+mj-cs"/>
              </a:rPr>
              <a:t>جد الحدود الحقيقية ومركز الفئة وطول الفئة لكل الفئات التالية:</a:t>
            </a:r>
          </a:p>
          <a:p>
            <a:pPr lvl="0" algn="r" rtl="1"/>
            <a:r>
              <a:rPr lang="ar-IQ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+mj-cs"/>
              </a:rPr>
              <a:t>أ- 7-13 ب- (-5)-(-1) ج-10.4-18.7 د-0.346-0.418 ه- -2.75—1.35 و-78.49-86.72 .</a:t>
            </a:r>
            <a:endParaRPr lang="en-US" dirty="0" smtClean="0">
              <a:cs typeface="+mj-cs"/>
            </a:endParaRPr>
          </a:p>
          <a:p>
            <a:pPr algn="r" rtl="1"/>
            <a:r>
              <a:rPr lang="ar-IQ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+mj-cs"/>
              </a:rPr>
              <a:t>الحل</a:t>
            </a:r>
            <a:endParaRPr lang="en-US" dirty="0" smtClean="0">
              <a:cs typeface="+mj-cs"/>
            </a:endParaRPr>
          </a:p>
          <a:p>
            <a:pPr algn="r" rtl="1"/>
            <a:r>
              <a:rPr lang="ar-IQ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+mj-cs"/>
              </a:rPr>
              <a:t>الحد الحقيقي الأعلى = الحد الأعلى +0.5 = 13+0.5=13.5 , الحد الأدنى الحقيقي= الحد الأدنى -0.5 = 7- 0.5= 6.5</a:t>
            </a:r>
            <a:endParaRPr lang="en-US" dirty="0" smtClean="0">
              <a:cs typeface="+mj-cs"/>
            </a:endParaRPr>
          </a:p>
          <a:p>
            <a:pPr algn="r" rtl="1"/>
            <a:r>
              <a:rPr lang="ar-IQ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+mj-cs"/>
              </a:rPr>
              <a:t>مركز الفئة = الحدا الأعلى + الحد الأدنى ÷2 = 7+13÷2=20÷2=10</a:t>
            </a:r>
            <a:endParaRPr lang="en-US" dirty="0" smtClean="0">
              <a:cs typeface="+mj-cs"/>
            </a:endParaRPr>
          </a:p>
          <a:p>
            <a:pPr algn="r" rtl="1"/>
            <a:r>
              <a:rPr lang="ar-IQ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+mj-cs"/>
              </a:rPr>
              <a:t>طول الفئة = الأعلى – الأدنى = 13-7=6</a:t>
            </a:r>
          </a:p>
          <a:p>
            <a:pPr rtl="1"/>
            <a:endParaRPr lang="en-US" sz="3000" dirty="0">
              <a:cs typeface="+mj-cs"/>
            </a:endParaRPr>
          </a:p>
          <a:p>
            <a:endParaRPr lang="en-US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123248"/>
              </p:ext>
            </p:extLst>
          </p:nvPr>
        </p:nvGraphicFramePr>
        <p:xfrm>
          <a:off x="641350" y="3556002"/>
          <a:ext cx="11118850" cy="29311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779118"/>
                <a:gridCol w="2779118"/>
                <a:gridCol w="2780307"/>
                <a:gridCol w="2780307"/>
              </a:tblGrid>
              <a:tr h="34289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الفئة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الحدود الحقيقية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مركز الفئة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طول الفئة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313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7-13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6.5-13.5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313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(-5)-(-1)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</a:t>
                      </a:r>
                      <a:r>
                        <a:rPr lang="ar-IQ" sz="1800" dirty="0" smtClean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5.5-</a:t>
                      </a:r>
                      <a:r>
                        <a:rPr lang="ar-IQ" sz="1800" baseline="0" dirty="0" smtClean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-</a:t>
                      </a:r>
                      <a:r>
                        <a:rPr lang="ar-IQ" sz="1800" dirty="0" smtClean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0.5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313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10.4-18.7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9.9-19.2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14.55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smtClean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9.3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313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0.346-0.418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-0.154-0.918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0.382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0.072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313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-2.75—1.35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-3.25-1.85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-1.4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313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78.49-86.72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78.99-86.22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82.605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18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8.23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255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55600"/>
            <a:ext cx="10515600" cy="5821363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IQ" dirty="0"/>
              <a:t>طول الفئة = الحد الأعلى – الحد الأدنى + 1</a:t>
            </a:r>
            <a:endParaRPr lang="en-US" dirty="0"/>
          </a:p>
          <a:p>
            <a:pPr marL="0" indent="0" algn="r" rtl="1">
              <a:buNone/>
            </a:pPr>
            <a:r>
              <a:rPr lang="ar-IQ" dirty="0"/>
              <a:t>            = 22 – 3 + 1  =20 وهو طول خمس فئات </a:t>
            </a:r>
            <a:endParaRPr lang="en-US" dirty="0"/>
          </a:p>
          <a:p>
            <a:pPr marL="0" indent="0" algn="r" rtl="1">
              <a:buNone/>
            </a:pPr>
            <a:r>
              <a:rPr lang="ar-IQ" dirty="0"/>
              <a:t>  </a:t>
            </a:r>
            <a:r>
              <a:rPr lang="ar-IQ" dirty="0" smtClean="0"/>
              <a:t>        = </a:t>
            </a:r>
            <a:r>
              <a:rPr lang="ar-IQ" dirty="0"/>
              <a:t>20 ÷ 5 = 4 وهو طول الفئة الواحدة </a:t>
            </a:r>
            <a:endParaRPr lang="en-US" dirty="0"/>
          </a:p>
          <a:p>
            <a:pPr algn="r" rtl="1"/>
            <a:r>
              <a:rPr lang="ar-IQ" dirty="0"/>
              <a:t>طول الفئة = الحد الأعلى – الحد الأدنى + 1</a:t>
            </a:r>
            <a:endParaRPr lang="en-US" dirty="0"/>
          </a:p>
          <a:p>
            <a:pPr algn="r" rtl="1"/>
            <a:r>
              <a:rPr lang="ar-IQ" dirty="0"/>
              <a:t>4 = </a:t>
            </a:r>
            <a:r>
              <a:rPr lang="en-US" dirty="0"/>
              <a:t>X </a:t>
            </a:r>
            <a:r>
              <a:rPr lang="ar-IQ" dirty="0"/>
              <a:t>– 3 +1 </a:t>
            </a:r>
            <a:endParaRPr lang="en-US" dirty="0"/>
          </a:p>
          <a:p>
            <a:pPr algn="r" rtl="1"/>
            <a:r>
              <a:rPr lang="ar-IQ" dirty="0"/>
              <a:t>4+3-1 = </a:t>
            </a:r>
            <a:r>
              <a:rPr lang="en-US" dirty="0"/>
              <a:t>X</a:t>
            </a:r>
            <a:r>
              <a:rPr lang="ar-IQ" dirty="0"/>
              <a:t>  =  6 وهو الحد الأعلى للفئة الأولى</a:t>
            </a:r>
            <a:endParaRPr lang="en-US" dirty="0"/>
          </a:p>
          <a:p>
            <a:pPr algn="r" rtl="1"/>
            <a:r>
              <a:rPr lang="ar-IQ" dirty="0"/>
              <a:t>مركز الفئة = الأعلى +الأدنى ÷ 2</a:t>
            </a:r>
            <a:endParaRPr lang="en-US" dirty="0"/>
          </a:p>
          <a:p>
            <a:pPr algn="r" rtl="1"/>
            <a:r>
              <a:rPr lang="ar-IQ" dirty="0"/>
              <a:t>             = 6+3 ÷ 2   = 9÷2 = 4.5</a:t>
            </a:r>
            <a:endParaRPr lang="en-US" dirty="0"/>
          </a:p>
          <a:p>
            <a:pPr algn="r" rtl="1"/>
            <a:r>
              <a:rPr lang="ar-IQ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الحد الحقيقي الأعلى</a:t>
            </a:r>
            <a:r>
              <a:rPr lang="ar-IQ" dirty="0"/>
              <a:t> = الحد الاعلى + 0.5</a:t>
            </a:r>
            <a:endParaRPr lang="en-US" dirty="0"/>
          </a:p>
          <a:p>
            <a:pPr algn="r" rtl="1"/>
            <a:r>
              <a:rPr lang="ar-IQ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ar-IQ" dirty="0"/>
              <a:t>                     = 6+0.5 +6.5</a:t>
            </a:r>
            <a:endParaRPr lang="en-US" dirty="0"/>
          </a:p>
          <a:p>
            <a:pPr algn="r" rtl="1"/>
            <a:r>
              <a:rPr lang="ar-IQ" dirty="0"/>
              <a:t>الحد الحقيقي الأدنى = الحد الادنى – 0.5</a:t>
            </a:r>
            <a:endParaRPr lang="en-US" dirty="0"/>
          </a:p>
          <a:p>
            <a:pPr algn="r" rtl="1"/>
            <a:r>
              <a:rPr lang="ar-IQ" dirty="0"/>
              <a:t>                        3-0.5 + 2.5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19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3135657"/>
              </p:ext>
            </p:extLst>
          </p:nvPr>
        </p:nvGraphicFramePr>
        <p:xfrm>
          <a:off x="825500" y="3644898"/>
          <a:ext cx="9309100" cy="297761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359137"/>
                <a:gridCol w="2572957"/>
                <a:gridCol w="3377006"/>
              </a:tblGrid>
              <a:tr h="49626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effectLst/>
                        </a:rPr>
                        <a:t>الفئة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مركز الفئة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effectLst/>
                        </a:rPr>
                        <a:t>الحدود الحقيقية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9626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smtClean="0">
                          <a:effectLst/>
                        </a:rPr>
                        <a:t>5.5-10.5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effectLst/>
                        </a:rPr>
                        <a:t>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smtClean="0">
                          <a:effectLst/>
                        </a:rPr>
                        <a:t>5-11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9626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smtClean="0">
                          <a:effectLst/>
                        </a:rPr>
                        <a:t>11.5-16.5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smtClean="0">
                          <a:effectLst/>
                        </a:rPr>
                        <a:t>14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smtClean="0">
                          <a:effectLst/>
                        </a:rPr>
                        <a:t>11-17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9626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smtClean="0">
                          <a:effectLst/>
                        </a:rPr>
                        <a:t>17.5-22.5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smtClean="0">
                          <a:effectLst/>
                        </a:rPr>
                        <a:t>20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smtClean="0">
                          <a:effectLst/>
                        </a:rPr>
                        <a:t>17-23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9626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smtClean="0">
                          <a:effectLst/>
                        </a:rPr>
                        <a:t>23.5-28.5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 smtClean="0">
                          <a:effectLst/>
                        </a:rPr>
                        <a:t>24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smtClean="0">
                          <a:effectLst/>
                        </a:rPr>
                        <a:t>23-29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9626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 smtClean="0">
                          <a:effectLst/>
                        </a:rPr>
                        <a:t>29.5-34.5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32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 smtClean="0">
                          <a:effectLst/>
                        </a:rPr>
                        <a:t>29-35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98293"/>
              </p:ext>
            </p:extLst>
          </p:nvPr>
        </p:nvGraphicFramePr>
        <p:xfrm>
          <a:off x="825499" y="221328"/>
          <a:ext cx="9309100" cy="308067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359138"/>
                <a:gridCol w="2572956"/>
                <a:gridCol w="3377006"/>
              </a:tblGrid>
              <a:tr h="51344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effectLst/>
                        </a:rPr>
                        <a:t>الفئة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مركز الفئة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الحدود الحقيقية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1344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1344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1344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1344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1344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32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31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55600"/>
            <a:ext cx="10515600" cy="6311900"/>
          </a:xfrm>
        </p:spPr>
        <p:txBody>
          <a:bodyPr>
            <a:normAutofit/>
          </a:bodyPr>
          <a:lstStyle/>
          <a:p>
            <a:pPr algn="r" rtl="1"/>
            <a:r>
              <a:rPr lang="ar-IQ" dirty="0"/>
              <a:t>الحل</a:t>
            </a:r>
            <a:endParaRPr lang="en-US" dirty="0"/>
          </a:p>
          <a:p>
            <a:pPr algn="r" rtl="1"/>
            <a:r>
              <a:rPr lang="ar-IQ" dirty="0"/>
              <a:t>32 – 8 = 24 يمثل طول خمس فئات متساوية</a:t>
            </a:r>
            <a:endParaRPr lang="en-US" dirty="0"/>
          </a:p>
          <a:p>
            <a:pPr algn="r" rtl="1"/>
            <a:r>
              <a:rPr lang="ar-IQ" dirty="0"/>
              <a:t>طول الفئة = 24 ÷ 4= 6 </a:t>
            </a:r>
            <a:endParaRPr lang="en-US" dirty="0"/>
          </a:p>
          <a:p>
            <a:pPr algn="r" rtl="1"/>
            <a:r>
              <a:rPr lang="ar-IQ" dirty="0"/>
              <a:t>الحد الأدنى الحقيقي للفئة = مركز الفئة – نصف طول الفئة </a:t>
            </a:r>
            <a:endParaRPr lang="en-US" dirty="0"/>
          </a:p>
          <a:p>
            <a:pPr algn="r" rtl="1"/>
            <a:r>
              <a:rPr lang="ar-IQ" dirty="0"/>
              <a:t>                             = 8 – 3 = 5</a:t>
            </a:r>
            <a:endParaRPr lang="en-US" dirty="0"/>
          </a:p>
          <a:p>
            <a:pPr algn="r" rtl="1"/>
            <a:r>
              <a:rPr lang="ar-IQ" dirty="0"/>
              <a:t>الحد الاعلى الحقيقي للفئة = مركز الفئة + نصف طول الفئة</a:t>
            </a:r>
            <a:endParaRPr lang="en-US" dirty="0"/>
          </a:p>
          <a:p>
            <a:pPr algn="r" rtl="1"/>
            <a:r>
              <a:rPr lang="ar-IQ" dirty="0"/>
              <a:t>                             = 8 + 3 = 11</a:t>
            </a:r>
            <a:endParaRPr lang="en-US" dirty="0"/>
          </a:p>
          <a:p>
            <a:pPr algn="r" rtl="1"/>
            <a:r>
              <a:rPr lang="ar-IQ" dirty="0"/>
              <a:t>الحد الأعلى للفئة = الحد الأعلى الحقيقي – 0.5</a:t>
            </a:r>
            <a:endParaRPr lang="en-US" dirty="0"/>
          </a:p>
          <a:p>
            <a:pPr algn="r" rtl="1"/>
            <a:r>
              <a:rPr lang="ar-IQ" dirty="0"/>
              <a:t>                    = 11 – 0.5 = 10.5</a:t>
            </a:r>
            <a:endParaRPr lang="en-US" dirty="0"/>
          </a:p>
          <a:p>
            <a:pPr algn="r" rtl="1"/>
            <a:r>
              <a:rPr lang="ar-IQ" dirty="0"/>
              <a:t>الحد الأدنى للفئة = الحد الأدنى الحقيقي + 0.5</a:t>
            </a:r>
            <a:endParaRPr lang="en-US" dirty="0"/>
          </a:p>
          <a:p>
            <a:pPr algn="r" rtl="1"/>
            <a:r>
              <a:rPr lang="ar-IQ" dirty="0"/>
              <a:t>                    = 5 + 0.5  = 5.5</a:t>
            </a:r>
            <a:endParaRPr lang="en-US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50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47800" y="736600"/>
            <a:ext cx="9982200" cy="4927600"/>
          </a:xfrm>
        </p:spPr>
        <p:txBody>
          <a:bodyPr>
            <a:noAutofit/>
          </a:bodyPr>
          <a:lstStyle/>
          <a:p>
            <a:pPr lvl="0" algn="ctr" rtl="1"/>
            <a:r>
              <a:rPr lang="ar-IQ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اوجد طول الفئة لكل من التوزيعات التالية على فرض ان عدد الفئات في كل منها 10</a:t>
            </a:r>
            <a:endParaRPr lang="en-US" dirty="0"/>
          </a:p>
          <a:p>
            <a:pPr lvl="0" algn="ctr" rtl="1"/>
            <a:r>
              <a:rPr lang="ar-IQ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اقل قيمة = 7.5   واكبر قيمة = 18.6</a:t>
            </a:r>
            <a:endParaRPr lang="en-US" dirty="0"/>
          </a:p>
          <a:p>
            <a:pPr lvl="0" algn="ctr" rtl="1"/>
            <a:r>
              <a:rPr lang="ar-IQ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اقل قيمة = 53  اكبر قيمة = 149</a:t>
            </a:r>
            <a:endParaRPr lang="en-US" dirty="0"/>
          </a:p>
          <a:p>
            <a:pPr lvl="0" algn="ctr" rtl="1"/>
            <a:r>
              <a:rPr lang="ar-IQ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اقل قيمة = -15  واكبر قيمة = صفر</a:t>
            </a:r>
            <a:endParaRPr lang="en-US" dirty="0"/>
          </a:p>
          <a:p>
            <a:pPr algn="ctr" rtl="1"/>
            <a:r>
              <a:rPr lang="ar-IQ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الحل </a:t>
            </a:r>
            <a:endParaRPr lang="en-US" dirty="0"/>
          </a:p>
          <a:p>
            <a:pPr algn="ctr" rtl="1"/>
            <a:r>
              <a:rPr lang="ar-IQ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المدى = اعلى قيمة – اقل قيمة = 18.6-7.5 = 11.1</a:t>
            </a:r>
            <a:endParaRPr lang="en-US" dirty="0"/>
          </a:p>
          <a:p>
            <a:pPr algn="ctr" rtl="1"/>
            <a:r>
              <a:rPr lang="ar-IQ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طول الفئة يساوي المدى ÷ عدد الفئات = 11.1 ÷ 10= 1.11</a:t>
            </a:r>
            <a:endParaRPr lang="en-US" dirty="0"/>
          </a:p>
          <a:p>
            <a:pPr algn="ctr" rtl="1"/>
            <a:r>
              <a:rPr lang="ar-IQ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149-53= 96 ÷ 10 = 9.6 </a:t>
            </a:r>
            <a:endParaRPr lang="en-US" dirty="0"/>
          </a:p>
          <a:p>
            <a:pPr algn="ctr" rtl="1"/>
            <a:r>
              <a:rPr lang="ar-IQ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صفر –(-15) = 15 ÷ 10 = 1.5</a:t>
            </a:r>
            <a:endParaRPr lang="en-US" dirty="0"/>
          </a:p>
          <a:p>
            <a:pPr algn="ctr" rt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409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3700" y="88900"/>
            <a:ext cx="11379200" cy="6350000"/>
          </a:xfrm>
        </p:spPr>
        <p:txBody>
          <a:bodyPr>
            <a:normAutofit/>
          </a:bodyPr>
          <a:lstStyle/>
          <a:p>
            <a:pPr marL="0" lvl="0" indent="0" algn="r" rtl="1">
              <a:buNone/>
            </a:pPr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اذا علمت ان مراكز الفئات لأعمار عدد ممن الطلبة هي (18,21,24,27,30)</a:t>
            </a:r>
            <a:endParaRPr lang="en-US" sz="2400" dirty="0"/>
          </a:p>
          <a:p>
            <a:pPr marL="0" indent="0" algn="r" rtl="1">
              <a:buNone/>
            </a:pPr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فما هي أ- طول الفئة  ب- الحدود الحقيقية للفئات    ج- حدود الفئات لهذا التوزيع</a:t>
            </a:r>
            <a:endParaRPr lang="en-US" sz="2400" dirty="0"/>
          </a:p>
          <a:p>
            <a:pPr algn="r" rtl="1"/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الحل </a:t>
            </a:r>
            <a:endParaRPr lang="en-US" sz="2400" dirty="0"/>
          </a:p>
          <a:p>
            <a:pPr algn="r" rtl="1"/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طول الفئة = الفرق بين مركزي فئتين متتاليتين </a:t>
            </a: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= </a:t>
            </a:r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21-18 =3   24-21 = 3  27-24 = 3  30-27 = 3</a:t>
            </a:r>
            <a:endParaRPr lang="en-US" sz="2400" dirty="0"/>
          </a:p>
          <a:p>
            <a:pPr algn="r" rtl="1"/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الحد الأدنى الحقيقي  للفئة = مركز الفئة – نصف طول الفئة </a:t>
            </a: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=(</a:t>
            </a:r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3÷2)=</a:t>
            </a: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1.5 = </a:t>
            </a:r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18-1.5 = 17.5 </a:t>
            </a:r>
            <a:endParaRPr lang="en-US" sz="2400" dirty="0"/>
          </a:p>
          <a:p>
            <a:pPr algn="r" rtl="1"/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الحد الأدنى للفئة = الحد الأدنى الحقيقي + نصف </a:t>
            </a: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           </a:t>
            </a:r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= 17.5+0.5 = 17</a:t>
            </a:r>
            <a:endParaRPr lang="en-US" sz="2400" dirty="0"/>
          </a:p>
          <a:p>
            <a:pPr algn="r" rtl="1"/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الحد الأعلى الحقيقي للفئة = مركز الفئة + نصف طول </a:t>
            </a: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الفئة= </a:t>
            </a:r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18+1.5 =19.5 </a:t>
            </a:r>
            <a:endParaRPr lang="en-US" sz="2400" dirty="0"/>
          </a:p>
          <a:p>
            <a:pPr algn="r" rtl="1"/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الحد الأعلى للفئة = الحد </a:t>
            </a:r>
            <a:r>
              <a:rPr lang="ar-IQ" sz="2400" dirty="0" err="1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الأع</a:t>
            </a: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IQ" sz="2400" dirty="0" err="1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لى</a:t>
            </a: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الحقيقي – </a:t>
            </a: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0.5             </a:t>
            </a:r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= 19.5-0.5 = 19</a:t>
            </a:r>
            <a:endParaRPr lang="en-US" sz="2400" dirty="0"/>
          </a:p>
          <a:p>
            <a:pPr algn="r" rtl="1"/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ويكمل باقي الحل بنفس </a:t>
            </a: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الطريقة  </a:t>
            </a:r>
            <a:endParaRPr lang="en-US" sz="2400" dirty="0"/>
          </a:p>
          <a:p>
            <a:pPr algn="r" rtl="1"/>
            <a:endParaRPr lang="en-US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410973"/>
              </p:ext>
            </p:extLst>
          </p:nvPr>
        </p:nvGraphicFramePr>
        <p:xfrm>
          <a:off x="1193801" y="3802728"/>
          <a:ext cx="7061198" cy="276317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335677"/>
                <a:gridCol w="2351927"/>
                <a:gridCol w="2373594"/>
              </a:tblGrid>
              <a:tr h="46052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الفئة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مركز الفئة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الحدود الحقيقية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6052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17-19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16.5-19.5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6052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20-22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19.5-22.5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6052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23-25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22.5-25.5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6052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26-28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25.5-28.5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6052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29-31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28.5-31.5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24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11124"/>
            <a:ext cx="12192000" cy="6746875"/>
          </a:xfrm>
        </p:spPr>
        <p:txBody>
          <a:bodyPr>
            <a:normAutofit/>
          </a:bodyPr>
          <a:lstStyle/>
          <a:p>
            <a:pPr lvl="0" algn="r" rtl="1"/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فيما يلي درجات 60 طالب في امتحان الإحصاء جد :</a:t>
            </a:r>
            <a:endParaRPr lang="en-US" sz="2400" dirty="0"/>
          </a:p>
          <a:p>
            <a:pPr algn="r" rtl="1"/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انشاء جدول التوزيع التكراري باستعمال عشر </a:t>
            </a: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فئات  </a:t>
            </a:r>
            <a:endParaRPr lang="en-US" sz="2400" dirty="0"/>
          </a:p>
          <a:p>
            <a:pPr lvl="0" algn="r" rtl="1"/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ارسم المدرج التكراري </a:t>
            </a:r>
            <a:endParaRPr lang="en-US" sz="2400" dirty="0"/>
          </a:p>
          <a:p>
            <a:pPr lvl="0" algn="r" rtl="1"/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ارسم المضلع التكراري</a:t>
            </a:r>
            <a:endParaRPr lang="en-US" sz="2400" dirty="0"/>
          </a:p>
          <a:p>
            <a:pPr lvl="0" algn="r" rtl="1"/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انشاء جدول التوزيع التكراري التجميعي التصاعدي والتنازلي</a:t>
            </a:r>
            <a:endParaRPr lang="en-US" sz="2400" dirty="0"/>
          </a:p>
          <a:p>
            <a:pPr lvl="0" algn="r" rtl="1"/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ارسم المضلع التكراري التجمعي التصاعدي والتنازلي في رسم واحد</a:t>
            </a:r>
            <a:endParaRPr lang="en-US" sz="2400" dirty="0"/>
          </a:p>
          <a:p>
            <a:pPr marL="0" indent="0" algn="r" rtl="1">
              <a:buNone/>
            </a:pPr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الحل </a:t>
            </a:r>
          </a:p>
          <a:p>
            <a:pPr marL="0" indent="0" algn="r" rtl="1">
              <a:buNone/>
            </a:pP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عمل الجدول المكون من عشر فئات </a:t>
            </a:r>
          </a:p>
          <a:p>
            <a:pPr marL="0" indent="0" algn="r" rtl="1">
              <a:buNone/>
            </a:pP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ومن ملاحظة الدرجات نلاحظ ان الدرجات محصورة ما بين 10 – 98</a:t>
            </a:r>
          </a:p>
          <a:p>
            <a:pPr marL="0" indent="0" algn="r" rtl="1">
              <a:buNone/>
            </a:pPr>
            <a:r>
              <a:rPr lang="ar-IQ" sz="2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تكون الفئات كما يلي: </a:t>
            </a:r>
          </a:p>
          <a:p>
            <a:pPr marL="0" indent="0" algn="r" rtl="1">
              <a:buNone/>
            </a:pPr>
            <a:endParaRPr lang="en-US" sz="2400" dirty="0"/>
          </a:p>
          <a:p>
            <a:pPr marL="0" indent="0" algn="r" rtl="1">
              <a:buNone/>
            </a:pPr>
            <a:r>
              <a:rPr lang="ar-IQ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en-US" dirty="0"/>
          </a:p>
          <a:p>
            <a:pPr algn="r" rtl="1"/>
            <a:endParaRPr lang="en-US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138193"/>
              </p:ext>
            </p:extLst>
          </p:nvPr>
        </p:nvGraphicFramePr>
        <p:xfrm>
          <a:off x="2032000" y="250824"/>
          <a:ext cx="2476500" cy="6018980"/>
        </p:xfrm>
        <a:graphic>
          <a:graphicData uri="http://schemas.openxmlformats.org/drawingml/2006/table">
            <a:tbl>
              <a:tblPr rtl="1" firstRow="1" firstCol="1" bandRow="1"/>
              <a:tblGrid>
                <a:gridCol w="1533525"/>
                <a:gridCol w="942975"/>
              </a:tblGrid>
              <a:tr h="5471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الفئة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التكرار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1-10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11-20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21-30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31-40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41-50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51-60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61-70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71-80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81-90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91-100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0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72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091050"/>
              </p:ext>
            </p:extLst>
          </p:nvPr>
        </p:nvGraphicFramePr>
        <p:xfrm>
          <a:off x="698499" y="412996"/>
          <a:ext cx="10134600" cy="593700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79864"/>
                <a:gridCol w="1207084"/>
                <a:gridCol w="1839423"/>
                <a:gridCol w="1534283"/>
                <a:gridCol w="2019567"/>
                <a:gridCol w="1654379"/>
              </a:tblGrid>
              <a:tr h="130747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الفئة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التكرار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التجمعي التصاعدي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التجمعي التنازلي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86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1-10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اقل من 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اكثر من1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86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11-20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اقل من11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اكثر من11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86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21-30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اقل من 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اكثر من21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86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31-40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اقل من31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اكثر من31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86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41-50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اقل من41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اكثر من41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86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51-60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اقل من51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اكثر من51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86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61-70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اقل من61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اكثر من61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86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71-80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اقل من71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اكثر من71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86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81-90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اقل من81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اكثر من81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86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91-100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اقل من91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اكثر من91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86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اقل من101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اكثر من101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772152"/>
              </p:ext>
            </p:extLst>
          </p:nvPr>
        </p:nvGraphicFramePr>
        <p:xfrm>
          <a:off x="660400" y="0"/>
          <a:ext cx="10744200" cy="3035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مخطط 4"/>
          <p:cNvGraphicFramePr/>
          <p:nvPr>
            <p:extLst>
              <p:ext uri="{D42A27DB-BD31-4B8C-83A1-F6EECF244321}">
                <p14:modId xmlns:p14="http://schemas.microsoft.com/office/powerpoint/2010/main" val="2029423618"/>
              </p:ext>
            </p:extLst>
          </p:nvPr>
        </p:nvGraphicFramePr>
        <p:xfrm>
          <a:off x="660400" y="3213100"/>
          <a:ext cx="107442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019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عنصر نائب للمحتوى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786973"/>
              </p:ext>
            </p:extLst>
          </p:nvPr>
        </p:nvGraphicFramePr>
        <p:xfrm>
          <a:off x="444498" y="4051302"/>
          <a:ext cx="10109201" cy="280669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310675"/>
                <a:gridCol w="3713584"/>
                <a:gridCol w="4084942"/>
              </a:tblGrid>
              <a:tr h="4677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الفئات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مركز الفئات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الحدود الحقيقية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67783"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0.5-7.5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677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8-14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7.5-14.5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677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15-21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14.5-21.5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677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22-28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21.5-28.5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677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29-35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28.5-35.5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مستطيل 6"/>
          <p:cNvSpPr/>
          <p:nvPr/>
        </p:nvSpPr>
        <p:spPr>
          <a:xfrm>
            <a:off x="444500" y="0"/>
            <a:ext cx="11112499" cy="467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IQ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اكمل الجداول التالية علما ان اطوال الفئات متساوية وانها ارقام صحيحة: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جدول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767544"/>
              </p:ext>
            </p:extLst>
          </p:nvPr>
        </p:nvGraphicFramePr>
        <p:xfrm>
          <a:off x="444499" y="884036"/>
          <a:ext cx="10109201" cy="305286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310674"/>
                <a:gridCol w="3713584"/>
                <a:gridCol w="4084943"/>
              </a:tblGrid>
              <a:tr h="55106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الفئات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مركز الفئات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الحدود الحقيقية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0361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IQ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036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036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036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036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44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20700" y="149224"/>
            <a:ext cx="10515600" cy="4968875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الحل :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مركز الفئة = (الحد الأعلى + الحد الأدنى ) ÷2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4      =(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+1 ) ÷ 2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× 2 =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+1  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8-1 =7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الحد الحقيقي الأعلى = الحد الاعلى + 0.5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= 7+0.5 +7.5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الحد الحقيقي الأدنى = الحد الادنى – 0.5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= 1-0.5 = 0.5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طول الفئة = الحد الاعلى – الحد الأدنى +1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IQ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7-1+1 = 7 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72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0531695"/>
              </p:ext>
            </p:extLst>
          </p:nvPr>
        </p:nvGraphicFramePr>
        <p:xfrm>
          <a:off x="1206500" y="3555999"/>
          <a:ext cx="10007599" cy="296810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89283"/>
                <a:gridCol w="3843364"/>
                <a:gridCol w="3174952"/>
              </a:tblGrid>
              <a:tr h="50800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الفئات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مركز الفئات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الحدود الحقيقية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1001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effectLst/>
                        </a:rPr>
                        <a:t>3-6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4.5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2.5- 6.5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1001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effectLst/>
                        </a:rPr>
                        <a:t>7-10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8.5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6.5- 8.5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1001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effectLst/>
                        </a:rPr>
                        <a:t>11-14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effectLst/>
                        </a:rPr>
                        <a:t>12.5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10.5- 12.5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1001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15- 18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effectLst/>
                        </a:rPr>
                        <a:t>16.5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14.5- 16.5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1001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 19- 22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effectLst/>
                        </a:rPr>
                        <a:t>20.5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18.5- 22.5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1001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effectLst/>
                        </a:rPr>
                        <a:t>23-26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effectLst/>
                        </a:rPr>
                        <a:t>24.5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effectLst/>
                        </a:rPr>
                        <a:t>22.5- 26.5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082093"/>
              </p:ext>
            </p:extLst>
          </p:nvPr>
        </p:nvGraphicFramePr>
        <p:xfrm>
          <a:off x="1206500" y="0"/>
          <a:ext cx="10007599" cy="303732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89283"/>
                <a:gridCol w="3843364"/>
                <a:gridCol w="3174952"/>
              </a:tblGrid>
              <a:tr h="4826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الفئات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مركز الفئات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الحدود الحقيقية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578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 smtClean="0">
                          <a:effectLst/>
                        </a:rPr>
                        <a:t>3-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578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578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578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578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IQ" sz="2400" dirty="0" smtClean="0">
                          <a:effectLst/>
                        </a:rPr>
                        <a:t>- </a:t>
                      </a:r>
                      <a:r>
                        <a:rPr lang="ar-IQ" sz="2400" dirty="0">
                          <a:effectLst/>
                        </a:rPr>
                        <a:t>22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578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86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869</Words>
  <Application>Microsoft Office PowerPoint</Application>
  <PresentationFormat>ملء الشاشة</PresentationFormat>
  <Paragraphs>289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نسق Office</vt:lpstr>
      <vt:lpstr>تمارين الفصل الثالث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Microsoft (C)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تمارين الفصل الثالث</dc:title>
  <dc:creator>wael alwaely</dc:creator>
  <cp:lastModifiedBy>wael alwaely</cp:lastModifiedBy>
  <cp:revision>12</cp:revision>
  <dcterms:created xsi:type="dcterms:W3CDTF">2021-05-27T02:10:11Z</dcterms:created>
  <dcterms:modified xsi:type="dcterms:W3CDTF">2021-05-27T09:48:44Z</dcterms:modified>
</cp:coreProperties>
</file>