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7" r:id="rId3"/>
    <p:sldId id="358" r:id="rId4"/>
    <p:sldId id="360" r:id="rId5"/>
    <p:sldId id="362" r:id="rId6"/>
    <p:sldId id="325" r:id="rId7"/>
    <p:sldId id="258" r:id="rId8"/>
    <p:sldId id="259" r:id="rId9"/>
    <p:sldId id="264" r:id="rId10"/>
    <p:sldId id="266" r:id="rId11"/>
    <p:sldId id="326" r:id="rId12"/>
    <p:sldId id="268" r:id="rId13"/>
    <p:sldId id="327" r:id="rId14"/>
    <p:sldId id="270" r:id="rId15"/>
    <p:sldId id="329" r:id="rId16"/>
    <p:sldId id="330" r:id="rId17"/>
    <p:sldId id="272" r:id="rId18"/>
    <p:sldId id="273" r:id="rId19"/>
    <p:sldId id="269" r:id="rId20"/>
    <p:sldId id="274" r:id="rId21"/>
    <p:sldId id="367" r:id="rId22"/>
    <p:sldId id="275" r:id="rId23"/>
    <p:sldId id="276" r:id="rId24"/>
    <p:sldId id="338" r:id="rId25"/>
    <p:sldId id="356" r:id="rId26"/>
    <p:sldId id="277" r:id="rId27"/>
    <p:sldId id="278" r:id="rId28"/>
    <p:sldId id="332" r:id="rId29"/>
    <p:sldId id="337" r:id="rId30"/>
    <p:sldId id="372" r:id="rId31"/>
    <p:sldId id="361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578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73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194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737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998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354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928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219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914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58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36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F51B6-8ED7-4731-9F8A-803721F11950}" type="datetimeFigureOut">
              <a:rPr lang="en-US" smtClean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5050E-5B14-4A51-8874-D6A1FFF3AD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249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105400" y="68174"/>
            <a:ext cx="3886200" cy="63610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and Scientific Research</a:t>
            </a: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152400" y="68174"/>
            <a:ext cx="3886200" cy="580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medical college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/>
              <a:t>Robbin’s</a:t>
            </a:r>
            <a:r>
              <a:rPr lang="en-US" dirty="0"/>
              <a:t> Basic pathology 9</a:t>
            </a:r>
            <a:r>
              <a:rPr lang="en-US" baseline="30000" dirty="0"/>
              <a:t>th </a:t>
            </a:r>
            <a:r>
              <a:rPr lang="en-US" dirty="0"/>
              <a:t>edition</a:t>
            </a:r>
          </a:p>
          <a:p>
            <a:r>
              <a:rPr lang="pt-BR" dirty="0"/>
              <a:t>Hoffbrands Essential Haematology 7</a:t>
            </a:r>
            <a:r>
              <a:rPr lang="pt-BR" baseline="30000" dirty="0"/>
              <a:t>th</a:t>
            </a:r>
            <a:r>
              <a:rPr lang="pt-BR" dirty="0"/>
              <a:t> edition</a:t>
            </a:r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979E3BF-905D-4761-A225-E1D43CF64D95}"/>
              </a:ext>
            </a:extLst>
          </p:cNvPr>
          <p:cNvSpPr/>
          <p:nvPr/>
        </p:nvSpPr>
        <p:spPr>
          <a:xfrm>
            <a:off x="265814" y="898711"/>
            <a:ext cx="8506046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 module: Mechanism of Disease</a:t>
            </a:r>
          </a:p>
          <a:p>
            <a:pPr algn="ctr"/>
            <a:endParaRPr lang="en-U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r>
              <a:rPr lang="en-US" sz="2800" b="1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Session 5 / </a:t>
            </a:r>
            <a:r>
              <a:rPr lang="en-US" sz="2800" b="1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</a:rPr>
              <a:t>Lectures 1</a:t>
            </a:r>
            <a:endParaRPr lang="en-GB" sz="2800" b="1" cap="none" spc="0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BFA5F5C-7657-4034-95A4-D6557FC7F8F4}"/>
              </a:ext>
            </a:extLst>
          </p:cNvPr>
          <p:cNvSpPr/>
          <p:nvPr/>
        </p:nvSpPr>
        <p:spPr>
          <a:xfrm>
            <a:off x="751627" y="2690274"/>
            <a:ext cx="764074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Haemostasis and Thrombosis (I)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2D11C7-5654-4165-8FC1-806EAD160B83}"/>
              </a:ext>
            </a:extLst>
          </p:cNvPr>
          <p:cNvSpPr txBox="1"/>
          <p:nvPr/>
        </p:nvSpPr>
        <p:spPr>
          <a:xfrm>
            <a:off x="393582" y="3429000"/>
            <a:ext cx="55627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rgbClr val="0070C0"/>
                </a:solidFill>
              </a:rPr>
              <a:t>Module staff: Session 5</a:t>
            </a:r>
          </a:p>
          <a:p>
            <a:r>
              <a:rPr lang="en-GB" i="1" dirty="0">
                <a:solidFill>
                  <a:srgbClr val="0070C0"/>
                </a:solidFill>
              </a:rPr>
              <a:t>			</a:t>
            </a:r>
            <a:r>
              <a:rPr lang="en-GB" i="1" dirty="0" err="1">
                <a:solidFill>
                  <a:srgbClr val="0070C0"/>
                </a:solidFill>
              </a:rPr>
              <a:t>Dr.</a:t>
            </a:r>
            <a:r>
              <a:rPr lang="en-GB" i="1" dirty="0">
                <a:solidFill>
                  <a:srgbClr val="0070C0"/>
                </a:solidFill>
              </a:rPr>
              <a:t> </a:t>
            </a:r>
            <a:r>
              <a:rPr lang="en-GB" i="1" dirty="0" err="1">
                <a:solidFill>
                  <a:srgbClr val="0070C0"/>
                </a:solidFill>
              </a:rPr>
              <a:t>Sadiq</a:t>
            </a:r>
            <a:r>
              <a:rPr lang="en-GB" i="1" dirty="0">
                <a:solidFill>
                  <a:srgbClr val="0070C0"/>
                </a:solidFill>
              </a:rPr>
              <a:t> K. Ali  (Module leader)</a:t>
            </a:r>
          </a:p>
          <a:p>
            <a:r>
              <a:rPr lang="en-GB" i="1" dirty="0">
                <a:solidFill>
                  <a:srgbClr val="0070C0"/>
                </a:solidFill>
              </a:rPr>
              <a:t>			</a:t>
            </a:r>
            <a:r>
              <a:rPr lang="en-GB" i="1" dirty="0" err="1">
                <a:solidFill>
                  <a:srgbClr val="FF0000"/>
                </a:solidFill>
              </a:rPr>
              <a:t>Dr.</a:t>
            </a:r>
            <a:r>
              <a:rPr lang="en-GB" i="1" dirty="0">
                <a:solidFill>
                  <a:srgbClr val="FF0000"/>
                </a:solidFill>
              </a:rPr>
              <a:t> Ihsan </a:t>
            </a:r>
            <a:r>
              <a:rPr lang="en-GB" i="1" dirty="0" err="1">
                <a:solidFill>
                  <a:srgbClr val="FF0000"/>
                </a:solidFill>
              </a:rPr>
              <a:t>Mardan</a:t>
            </a:r>
            <a:r>
              <a:rPr lang="en-GB" i="1" dirty="0">
                <a:solidFill>
                  <a:srgbClr val="FF0000"/>
                </a:solidFill>
              </a:rPr>
              <a:t> </a:t>
            </a:r>
          </a:p>
          <a:p>
            <a:r>
              <a:rPr lang="en-GB" i="1" dirty="0">
                <a:solidFill>
                  <a:srgbClr val="0070C0"/>
                </a:solidFill>
              </a:rPr>
              <a:t>			</a:t>
            </a:r>
            <a:r>
              <a:rPr lang="en-GB" i="1" dirty="0" err="1">
                <a:solidFill>
                  <a:srgbClr val="0070C0"/>
                </a:solidFill>
              </a:rPr>
              <a:t>Dr.</a:t>
            </a:r>
            <a:r>
              <a:rPr lang="en-GB" i="1" dirty="0">
                <a:solidFill>
                  <a:srgbClr val="0070C0"/>
                </a:solidFill>
              </a:rPr>
              <a:t> Iman Abdul-</a:t>
            </a:r>
            <a:r>
              <a:rPr lang="en-GB" i="1" dirty="0" err="1">
                <a:solidFill>
                  <a:srgbClr val="0070C0"/>
                </a:solidFill>
              </a:rPr>
              <a:t>Hadi</a:t>
            </a:r>
            <a:endParaRPr lang="en-GB" i="1" dirty="0">
              <a:solidFill>
                <a:srgbClr val="0070C0"/>
              </a:solidFill>
            </a:endParaRPr>
          </a:p>
          <a:p>
            <a:r>
              <a:rPr lang="en-GB" i="1" dirty="0">
                <a:solidFill>
                  <a:srgbClr val="0070C0"/>
                </a:solidFill>
              </a:rPr>
              <a:t>			</a:t>
            </a:r>
            <a:r>
              <a:rPr lang="en-GB" i="1" dirty="0" err="1">
                <a:solidFill>
                  <a:srgbClr val="0070C0"/>
                </a:solidFill>
              </a:rPr>
              <a:t>Dr.</a:t>
            </a:r>
            <a:r>
              <a:rPr lang="en-GB" i="1" dirty="0">
                <a:solidFill>
                  <a:srgbClr val="0070C0"/>
                </a:solidFill>
              </a:rPr>
              <a:t> </a:t>
            </a:r>
            <a:r>
              <a:rPr lang="en-GB" i="1" dirty="0" err="1">
                <a:solidFill>
                  <a:srgbClr val="0070C0"/>
                </a:solidFill>
              </a:rPr>
              <a:t>Ghada</a:t>
            </a:r>
            <a:r>
              <a:rPr lang="en-GB" i="1" dirty="0">
                <a:solidFill>
                  <a:srgbClr val="0070C0"/>
                </a:solidFill>
              </a:rPr>
              <a:t> Lateef</a:t>
            </a:r>
          </a:p>
          <a:p>
            <a:r>
              <a:rPr lang="en-GB" i="1" dirty="0">
                <a:solidFill>
                  <a:srgbClr val="0070C0"/>
                </a:solidFill>
              </a:rPr>
              <a:t>			Dr. </a:t>
            </a:r>
            <a:r>
              <a:rPr lang="en-GB" i="1" dirty="0" err="1">
                <a:solidFill>
                  <a:srgbClr val="0070C0"/>
                </a:solidFill>
              </a:rPr>
              <a:t>Wasan</a:t>
            </a:r>
            <a:r>
              <a:rPr lang="en-GB" i="1" dirty="0">
                <a:solidFill>
                  <a:srgbClr val="0070C0"/>
                </a:solidFill>
              </a:rPr>
              <a:t> Mansur</a:t>
            </a:r>
          </a:p>
          <a:p>
            <a:r>
              <a:rPr lang="en-GB" i="1" dirty="0">
                <a:solidFill>
                  <a:srgbClr val="0070C0"/>
                </a:solidFill>
              </a:rPr>
              <a:t>			</a:t>
            </a:r>
            <a:r>
              <a:rPr lang="en-GB" i="1" dirty="0" err="1">
                <a:solidFill>
                  <a:srgbClr val="0070C0"/>
                </a:solidFill>
              </a:rPr>
              <a:t>Dr.</a:t>
            </a:r>
            <a:r>
              <a:rPr lang="en-GB" i="1" dirty="0">
                <a:solidFill>
                  <a:srgbClr val="0070C0"/>
                </a:solidFill>
              </a:rPr>
              <a:t> </a:t>
            </a:r>
            <a:r>
              <a:rPr lang="en-GB" i="1" dirty="0" err="1">
                <a:solidFill>
                  <a:srgbClr val="0070C0"/>
                </a:solidFill>
              </a:rPr>
              <a:t>Safa</a:t>
            </a:r>
            <a:r>
              <a:rPr lang="en-GB" i="1" dirty="0">
                <a:solidFill>
                  <a:srgbClr val="0070C0"/>
                </a:solidFill>
              </a:rPr>
              <a:t> Asaad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05" y="22819"/>
            <a:ext cx="896190" cy="68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730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1300" y="818074"/>
            <a:ext cx="8501646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defRPr/>
            </a:pPr>
            <a:r>
              <a:rPr lang="en-US" sz="2800" i="1" u="sng" kern="0" dirty="0">
                <a:solidFill>
                  <a:srgbClr val="464653"/>
                </a:solidFill>
              </a:rPr>
              <a:t>Antiplatelet effects</a:t>
            </a:r>
            <a:endParaRPr lang="en-US" sz="2600" u="sng" dirty="0">
              <a:solidFill>
                <a:prstClr val="black"/>
              </a:solidFill>
              <a:latin typeface="Gill Sans MT"/>
            </a:endParaRP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prstClr val="black"/>
                </a:solidFill>
                <a:latin typeface="Gill Sans MT"/>
              </a:rPr>
              <a:t>An intact endothelium </a:t>
            </a:r>
            <a:r>
              <a:rPr lang="en-US" sz="2600" dirty="0">
                <a:solidFill>
                  <a:srgbClr val="FF0000"/>
                </a:solidFill>
                <a:latin typeface="Gill Sans MT"/>
              </a:rPr>
              <a:t>prevents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 platelets (and plasma coagulation factors) from interacting with the highly </a:t>
            </a:r>
            <a:r>
              <a:rPr lang="en-US" sz="2600" dirty="0" err="1">
                <a:solidFill>
                  <a:prstClr val="black"/>
                </a:solidFill>
                <a:latin typeface="Gill Sans MT"/>
              </a:rPr>
              <a:t>thrombogenic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 </a:t>
            </a:r>
            <a:r>
              <a:rPr lang="en-US" sz="2600" dirty="0" err="1">
                <a:solidFill>
                  <a:prstClr val="black"/>
                </a:solidFill>
                <a:latin typeface="Gill Sans MT"/>
              </a:rPr>
              <a:t>subendothelial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 extracellular matrix (ECM).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prstClr val="black"/>
                </a:solidFill>
                <a:latin typeface="Gill Sans MT"/>
              </a:rPr>
              <a:t>Prostacyclin (</a:t>
            </a:r>
            <a:r>
              <a:rPr lang="en-US" sz="2600" dirty="0">
                <a:solidFill>
                  <a:srgbClr val="FF0000"/>
                </a:solidFill>
                <a:latin typeface="Gill Sans MT"/>
              </a:rPr>
              <a:t>PGI</a:t>
            </a:r>
            <a:r>
              <a:rPr lang="en-US" sz="2600" baseline="-25000" dirty="0">
                <a:solidFill>
                  <a:srgbClr val="FF0000"/>
                </a:solidFill>
                <a:latin typeface="Gill Sans MT"/>
              </a:rPr>
              <a:t>2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) and nitric oxide (</a:t>
            </a:r>
            <a:r>
              <a:rPr lang="en-US" sz="2600" dirty="0">
                <a:solidFill>
                  <a:srgbClr val="FF0000"/>
                </a:solidFill>
                <a:latin typeface="Gill Sans MT"/>
              </a:rPr>
              <a:t>NO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).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600" dirty="0">
                <a:solidFill>
                  <a:prstClr val="black"/>
                </a:solidFill>
                <a:latin typeface="Gill Sans MT"/>
              </a:rPr>
              <a:t>Adenosine diphosphatase (</a:t>
            </a:r>
            <a:r>
              <a:rPr lang="en-US" sz="2600" dirty="0" err="1">
                <a:solidFill>
                  <a:prstClr val="black"/>
                </a:solidFill>
                <a:latin typeface="Gill Sans MT"/>
              </a:rPr>
              <a:t>ADPase</a:t>
            </a:r>
            <a:r>
              <a:rPr lang="en-US" sz="2600" dirty="0">
                <a:solidFill>
                  <a:prstClr val="black"/>
                </a:solidFill>
                <a:latin typeface="Gill Sans MT"/>
              </a:rPr>
              <a:t>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41300" y="3660711"/>
            <a:ext cx="8501646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spcBef>
                <a:spcPct val="0"/>
              </a:spcBef>
              <a:buClr>
                <a:srgbClr val="727CA3"/>
              </a:buClr>
              <a:buSzPct val="76000"/>
            </a:pPr>
            <a:r>
              <a:rPr lang="en-GB" sz="2800" i="1" u="sng" dirty="0">
                <a:solidFill>
                  <a:srgbClr val="464653"/>
                </a:solidFill>
              </a:rPr>
              <a:t>Anticoagulant effects 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Heparin-like molecules, </a:t>
            </a:r>
            <a:r>
              <a:rPr lang="en-GB" sz="2800" dirty="0" err="1">
                <a:solidFill>
                  <a:prstClr val="black"/>
                </a:solidFill>
              </a:rPr>
              <a:t>thrombomodulin</a:t>
            </a:r>
            <a:r>
              <a:rPr lang="en-GB" sz="2800" dirty="0">
                <a:solidFill>
                  <a:prstClr val="black"/>
                </a:solidFill>
              </a:rPr>
              <a:t> and tissue factor pathway inhibitor </a:t>
            </a:r>
            <a:endParaRPr lang="en-GB" sz="2800" dirty="0"/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241300" y="5114052"/>
            <a:ext cx="8661400" cy="1100853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i="1" u="sng" strike="noStrike" kern="1200" cap="none" spc="0" normalizeH="0" baseline="0" dirty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+mn-lt"/>
              </a:rPr>
              <a:t>Fibrinolytic</a:t>
            </a:r>
            <a:r>
              <a:rPr kumimoji="0" lang="en-US" sz="2800" i="1" u="sng" strike="noStrike" kern="1200" cap="none" spc="0" normalizeH="0" baseline="0" noProof="0" dirty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+mn-lt"/>
              </a:rPr>
              <a:t> effects</a:t>
            </a:r>
          </a:p>
          <a:p>
            <a:pPr marL="274320" lvl="0" indent="-274320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Plasminogen activator (t-PA)</a:t>
            </a: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241300" y="114300"/>
            <a:ext cx="8229600" cy="6858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Antithrombotic Properties (Endothelium)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1347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101" y="0"/>
            <a:ext cx="8839200" cy="6081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835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0759" y="299591"/>
            <a:ext cx="819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Prothrombotic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j-ea"/>
                <a:cs typeface="+mj-cs"/>
              </a:rPr>
              <a:t> Properties (Endothelium) 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0759" y="1031994"/>
            <a:ext cx="8533041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spcAft>
                <a:spcPts val="6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u="sng" dirty="0">
                <a:solidFill>
                  <a:prstClr val="black"/>
                </a:solidFill>
              </a:rPr>
              <a:t>Platelet effects</a:t>
            </a:r>
            <a:r>
              <a:rPr lang="en-GB" sz="2800" i="1" dirty="0">
                <a:solidFill>
                  <a:prstClr val="black"/>
                </a:solidFill>
              </a:rPr>
              <a:t>: </a:t>
            </a:r>
            <a:r>
              <a:rPr lang="en-GB" sz="2800" dirty="0">
                <a:solidFill>
                  <a:prstClr val="black"/>
                </a:solidFill>
              </a:rPr>
              <a:t>Endothelial injury brings platelets into contact with the </a:t>
            </a:r>
            <a:r>
              <a:rPr lang="en-GB" sz="2800" dirty="0" err="1">
                <a:solidFill>
                  <a:prstClr val="black"/>
                </a:solidFill>
              </a:rPr>
              <a:t>subendothelial</a:t>
            </a:r>
            <a:r>
              <a:rPr lang="en-GB" sz="2800" dirty="0">
                <a:solidFill>
                  <a:prstClr val="black"/>
                </a:solidFill>
              </a:rPr>
              <a:t> ECM, which includes among its constituents </a:t>
            </a:r>
            <a:r>
              <a:rPr lang="en-GB" sz="2800" dirty="0">
                <a:solidFill>
                  <a:srgbClr val="FF0000"/>
                </a:solidFill>
              </a:rPr>
              <a:t>von </a:t>
            </a:r>
            <a:r>
              <a:rPr lang="en-GB" sz="2800" dirty="0" err="1">
                <a:solidFill>
                  <a:srgbClr val="FF0000"/>
                </a:solidFill>
              </a:rPr>
              <a:t>Willebrand</a:t>
            </a:r>
            <a:r>
              <a:rPr lang="en-GB" sz="2800" dirty="0">
                <a:solidFill>
                  <a:srgbClr val="FF0000"/>
                </a:solidFill>
              </a:rPr>
              <a:t> factor </a:t>
            </a:r>
            <a:r>
              <a:rPr lang="en-GB" sz="2800" dirty="0">
                <a:solidFill>
                  <a:prstClr val="black"/>
                </a:solidFill>
              </a:rPr>
              <a:t>(</a:t>
            </a:r>
            <a:r>
              <a:rPr lang="en-GB" sz="2800" dirty="0" err="1">
                <a:solidFill>
                  <a:prstClr val="black"/>
                </a:solidFill>
              </a:rPr>
              <a:t>vWF</a:t>
            </a:r>
            <a:r>
              <a:rPr lang="en-GB" sz="2800" dirty="0">
                <a:solidFill>
                  <a:prstClr val="black"/>
                </a:solidFill>
              </a:rPr>
              <a:t>)</a:t>
            </a:r>
            <a:endParaRPr lang="en-GB" sz="2800" i="1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spcAft>
                <a:spcPts val="6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u="sng" dirty="0">
                <a:solidFill>
                  <a:prstClr val="black"/>
                </a:solidFill>
              </a:rPr>
              <a:t>Procoagulant effects</a:t>
            </a:r>
            <a:r>
              <a:rPr lang="en-GB" sz="2800" i="1" dirty="0">
                <a:solidFill>
                  <a:prstClr val="black"/>
                </a:solidFill>
              </a:rPr>
              <a:t>:</a:t>
            </a:r>
            <a:r>
              <a:rPr lang="en-GB" sz="2800" dirty="0">
                <a:solidFill>
                  <a:prstClr val="black"/>
                </a:solidFill>
              </a:rPr>
              <a:t> In response to cytokines (e.g., tumour necrosis factor [TNF] or interleukin-1 [IL-1]) or certain bacterial products including endotoxin, endothelial cells produce </a:t>
            </a:r>
            <a:r>
              <a:rPr lang="en-GB" sz="2800" i="1" dirty="0">
                <a:solidFill>
                  <a:srgbClr val="FF0000"/>
                </a:solidFill>
              </a:rPr>
              <a:t>tissue factor</a:t>
            </a:r>
            <a:r>
              <a:rPr lang="en-GB" sz="2800" dirty="0">
                <a:solidFill>
                  <a:prstClr val="black"/>
                </a:solidFill>
              </a:rPr>
              <a:t>, the major in vivo activator of coagulation, and downregulate the expression of thrombomodulin.</a:t>
            </a:r>
            <a:endParaRPr lang="en-GB" sz="2800" i="1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spcAft>
                <a:spcPts val="6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u="sng" dirty="0">
                <a:solidFill>
                  <a:prstClr val="black"/>
                </a:solidFill>
              </a:rPr>
              <a:t>Antifibrinolytic effects</a:t>
            </a:r>
            <a:r>
              <a:rPr lang="en-GB" sz="2800" i="1" dirty="0">
                <a:solidFill>
                  <a:prstClr val="black"/>
                </a:solidFill>
              </a:rPr>
              <a:t>:</a:t>
            </a:r>
            <a:r>
              <a:rPr lang="en-GB" sz="2800" dirty="0">
                <a:solidFill>
                  <a:prstClr val="black"/>
                </a:solidFill>
              </a:rPr>
              <a:t> Endothelial cells also secrete inhibitors of plasminogen activator (</a:t>
            </a:r>
            <a:r>
              <a:rPr lang="en-GB" sz="2800" dirty="0">
                <a:solidFill>
                  <a:srgbClr val="FF0000"/>
                </a:solidFill>
              </a:rPr>
              <a:t>PAIs</a:t>
            </a:r>
            <a:r>
              <a:rPr lang="en-GB" sz="2800" dirty="0">
                <a:solidFill>
                  <a:prstClr val="black"/>
                </a:solidFill>
              </a:rPr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484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001" y="146050"/>
            <a:ext cx="8915400" cy="602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26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344258" y="383202"/>
            <a:ext cx="8229600" cy="635000"/>
          </a:xfrm>
          <a:prstGeom prst="rect">
            <a:avLst/>
          </a:prstGeom>
        </p:spPr>
        <p:txBody>
          <a:bodyPr vert="horz" anchor="b" anchorCtr="0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PLATELETS</a:t>
            </a: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4258" y="1338501"/>
            <a:ext cx="839868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Platelets play a critical role in normal haemostasis by forming a </a:t>
            </a:r>
            <a:r>
              <a:rPr lang="en-GB" sz="2800" dirty="0">
                <a:solidFill>
                  <a:srgbClr val="FF0000"/>
                </a:solidFill>
              </a:rPr>
              <a:t>haemostatic plug </a:t>
            </a:r>
            <a:r>
              <a:rPr lang="en-GB" sz="2800" dirty="0">
                <a:solidFill>
                  <a:prstClr val="black"/>
                </a:solidFill>
              </a:rPr>
              <a:t>that seals vascular defects, and by </a:t>
            </a:r>
            <a:r>
              <a:rPr lang="en-GB" sz="2800" dirty="0"/>
              <a:t>providing a </a:t>
            </a:r>
            <a:r>
              <a:rPr lang="en-GB" sz="2800" dirty="0">
                <a:solidFill>
                  <a:srgbClr val="FF0000"/>
                </a:solidFill>
              </a:rPr>
              <a:t>surface</a:t>
            </a:r>
            <a:r>
              <a:rPr lang="en-GB" sz="2800" dirty="0">
                <a:solidFill>
                  <a:prstClr val="black"/>
                </a:solidFill>
              </a:rPr>
              <a:t> that recruits and concentrates activated coagulation factors.</a:t>
            </a:r>
          </a:p>
          <a:p>
            <a:pPr marL="274320" lvl="0" indent="-274320" algn="just" defTabSz="914400"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Normal platelet count is 150-400 x 10</a:t>
            </a:r>
            <a:r>
              <a:rPr lang="en-GB" sz="2800" baseline="30000" dirty="0">
                <a:solidFill>
                  <a:prstClr val="black"/>
                </a:solidFill>
              </a:rPr>
              <a:t>9</a:t>
            </a:r>
            <a:r>
              <a:rPr lang="en-GB" sz="2800" dirty="0">
                <a:solidFill>
                  <a:prstClr val="black"/>
                </a:solidFill>
              </a:rPr>
              <a:t>/L.</a:t>
            </a:r>
          </a:p>
          <a:p>
            <a:pPr marL="274320" lvl="0" indent="-274320" algn="just" defTabSz="914400"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After vascular injury, platelets encounter ECM constituents (collagen is most important) and adhesive glycoproteins such as </a:t>
            </a:r>
            <a:r>
              <a:rPr lang="en-GB" sz="2800" dirty="0" err="1">
                <a:solidFill>
                  <a:prstClr val="black"/>
                </a:solidFill>
              </a:rPr>
              <a:t>vWF</a:t>
            </a:r>
            <a:r>
              <a:rPr lang="en-GB" sz="2800" dirty="0">
                <a:solidFill>
                  <a:prstClr val="black"/>
                </a:solidFill>
              </a:rPr>
              <a:t>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746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1456" y="535935"/>
            <a:ext cx="8693943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This sets in motion a series of events that lead to; </a:t>
            </a:r>
          </a:p>
          <a:p>
            <a:pPr marL="514350" lvl="0" indent="-51435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AutoNum type="arabicParenBoth"/>
            </a:pPr>
            <a:r>
              <a:rPr lang="en-US" sz="2800" dirty="0">
                <a:solidFill>
                  <a:prstClr val="black"/>
                </a:solidFill>
              </a:rPr>
              <a:t>Platelet adhesion, </a:t>
            </a:r>
          </a:p>
          <a:p>
            <a:pPr marL="514350" lvl="0" indent="-51435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AutoNum type="arabicParenBoth"/>
            </a:pPr>
            <a:r>
              <a:rPr lang="en-US" sz="2800" dirty="0">
                <a:solidFill>
                  <a:prstClr val="black"/>
                </a:solidFill>
              </a:rPr>
              <a:t>Platelet activation, and </a:t>
            </a:r>
          </a:p>
          <a:p>
            <a:pPr marL="514350" lvl="0" indent="-51435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AutoNum type="arabicParenBoth"/>
            </a:pPr>
            <a:r>
              <a:rPr lang="en-US" sz="2800" dirty="0">
                <a:solidFill>
                  <a:prstClr val="black"/>
                </a:solidFill>
              </a:rPr>
              <a:t>Platelet aggregation.</a:t>
            </a:r>
          </a:p>
          <a:p>
            <a:pPr lvl="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</a:pPr>
            <a:r>
              <a:rPr lang="en-US" sz="3200" i="1" dirty="0">
                <a:solidFill>
                  <a:prstClr val="black"/>
                </a:solidFill>
              </a:rPr>
              <a:t>Platelet Adhesion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Platelet adhesion initiates clot formation.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2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Adhesion to ECM is mediated largely via interactions with </a:t>
            </a:r>
            <a:r>
              <a:rPr lang="en-US" sz="2800" dirty="0" err="1">
                <a:solidFill>
                  <a:prstClr val="black"/>
                </a:solidFill>
              </a:rPr>
              <a:t>vWF</a:t>
            </a:r>
            <a:r>
              <a:rPr lang="en-US" sz="2800" dirty="0">
                <a:solidFill>
                  <a:prstClr val="black"/>
                </a:solidFill>
              </a:rPr>
              <a:t> that acting as a bridge between platelet surface receptors (e.g., </a:t>
            </a:r>
            <a:r>
              <a:rPr lang="en-US" sz="2800" dirty="0" err="1">
                <a:solidFill>
                  <a:srgbClr val="FF0000"/>
                </a:solidFill>
              </a:rPr>
              <a:t>GpIb</a:t>
            </a:r>
            <a:r>
              <a:rPr lang="en-US" sz="2800" dirty="0">
                <a:solidFill>
                  <a:prstClr val="black"/>
                </a:solidFill>
              </a:rPr>
              <a:t>) and exposed collagen.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153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6335" y="608228"/>
            <a:ext cx="8398687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200" i="1" dirty="0">
                <a:solidFill>
                  <a:prstClr val="black"/>
                </a:solidFill>
              </a:rPr>
              <a:t>Platelet Activation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Secretion of both granule types (</a:t>
            </a:r>
            <a:r>
              <a:rPr lang="el-GR" sz="2800" dirty="0">
                <a:solidFill>
                  <a:srgbClr val="FF0000"/>
                </a:solidFill>
              </a:rPr>
              <a:t>α</a:t>
            </a:r>
            <a:r>
              <a:rPr lang="el-GR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granules and </a:t>
            </a:r>
            <a:r>
              <a:rPr lang="el-GR" sz="2800" dirty="0">
                <a:solidFill>
                  <a:srgbClr val="FF0000"/>
                </a:solidFill>
              </a:rPr>
              <a:t>δ </a:t>
            </a:r>
            <a:r>
              <a:rPr lang="en-US" sz="2800" dirty="0">
                <a:solidFill>
                  <a:prstClr val="black"/>
                </a:solidFill>
              </a:rPr>
              <a:t>granules) occurs soon after adhesion. 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The subtle membrane changes include an increase in the surface expression of negatively charged phospholipids, which provide binding sites for both calcium and coagulation factors, and a conformation change in platelet </a:t>
            </a:r>
            <a:r>
              <a:rPr lang="en-US" sz="2800" dirty="0" err="1">
                <a:solidFill>
                  <a:srgbClr val="FF0000"/>
                </a:solidFill>
              </a:rPr>
              <a:t>GpIIb</a:t>
            </a:r>
            <a:r>
              <a:rPr lang="en-US" sz="2800" dirty="0">
                <a:solidFill>
                  <a:srgbClr val="FF0000"/>
                </a:solidFill>
              </a:rPr>
              <a:t>/</a:t>
            </a:r>
            <a:r>
              <a:rPr lang="en-US" sz="2800" dirty="0" err="1">
                <a:solidFill>
                  <a:srgbClr val="FF0000"/>
                </a:solidFill>
              </a:rPr>
              <a:t>IIIa</a:t>
            </a:r>
            <a:r>
              <a:rPr lang="en-US" sz="2800" dirty="0">
                <a:solidFill>
                  <a:prstClr val="black"/>
                </a:solidFill>
              </a:rPr>
              <a:t> that permits it to bind fibrinogen.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148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8133" y="439164"/>
            <a:ext cx="8398687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GB" sz="3200" i="1" dirty="0">
                <a:solidFill>
                  <a:prstClr val="black"/>
                </a:solidFill>
              </a:rPr>
              <a:t>Platelet Aggregation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Aggregation follows platelet adhesion and granule release. In addition to </a:t>
            </a:r>
            <a:r>
              <a:rPr lang="en-GB" sz="2800" dirty="0">
                <a:solidFill>
                  <a:srgbClr val="FF0000"/>
                </a:solidFill>
              </a:rPr>
              <a:t>ADP</a:t>
            </a:r>
            <a:r>
              <a:rPr lang="en-GB" sz="2800" dirty="0">
                <a:solidFill>
                  <a:prstClr val="black"/>
                </a:solidFill>
              </a:rPr>
              <a:t>, platelet-synthesized </a:t>
            </a:r>
            <a:r>
              <a:rPr lang="en-GB" sz="2800" dirty="0" err="1">
                <a:solidFill>
                  <a:srgbClr val="FF0000"/>
                </a:solidFill>
              </a:rPr>
              <a:t>thromboxane</a:t>
            </a:r>
            <a:r>
              <a:rPr lang="en-GB" sz="2800" dirty="0">
                <a:solidFill>
                  <a:srgbClr val="FF0000"/>
                </a:solidFill>
              </a:rPr>
              <a:t> A</a:t>
            </a:r>
            <a:r>
              <a:rPr lang="en-GB" sz="2800" baseline="-25000" dirty="0">
                <a:solidFill>
                  <a:srgbClr val="FF0000"/>
                </a:solidFill>
              </a:rPr>
              <a:t>2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>
                <a:solidFill>
                  <a:prstClr val="black"/>
                </a:solidFill>
              </a:rPr>
              <a:t>which is an important stimulus for platelet aggregation. 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 smtClean="0">
                <a:solidFill>
                  <a:prstClr val="black"/>
                </a:solidFill>
              </a:rPr>
              <a:t>Aggregation </a:t>
            </a:r>
            <a:r>
              <a:rPr lang="en-GB" sz="2800" dirty="0">
                <a:solidFill>
                  <a:prstClr val="black"/>
                </a:solidFill>
              </a:rPr>
              <a:t>is promoted by bridging interactions between </a:t>
            </a:r>
            <a:r>
              <a:rPr lang="en-GB" sz="2800" dirty="0">
                <a:solidFill>
                  <a:srgbClr val="FF0000"/>
                </a:solidFill>
              </a:rPr>
              <a:t>fibrinogen and </a:t>
            </a:r>
            <a:r>
              <a:rPr lang="en-GB" sz="2800" dirty="0" err="1">
                <a:solidFill>
                  <a:srgbClr val="FF0000"/>
                </a:solidFill>
              </a:rPr>
              <a:t>GpIIb</a:t>
            </a:r>
            <a:r>
              <a:rPr lang="en-GB" sz="2800" dirty="0">
                <a:solidFill>
                  <a:srgbClr val="FF0000"/>
                </a:solidFill>
              </a:rPr>
              <a:t>/</a:t>
            </a:r>
            <a:r>
              <a:rPr lang="en-GB" sz="2800" dirty="0" err="1">
                <a:solidFill>
                  <a:srgbClr val="FF0000"/>
                </a:solidFill>
              </a:rPr>
              <a:t>IIIa</a:t>
            </a:r>
            <a:r>
              <a:rPr lang="en-GB" sz="2800" dirty="0">
                <a:solidFill>
                  <a:prstClr val="black"/>
                </a:solidFill>
              </a:rPr>
              <a:t> receptors on adjacent platelets</a:t>
            </a:r>
            <a:r>
              <a:rPr lang="en-GB" sz="2800" dirty="0" smtClean="0">
                <a:solidFill>
                  <a:prstClr val="black"/>
                </a:solidFill>
              </a:rPr>
              <a:t>.</a:t>
            </a: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 smtClean="0">
                <a:solidFill>
                  <a:prstClr val="black"/>
                </a:solidFill>
              </a:rPr>
              <a:t>ADP and TXA</a:t>
            </a:r>
            <a:r>
              <a:rPr lang="en-US" sz="2800" baseline="-25000" dirty="0" smtClean="0">
                <a:solidFill>
                  <a:prstClr val="black"/>
                </a:solidFill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 promotes formation of an enlarging platelet aggregate, </a:t>
            </a:r>
            <a:r>
              <a:rPr lang="en-US" sz="2800" i="1" dirty="0" smtClean="0">
                <a:solidFill>
                  <a:srgbClr val="FF0000"/>
                </a:solidFill>
              </a:rPr>
              <a:t>the primary </a:t>
            </a:r>
            <a:r>
              <a:rPr lang="en-GB" sz="2800" i="1" dirty="0" smtClean="0">
                <a:solidFill>
                  <a:srgbClr val="FF0000"/>
                </a:solidFill>
              </a:rPr>
              <a:t>haemostatic </a:t>
            </a:r>
            <a:r>
              <a:rPr lang="en-US" sz="2800" i="1" dirty="0" smtClean="0">
                <a:solidFill>
                  <a:srgbClr val="FF0000"/>
                </a:solidFill>
              </a:rPr>
              <a:t>plug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  <a:r>
              <a:rPr lang="en-GB" sz="2800" dirty="0" smtClean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108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0350" y="830589"/>
            <a:ext cx="8523165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spcAft>
                <a:spcPts val="24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Thrombin binds to a platelet surface receptor </a:t>
            </a:r>
            <a:r>
              <a:rPr lang="en-GB" sz="2800" dirty="0">
                <a:solidFill>
                  <a:srgbClr val="FF0000"/>
                </a:solidFill>
              </a:rPr>
              <a:t>(protease-activated receptor, or PAR)</a:t>
            </a:r>
            <a:r>
              <a:rPr lang="en-GB" sz="2800" dirty="0">
                <a:solidFill>
                  <a:prstClr val="black"/>
                </a:solidFill>
              </a:rPr>
              <a:t>; in association with ADP and TXA</a:t>
            </a:r>
            <a:r>
              <a:rPr lang="en-GB" sz="2800" baseline="-25000" dirty="0">
                <a:solidFill>
                  <a:prstClr val="black"/>
                </a:solidFill>
              </a:rPr>
              <a:t>2</a:t>
            </a:r>
            <a:r>
              <a:rPr lang="en-GB" sz="2800" dirty="0">
                <a:solidFill>
                  <a:prstClr val="black"/>
                </a:solidFill>
              </a:rPr>
              <a:t>, this interaction induces further platelet aggregation. </a:t>
            </a:r>
            <a:r>
              <a:rPr lang="en-GB" sz="2800" i="1" dirty="0">
                <a:solidFill>
                  <a:prstClr val="black"/>
                </a:solidFill>
              </a:rPr>
              <a:t>Platelet contraction</a:t>
            </a:r>
            <a:r>
              <a:rPr lang="en-GB" sz="2800" dirty="0">
                <a:solidFill>
                  <a:prstClr val="black"/>
                </a:solidFill>
              </a:rPr>
              <a:t> follows, creating an irreversibly fused mass of platelets constituting the definitive </a:t>
            </a:r>
            <a:r>
              <a:rPr lang="en-GB" sz="2800" i="1" dirty="0">
                <a:solidFill>
                  <a:srgbClr val="FF0000"/>
                </a:solidFill>
              </a:rPr>
              <a:t>secondary haemostatic plug</a:t>
            </a:r>
            <a:r>
              <a:rPr lang="en-GB" sz="2800" i="1" dirty="0">
                <a:solidFill>
                  <a:prstClr val="black"/>
                </a:solidFill>
              </a:rPr>
              <a:t>.</a:t>
            </a:r>
            <a:r>
              <a:rPr lang="en-GB" sz="2800" dirty="0">
                <a:solidFill>
                  <a:prstClr val="black"/>
                </a:solidFill>
              </a:rPr>
              <a:t> </a:t>
            </a:r>
          </a:p>
          <a:p>
            <a:pPr marL="274320" lvl="0" indent="-274320" algn="just" defTabSz="914400">
              <a:spcBef>
                <a:spcPts val="600"/>
              </a:spcBef>
              <a:spcAft>
                <a:spcPts val="24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Concurrently, thrombin converts fibrinogen to </a:t>
            </a:r>
            <a:r>
              <a:rPr lang="en-GB" sz="2800" i="1" dirty="0">
                <a:solidFill>
                  <a:prstClr val="black"/>
                </a:solidFill>
              </a:rPr>
              <a:t>fibrin</a:t>
            </a:r>
            <a:r>
              <a:rPr lang="en-GB" sz="2800" dirty="0">
                <a:solidFill>
                  <a:prstClr val="black"/>
                </a:solidFill>
              </a:rPr>
              <a:t> within and about the platelet plug, contributing to the overall stability of the clot.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319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5900" y="165100"/>
            <a:ext cx="8763000" cy="5827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472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9144000" cy="704275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736600"/>
            <a:ext cx="8636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Learning objectives: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Haemostasis;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400" b="1" dirty="0"/>
              <a:t>Definition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400" b="1" dirty="0"/>
              <a:t>Balance of coagulant and anticoagulant factors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400" b="1" dirty="0"/>
              <a:t>Intrinsic and extrinsic pathways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400" b="1" dirty="0"/>
              <a:t>Role of platelets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400" b="1" dirty="0" err="1"/>
              <a:t>Fibrinolytic</a:t>
            </a:r>
            <a:r>
              <a:rPr lang="en-GB" sz="2400" b="1" dirty="0"/>
              <a:t> system</a:t>
            </a:r>
          </a:p>
          <a:p>
            <a:endParaRPr lang="en-GB" sz="2800" b="1" dirty="0"/>
          </a:p>
          <a:p>
            <a:pPr marL="514350" indent="-514350">
              <a:buFont typeface="+mj-lt"/>
              <a:buAutoNum type="arabicPeriod" startAt="2"/>
            </a:pPr>
            <a:r>
              <a:rPr lang="en-GB" sz="2800" b="1" dirty="0"/>
              <a:t>Thrombosis;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400" b="1" dirty="0"/>
              <a:t>Definition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400" b="1" dirty="0"/>
              <a:t>Predisposing factors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400" b="1" dirty="0"/>
              <a:t>Effects of thrombosis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GB" sz="2400" b="1" dirty="0"/>
              <a:t>Outcomes</a:t>
            </a:r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5105400" y="68174"/>
            <a:ext cx="3886200" cy="636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002060"/>
                </a:solidFill>
                <a:latin typeface="Berlin Sans FB Demi" panose="020E0802020502020306" pitchFamily="34" charset="0"/>
              </a:rPr>
              <a:t>Ministry of higher Education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rgbClr val="002060"/>
                </a:solidFill>
                <a:latin typeface="Berlin Sans FB Demi" panose="020E0802020502020306" pitchFamily="34" charset="0"/>
              </a:rPr>
              <a:t>and Scientific Research</a:t>
            </a:r>
            <a:endParaRPr lang="en-US" sz="14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3" name="Subtitle 4"/>
          <p:cNvSpPr txBox="1">
            <a:spLocks/>
          </p:cNvSpPr>
          <p:nvPr/>
        </p:nvSpPr>
        <p:spPr>
          <a:xfrm>
            <a:off x="152400" y="68174"/>
            <a:ext cx="3886200" cy="580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University of 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Basrah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               Al-</a:t>
            </a:r>
            <a:r>
              <a:rPr lang="en-US" sz="1400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zahraa</a:t>
            </a:r>
            <a:r>
              <a:rPr lang="en-US" sz="1400" dirty="0">
                <a:solidFill>
                  <a:srgbClr val="002060"/>
                </a:solidFill>
                <a:latin typeface="Berlin Sans FB Demi" panose="020E0802020502020306" pitchFamily="34" charset="0"/>
              </a:rPr>
              <a:t> medical college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05" y="22819"/>
            <a:ext cx="896190" cy="6814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40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203563" y="474349"/>
            <a:ext cx="8229600" cy="7239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defRPr/>
            </a:pPr>
            <a:r>
              <a:rPr lang="en-US" sz="3600" b="1" dirty="0">
                <a:solidFill>
                  <a:srgbClr val="FF0000"/>
                </a:solidFill>
                <a:latin typeface="+mn-lt"/>
              </a:rPr>
              <a:t>COAGULATION CACGADE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5815" y="1302752"/>
            <a:ext cx="8500688" cy="3903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The coagulation cascade is a </a:t>
            </a:r>
            <a:r>
              <a:rPr lang="en-US" sz="2800" dirty="0">
                <a:solidFill>
                  <a:srgbClr val="FF0000"/>
                </a:solidFill>
              </a:rPr>
              <a:t>successive series of amplifying enzymatic reactions</a:t>
            </a:r>
            <a:r>
              <a:rPr lang="en-US" sz="2800" dirty="0">
                <a:solidFill>
                  <a:prstClr val="black"/>
                </a:solidFill>
              </a:rPr>
              <a:t>. At each step in the process, a proenzyme is </a:t>
            </a:r>
            <a:r>
              <a:rPr lang="en-US" sz="2800" dirty="0" err="1">
                <a:solidFill>
                  <a:prstClr val="black"/>
                </a:solidFill>
              </a:rPr>
              <a:t>proteolyzed</a:t>
            </a:r>
            <a:r>
              <a:rPr lang="en-US" sz="2800" dirty="0">
                <a:solidFill>
                  <a:prstClr val="black"/>
                </a:solidFill>
              </a:rPr>
              <a:t> to become an active enzyme, which in turn </a:t>
            </a:r>
            <a:r>
              <a:rPr lang="en-US" sz="2800" dirty="0" err="1">
                <a:solidFill>
                  <a:prstClr val="black"/>
                </a:solidFill>
              </a:rPr>
              <a:t>proteolyzes</a:t>
            </a:r>
            <a:r>
              <a:rPr lang="en-US" sz="2800" dirty="0">
                <a:solidFill>
                  <a:prstClr val="black"/>
                </a:solidFill>
              </a:rPr>
              <a:t> the next proenzyme in the series, eventually leading to the activation of </a:t>
            </a:r>
            <a:r>
              <a:rPr lang="en-US" sz="2800" dirty="0">
                <a:solidFill>
                  <a:srgbClr val="FF0000"/>
                </a:solidFill>
              </a:rPr>
              <a:t>thrombin</a:t>
            </a:r>
            <a:r>
              <a:rPr lang="en-US" sz="2800" dirty="0">
                <a:solidFill>
                  <a:prstClr val="black"/>
                </a:solidFill>
              </a:rPr>
              <a:t> and the formation of </a:t>
            </a:r>
            <a:r>
              <a:rPr lang="en-US" sz="2800" dirty="0">
                <a:solidFill>
                  <a:srgbClr val="FF0000"/>
                </a:solidFill>
              </a:rPr>
              <a:t>fibrin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977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190500" y="310427"/>
            <a:ext cx="8229600" cy="7239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defRPr/>
            </a:pPr>
            <a:r>
              <a:rPr lang="en-US" sz="3600" b="1" dirty="0">
                <a:solidFill>
                  <a:srgbClr val="FF0000"/>
                </a:solidFill>
                <a:latin typeface="+mn-lt"/>
              </a:rPr>
              <a:t>COAGULATION CACGADE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500" y="1222660"/>
            <a:ext cx="850068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spcAft>
                <a:spcPts val="24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These components typically are assembled on a </a:t>
            </a:r>
            <a:r>
              <a:rPr lang="en-US" sz="2800" i="1" dirty="0">
                <a:solidFill>
                  <a:srgbClr val="FF0000"/>
                </a:solidFill>
              </a:rPr>
              <a:t>phospholipid surface</a:t>
            </a:r>
            <a:r>
              <a:rPr lang="en-US" sz="2800" i="1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and are held together by interactions that depend on </a:t>
            </a:r>
            <a:r>
              <a:rPr lang="en-US" sz="2800" i="1" dirty="0">
                <a:solidFill>
                  <a:srgbClr val="FF0000"/>
                </a:solidFill>
              </a:rPr>
              <a:t>calcium ions.</a:t>
            </a:r>
          </a:p>
          <a:p>
            <a:pPr marL="274320" indent="-274320" algn="just" defTabSz="914400">
              <a:spcBef>
                <a:spcPts val="600"/>
              </a:spcBef>
              <a:spcAft>
                <a:spcPts val="24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Once activated, the coagulation cascade </a:t>
            </a:r>
            <a:r>
              <a:rPr lang="en-GB" sz="2800" dirty="0">
                <a:solidFill>
                  <a:srgbClr val="FF0000"/>
                </a:solidFill>
              </a:rPr>
              <a:t>must be tightly restricted to the site of injury</a:t>
            </a:r>
            <a:r>
              <a:rPr lang="en-GB" sz="2800" dirty="0">
                <a:solidFill>
                  <a:prstClr val="black"/>
                </a:solidFill>
              </a:rPr>
              <a:t> to prevent inappropriate and potentially dangerous clotting elsewhere in the vascular tree.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869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582067"/>
            <a:ext cx="8610600" cy="4134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In addition to the restriction of factor activation to sites of exposed phospholipids, three categories of </a:t>
            </a:r>
            <a:r>
              <a:rPr lang="en-GB" sz="2800" b="1" dirty="0">
                <a:solidFill>
                  <a:srgbClr val="FF0000"/>
                </a:solidFill>
              </a:rPr>
              <a:t>natural anticoagulants</a:t>
            </a:r>
            <a:r>
              <a:rPr lang="en-GB" sz="2800" dirty="0">
                <a:solidFill>
                  <a:prstClr val="black"/>
                </a:solidFill>
              </a:rPr>
              <a:t> function to control clotting:</a:t>
            </a:r>
          </a:p>
          <a:p>
            <a:pPr marL="514350" lvl="0" indent="-51435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i="1" dirty="0" err="1">
                <a:solidFill>
                  <a:prstClr val="black"/>
                </a:solidFill>
              </a:rPr>
              <a:t>antithrombins</a:t>
            </a:r>
            <a:r>
              <a:rPr lang="en-GB" sz="2800" i="1" dirty="0">
                <a:solidFill>
                  <a:prstClr val="black"/>
                </a:solidFill>
              </a:rPr>
              <a:t>, </a:t>
            </a:r>
          </a:p>
          <a:p>
            <a:pPr marL="514350" lvl="0" indent="-51435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i="1" dirty="0">
                <a:solidFill>
                  <a:prstClr val="black"/>
                </a:solidFill>
              </a:rPr>
              <a:t>proteins C and S,</a:t>
            </a:r>
            <a:r>
              <a:rPr lang="en-GB" sz="2800" dirty="0">
                <a:solidFill>
                  <a:prstClr val="black"/>
                </a:solidFill>
              </a:rPr>
              <a:t> and </a:t>
            </a:r>
          </a:p>
          <a:p>
            <a:pPr marL="514350" lvl="0" indent="-514350" algn="just" defTabSz="914400">
              <a:lnSpc>
                <a:spcPct val="150000"/>
              </a:lnSpc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i="1" dirty="0">
                <a:solidFill>
                  <a:prstClr val="black"/>
                </a:solidFill>
              </a:rPr>
              <a:t>tissue factor pathway inhibitor</a:t>
            </a:r>
            <a:r>
              <a:rPr lang="en-GB" sz="2800" dirty="0">
                <a:solidFill>
                  <a:prstClr val="black"/>
                </a:solidFill>
              </a:rPr>
              <a:t> (TFPI).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419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4000" y="604069"/>
            <a:ext cx="86233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i="1" dirty="0" err="1">
                <a:solidFill>
                  <a:prstClr val="black"/>
                </a:solidFill>
              </a:rPr>
              <a:t>Antithrombins</a:t>
            </a:r>
            <a:r>
              <a:rPr lang="en-US" sz="2800" dirty="0">
                <a:solidFill>
                  <a:prstClr val="black"/>
                </a:solidFill>
              </a:rPr>
              <a:t> (e.g., </a:t>
            </a:r>
            <a:r>
              <a:rPr lang="en-US" sz="2800" dirty="0" err="1">
                <a:solidFill>
                  <a:prstClr val="black"/>
                </a:solidFill>
              </a:rPr>
              <a:t>antithrombin</a:t>
            </a:r>
            <a:r>
              <a:rPr lang="en-US" sz="2800" dirty="0">
                <a:solidFill>
                  <a:prstClr val="black"/>
                </a:solidFill>
              </a:rPr>
              <a:t> III) inhibit the activity of thrombin and other serine proteases, factors </a:t>
            </a:r>
            <a:r>
              <a:rPr lang="en-US" sz="2800" dirty="0" err="1">
                <a:solidFill>
                  <a:prstClr val="black"/>
                </a:solidFill>
              </a:rPr>
              <a:t>IXa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Xa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XIa</a:t>
            </a:r>
            <a:r>
              <a:rPr lang="en-US" sz="2800" dirty="0">
                <a:solidFill>
                  <a:prstClr val="black"/>
                </a:solidFill>
              </a:rPr>
              <a:t>, and </a:t>
            </a:r>
            <a:r>
              <a:rPr lang="en-US" sz="2800" dirty="0" err="1">
                <a:solidFill>
                  <a:prstClr val="black"/>
                </a:solidFill>
              </a:rPr>
              <a:t>XIIa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endParaRPr lang="en-US" sz="2800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i="1" dirty="0">
                <a:solidFill>
                  <a:prstClr val="black"/>
                </a:solidFill>
              </a:rPr>
              <a:t>Proteins C and S</a:t>
            </a:r>
            <a:r>
              <a:rPr lang="en-US" sz="2800" dirty="0">
                <a:solidFill>
                  <a:prstClr val="black"/>
                </a:solidFill>
              </a:rPr>
              <a:t> are two vitamin K-dependent proteins that inactivate the cofactors </a:t>
            </a:r>
            <a:r>
              <a:rPr lang="en-US" sz="2800" dirty="0" err="1">
                <a:solidFill>
                  <a:prstClr val="black"/>
                </a:solidFill>
              </a:rPr>
              <a:t>Va</a:t>
            </a:r>
            <a:r>
              <a:rPr lang="en-US" sz="2800" dirty="0">
                <a:solidFill>
                  <a:prstClr val="black"/>
                </a:solidFill>
              </a:rPr>
              <a:t> and </a:t>
            </a:r>
            <a:r>
              <a:rPr lang="en-US" sz="2800" dirty="0" err="1">
                <a:solidFill>
                  <a:prstClr val="black"/>
                </a:solidFill>
              </a:rPr>
              <a:t>VIIIa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endParaRPr lang="en-US" sz="2800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i="1" dirty="0">
                <a:solidFill>
                  <a:prstClr val="black"/>
                </a:solidFill>
              </a:rPr>
              <a:t>Tissue factor pathway inhibitor (TFPI)</a:t>
            </a:r>
            <a:r>
              <a:rPr lang="en-US" sz="2800" dirty="0">
                <a:solidFill>
                  <a:prstClr val="black"/>
                </a:solidFill>
              </a:rPr>
              <a:t> is a protein secreted by endothelium (and other cell types) that inactivates factor </a:t>
            </a:r>
            <a:r>
              <a:rPr lang="en-US" sz="2800" dirty="0" err="1">
                <a:solidFill>
                  <a:prstClr val="black"/>
                </a:solidFill>
              </a:rPr>
              <a:t>Xa</a:t>
            </a:r>
            <a:r>
              <a:rPr lang="en-US" sz="2800" dirty="0">
                <a:solidFill>
                  <a:prstClr val="black"/>
                </a:solidFill>
              </a:rPr>
              <a:t> and tissue factor–factor </a:t>
            </a:r>
            <a:r>
              <a:rPr lang="en-US" sz="2800" dirty="0" err="1">
                <a:solidFill>
                  <a:prstClr val="black"/>
                </a:solidFill>
              </a:rPr>
              <a:t>VIIa</a:t>
            </a:r>
            <a:r>
              <a:rPr lang="en-US" sz="2800" dirty="0">
                <a:solidFill>
                  <a:prstClr val="black"/>
                </a:solidFill>
              </a:rPr>
              <a:t> complexes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992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00" y="88900"/>
            <a:ext cx="9131300" cy="599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12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4" y="142875"/>
            <a:ext cx="8908256" cy="461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92868" y="4822832"/>
            <a:ext cx="8951119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sz="1600" dirty="0"/>
              <a:t>The coagulation cascade. The traditional concept of blood coagulation with separate </a:t>
            </a:r>
            <a:r>
              <a:rPr lang="en-US" sz="1600" dirty="0">
                <a:solidFill>
                  <a:srgbClr val="FF0000"/>
                </a:solidFill>
              </a:rPr>
              <a:t>intrinsic (red) </a:t>
            </a:r>
            <a:r>
              <a:rPr lang="en-US" sz="1600" dirty="0"/>
              <a:t>and </a:t>
            </a:r>
            <a:r>
              <a:rPr lang="en-US" sz="1600" dirty="0">
                <a:solidFill>
                  <a:srgbClr val="0070C0"/>
                </a:solidFill>
              </a:rPr>
              <a:t>extrinsic (blue) </a:t>
            </a:r>
            <a:r>
              <a:rPr lang="en-US" sz="1600" dirty="0"/>
              <a:t>pathways converging on the </a:t>
            </a:r>
            <a:r>
              <a:rPr lang="en-US" sz="1600" dirty="0">
                <a:solidFill>
                  <a:srgbClr val="00B050"/>
                </a:solidFill>
              </a:rPr>
              <a:t>common pathway (green)</a:t>
            </a:r>
            <a:r>
              <a:rPr lang="en-US" sz="1600" dirty="0"/>
              <a:t> with the </a:t>
            </a:r>
            <a:r>
              <a:rPr lang="en-GB" sz="1600" dirty="0"/>
              <a:t>generation of </a:t>
            </a:r>
            <a:r>
              <a:rPr lang="en-GB" sz="1600" dirty="0" err="1"/>
              <a:t>FXa</a:t>
            </a:r>
            <a:r>
              <a:rPr lang="en-GB" sz="1600" dirty="0"/>
              <a:t>.</a:t>
            </a:r>
          </a:p>
          <a:p>
            <a:pPr algn="just"/>
            <a:r>
              <a:rPr lang="en-GB" sz="1600" dirty="0">
                <a:solidFill>
                  <a:srgbClr val="0070C0"/>
                </a:solidFill>
              </a:rPr>
              <a:t>PT= Prothrombin </a:t>
            </a:r>
            <a:r>
              <a:rPr lang="en-GB" sz="1600" dirty="0">
                <a:solidFill>
                  <a:srgbClr val="00B050"/>
                </a:solidFill>
              </a:rPr>
              <a:t>Time (10-12s)</a:t>
            </a:r>
          </a:p>
          <a:p>
            <a:pPr algn="just"/>
            <a:r>
              <a:rPr lang="en-GB" sz="1600" dirty="0">
                <a:solidFill>
                  <a:srgbClr val="FF0000"/>
                </a:solidFill>
              </a:rPr>
              <a:t>APTT= Activated Partial </a:t>
            </a:r>
            <a:r>
              <a:rPr lang="en-GB" sz="1600" dirty="0">
                <a:solidFill>
                  <a:srgbClr val="00B050"/>
                </a:solidFill>
              </a:rPr>
              <a:t>Thromboplastin Time (26-40s)</a:t>
            </a:r>
          </a:p>
          <a:p>
            <a:pPr algn="just"/>
            <a:r>
              <a:rPr lang="en-GB" sz="1600" dirty="0">
                <a:solidFill>
                  <a:srgbClr val="00B050"/>
                </a:solidFill>
              </a:rPr>
              <a:t>TT= </a:t>
            </a:r>
            <a:r>
              <a:rPr lang="en-GB" sz="1600">
                <a:solidFill>
                  <a:srgbClr val="00B050"/>
                </a:solidFill>
              </a:rPr>
              <a:t>Thrombin Time (15-19s)</a:t>
            </a:r>
            <a:endParaRPr lang="en-GB" sz="1600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08700" y="4521200"/>
            <a:ext cx="901700" cy="23349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235700" y="4627258"/>
            <a:ext cx="774700" cy="106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127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496214"/>
            <a:ext cx="8686800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200" b="1" dirty="0">
                <a:solidFill>
                  <a:srgbClr val="FF0000"/>
                </a:solidFill>
              </a:rPr>
              <a:t>FIBRINOLYTIC SYSTEM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i="1" dirty="0">
                <a:solidFill>
                  <a:prstClr val="black"/>
                </a:solidFill>
              </a:rPr>
              <a:t>Fibrinolysis</a:t>
            </a:r>
            <a:r>
              <a:rPr lang="en-US" sz="2800" dirty="0">
                <a:solidFill>
                  <a:prstClr val="black"/>
                </a:solidFill>
              </a:rPr>
              <a:t> is largely carried out by </a:t>
            </a:r>
            <a:r>
              <a:rPr lang="en-US" sz="2800" i="1" dirty="0">
                <a:solidFill>
                  <a:srgbClr val="FF0000"/>
                </a:solidFill>
              </a:rPr>
              <a:t>plasmin</a:t>
            </a:r>
            <a:r>
              <a:rPr lang="en-US" sz="2800" dirty="0">
                <a:solidFill>
                  <a:prstClr val="black"/>
                </a:solidFill>
              </a:rPr>
              <a:t>, which breaks down fibrin and interferes with its polymerization</a:t>
            </a: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endParaRPr lang="en-US" sz="2800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The resulting fibrin split products (FSPs or fibrin degradation products). Elevated levels of FSPs (most notably fibrin-derived D-dimers) </a:t>
            </a:r>
            <a:r>
              <a:rPr lang="en-US" sz="2800" dirty="0">
                <a:solidFill>
                  <a:srgbClr val="FF0000"/>
                </a:solidFill>
              </a:rPr>
              <a:t>can be used for diagnosing abnormal thrombotic states</a:t>
            </a:r>
            <a:r>
              <a:rPr lang="en-US" sz="2800" dirty="0">
                <a:solidFill>
                  <a:prstClr val="black"/>
                </a:solidFill>
              </a:rPr>
              <a:t> including disseminated intravascular coagulation (DIC), deep venous thrombosis, or pulmonary thromboembolism.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257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5538" y="1432001"/>
            <a:ext cx="86487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 err="1">
                <a:solidFill>
                  <a:prstClr val="black"/>
                </a:solidFill>
              </a:rPr>
              <a:t>Plasmin</a:t>
            </a:r>
            <a:r>
              <a:rPr lang="en-GB" sz="2800" dirty="0">
                <a:solidFill>
                  <a:prstClr val="black"/>
                </a:solidFill>
              </a:rPr>
              <a:t> is generated by proteolysis of </a:t>
            </a:r>
            <a:r>
              <a:rPr lang="en-GB" sz="2800" dirty="0" err="1">
                <a:solidFill>
                  <a:prstClr val="black"/>
                </a:solidFill>
              </a:rPr>
              <a:t>plasminogen</a:t>
            </a:r>
            <a:r>
              <a:rPr lang="en-GB" sz="2800" dirty="0">
                <a:solidFill>
                  <a:prstClr val="black"/>
                </a:solidFill>
              </a:rPr>
              <a:t>, an inactive plasma precursor, either by </a:t>
            </a:r>
            <a:r>
              <a:rPr lang="en-GB" sz="2800" b="1" dirty="0">
                <a:solidFill>
                  <a:prstClr val="black"/>
                </a:solidFill>
              </a:rPr>
              <a:t>factor XII</a:t>
            </a:r>
            <a:r>
              <a:rPr lang="en-GB" sz="2800" dirty="0">
                <a:solidFill>
                  <a:prstClr val="black"/>
                </a:solidFill>
              </a:rPr>
              <a:t> or by </a:t>
            </a:r>
            <a:r>
              <a:rPr lang="en-GB" sz="2800" b="1" dirty="0" err="1">
                <a:solidFill>
                  <a:prstClr val="black"/>
                </a:solidFill>
              </a:rPr>
              <a:t>plasminogen</a:t>
            </a:r>
            <a:r>
              <a:rPr lang="en-GB" sz="2800" b="1" dirty="0">
                <a:solidFill>
                  <a:prstClr val="black"/>
                </a:solidFill>
              </a:rPr>
              <a:t> activators</a:t>
            </a:r>
            <a:r>
              <a:rPr lang="en-GB" sz="2800" dirty="0">
                <a:solidFill>
                  <a:prstClr val="black"/>
                </a:solidFill>
              </a:rPr>
              <a:t>:</a:t>
            </a: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dirty="0">
                <a:solidFill>
                  <a:srgbClr val="FF0000"/>
                </a:solidFill>
              </a:rPr>
              <a:t>Tissue-type </a:t>
            </a:r>
            <a:r>
              <a:rPr lang="en-GB" sz="2800" i="1" dirty="0" err="1">
                <a:solidFill>
                  <a:srgbClr val="FF0000"/>
                </a:solidFill>
              </a:rPr>
              <a:t>plasminogen</a:t>
            </a:r>
            <a:r>
              <a:rPr lang="en-GB" sz="2800" i="1" dirty="0">
                <a:solidFill>
                  <a:srgbClr val="FF0000"/>
                </a:solidFill>
              </a:rPr>
              <a:t> activator (t-PA</a:t>
            </a:r>
            <a:r>
              <a:rPr lang="en-GB" sz="2800" i="1" dirty="0" smtClean="0">
                <a:solidFill>
                  <a:srgbClr val="FF0000"/>
                </a:solidFill>
              </a:rPr>
              <a:t>)</a:t>
            </a:r>
            <a:endParaRPr lang="en-GB" sz="2800" dirty="0">
              <a:solidFill>
                <a:prstClr val="black"/>
              </a:solidFill>
            </a:endParaRP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dirty="0" err="1">
                <a:solidFill>
                  <a:srgbClr val="FF0000"/>
                </a:solidFill>
              </a:rPr>
              <a:t>Urokinase</a:t>
            </a:r>
            <a:r>
              <a:rPr lang="en-GB" sz="2800" i="1" dirty="0">
                <a:solidFill>
                  <a:srgbClr val="FF0000"/>
                </a:solidFill>
              </a:rPr>
              <a:t>-like </a:t>
            </a:r>
            <a:r>
              <a:rPr lang="en-GB" sz="2800" i="1" dirty="0" err="1">
                <a:solidFill>
                  <a:srgbClr val="FF0000"/>
                </a:solidFill>
              </a:rPr>
              <a:t>plasminogen</a:t>
            </a:r>
            <a:r>
              <a:rPr lang="en-GB" sz="2800" i="1" dirty="0">
                <a:solidFill>
                  <a:srgbClr val="FF0000"/>
                </a:solidFill>
              </a:rPr>
              <a:t> activator (u-PA</a:t>
            </a:r>
            <a:r>
              <a:rPr lang="en-GB" sz="2800" i="1" dirty="0" smtClean="0">
                <a:solidFill>
                  <a:srgbClr val="FF0000"/>
                </a:solidFill>
              </a:rPr>
              <a:t>)</a:t>
            </a:r>
            <a:endParaRPr lang="en-GB" sz="2800" dirty="0">
              <a:solidFill>
                <a:prstClr val="black"/>
              </a:solidFill>
            </a:endParaRP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i="1" dirty="0" smtClean="0">
                <a:solidFill>
                  <a:srgbClr val="FF0000"/>
                </a:solidFill>
              </a:rPr>
              <a:t>Streptokinase</a:t>
            </a:r>
            <a:endParaRPr lang="en-GB" sz="2800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155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4594" y="800351"/>
            <a:ext cx="86487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>
                <a:solidFill>
                  <a:prstClr val="black"/>
                </a:solidFill>
              </a:rPr>
              <a:t>To prevent excess </a:t>
            </a:r>
            <a:r>
              <a:rPr lang="en-US" sz="2800" dirty="0" err="1">
                <a:solidFill>
                  <a:prstClr val="black"/>
                </a:solidFill>
              </a:rPr>
              <a:t>plasmin</a:t>
            </a:r>
            <a:r>
              <a:rPr lang="en-US" sz="2800" dirty="0">
                <a:solidFill>
                  <a:prstClr val="black"/>
                </a:solidFill>
              </a:rPr>
              <a:t> from </a:t>
            </a:r>
            <a:r>
              <a:rPr lang="en-US" sz="2800" dirty="0" err="1">
                <a:solidFill>
                  <a:prstClr val="black"/>
                </a:solidFill>
              </a:rPr>
              <a:t>lysing</a:t>
            </a:r>
            <a:r>
              <a:rPr lang="en-US" sz="2800" dirty="0">
                <a:solidFill>
                  <a:prstClr val="black"/>
                </a:solidFill>
              </a:rPr>
              <a:t> thrombi indiscriminately throughout the body, free </a:t>
            </a:r>
            <a:r>
              <a:rPr lang="en-US" sz="2800" dirty="0" err="1">
                <a:solidFill>
                  <a:prstClr val="black"/>
                </a:solidFill>
              </a:rPr>
              <a:t>plasmin</a:t>
            </a:r>
            <a:r>
              <a:rPr lang="en-US" sz="2800" dirty="0">
                <a:solidFill>
                  <a:prstClr val="black"/>
                </a:solidFill>
              </a:rPr>
              <a:t> rapidly complexes with circulating </a:t>
            </a:r>
            <a:r>
              <a:rPr lang="en-US" sz="2800" i="1" dirty="0">
                <a:solidFill>
                  <a:srgbClr val="FF0000"/>
                </a:solidFill>
              </a:rPr>
              <a:t>α2-antiplasmin</a:t>
            </a:r>
            <a:r>
              <a:rPr lang="en-US" sz="2800" dirty="0">
                <a:solidFill>
                  <a:prstClr val="black"/>
                </a:solidFill>
              </a:rPr>
              <a:t> and is inactivated.</a:t>
            </a: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US" sz="2800" dirty="0"/>
              <a:t>Endothelial cells further modulate the coagulation– anticoagulation balance by releasing </a:t>
            </a:r>
            <a:r>
              <a:rPr lang="en-US" sz="2800" i="1" dirty="0">
                <a:solidFill>
                  <a:srgbClr val="FF0000"/>
                </a:solidFill>
              </a:rPr>
              <a:t>plasminogen activator </a:t>
            </a:r>
            <a:r>
              <a:rPr lang="en-GB" sz="2800" i="1" dirty="0">
                <a:solidFill>
                  <a:srgbClr val="FF0000"/>
                </a:solidFill>
              </a:rPr>
              <a:t>inhibitors (PAIs)</a:t>
            </a:r>
            <a:r>
              <a:rPr lang="en-GB" sz="2800" i="1" dirty="0"/>
              <a:t> </a:t>
            </a:r>
          </a:p>
          <a:p>
            <a:pPr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{PAIs increased by inflammatory cytokines that’s why thrombosis occurs in severe inflammation}.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155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9131299" cy="6081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5575299"/>
            <a:ext cx="2349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/>
              <a:t>Fibrinolytic</a:t>
            </a:r>
            <a:r>
              <a:rPr lang="en-US" sz="2000" b="1" i="1" dirty="0"/>
              <a:t> system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065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عنوان 1"/>
          <p:cNvSpPr txBox="1">
            <a:spLocks/>
          </p:cNvSpPr>
          <p:nvPr/>
        </p:nvSpPr>
        <p:spPr>
          <a:xfrm>
            <a:off x="457200" y="88900"/>
            <a:ext cx="8229600" cy="5842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4E08F58-3F9E-4C74-ABBB-5B4F6314CA7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700" y="0"/>
            <a:ext cx="9131300" cy="61191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666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1749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9944" y="0"/>
            <a:ext cx="6858000" cy="60913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96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5A277FF-8333-4EDB-A36B-6E1169ADBB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302" y="669851"/>
            <a:ext cx="8155172" cy="42742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82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عنوان 1"/>
          <p:cNvSpPr txBox="1">
            <a:spLocks/>
          </p:cNvSpPr>
          <p:nvPr/>
        </p:nvSpPr>
        <p:spPr>
          <a:xfrm>
            <a:off x="457200" y="88900"/>
            <a:ext cx="8229600" cy="5842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1- HAEMOSTASIS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8B0F70F-C140-43EE-B5EB-B3B17585F1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6900" y="1460500"/>
            <a:ext cx="7950200" cy="3937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1481" y="5507831"/>
            <a:ext cx="8015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Why don’t you bleed to death from a minor injury?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1666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4856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1144" y="1216188"/>
            <a:ext cx="82296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GB" sz="2800" b="1" i="1" dirty="0">
                <a:solidFill>
                  <a:srgbClr val="FF0000"/>
                </a:solidFill>
              </a:rPr>
              <a:t>Haemostasis</a:t>
            </a:r>
            <a:r>
              <a:rPr lang="en-GB" sz="2800" dirty="0"/>
              <a:t> refers more widely to the process whereby blood coagulation is initiated and terminated in a tightly regulated fashion, together with the removal (or </a:t>
            </a:r>
            <a:r>
              <a:rPr lang="en-GB" sz="2800" i="1" dirty="0">
                <a:solidFill>
                  <a:srgbClr val="FF0000"/>
                </a:solidFill>
              </a:rPr>
              <a:t>fibrinolysis</a:t>
            </a:r>
            <a:r>
              <a:rPr lang="en-GB" sz="2800" dirty="0"/>
              <a:t>) of the clot as part of vascular remodelling.</a:t>
            </a:r>
          </a:p>
          <a:p>
            <a:pPr lvl="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endParaRPr lang="en-GB" sz="2800" dirty="0"/>
          </a:p>
          <a:p>
            <a:pPr lvl="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2800" dirty="0"/>
              <a:t>The </a:t>
            </a:r>
            <a:r>
              <a:rPr lang="en-US" sz="2800" dirty="0">
                <a:solidFill>
                  <a:srgbClr val="FF0000"/>
                </a:solidFill>
              </a:rPr>
              <a:t>normal </a:t>
            </a:r>
            <a:r>
              <a:rPr lang="en-US" sz="2800" dirty="0" err="1">
                <a:solidFill>
                  <a:srgbClr val="FF0000"/>
                </a:solidFill>
              </a:rPr>
              <a:t>haemostatic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response to vascular damage depends on a closely linked interaction between the </a:t>
            </a:r>
            <a:r>
              <a:rPr lang="en-US" sz="2800" i="1" dirty="0"/>
              <a:t>blood vessel wall</a:t>
            </a:r>
            <a:r>
              <a:rPr lang="en-US" sz="2800" dirty="0"/>
              <a:t>, circulating </a:t>
            </a:r>
            <a:r>
              <a:rPr lang="en-US" sz="2800" i="1" dirty="0"/>
              <a:t>platelets</a:t>
            </a:r>
            <a:r>
              <a:rPr lang="en-US" sz="2800" dirty="0"/>
              <a:t> and blood </a:t>
            </a:r>
            <a:r>
              <a:rPr lang="en-US" sz="2800" i="1" dirty="0"/>
              <a:t>coagulation factors</a:t>
            </a:r>
            <a:r>
              <a:rPr lang="en-US" sz="2800" dirty="0"/>
              <a:t>.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53051" y="337089"/>
            <a:ext cx="8229600" cy="5842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1- HAEMOSTASIS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838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9310" y="798455"/>
            <a:ext cx="87653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GB" sz="2800" dirty="0"/>
              <a:t>Haemostasis consists of three steps:</a:t>
            </a:r>
          </a:p>
          <a:p>
            <a:pPr algn="just">
              <a:spcAft>
                <a:spcPts val="600"/>
              </a:spcAft>
            </a:pPr>
            <a:r>
              <a:rPr lang="en-GB" sz="2800" dirty="0"/>
              <a:t>• </a:t>
            </a:r>
            <a:r>
              <a:rPr lang="en-GB" sz="2800" dirty="0">
                <a:solidFill>
                  <a:srgbClr val="FF0000"/>
                </a:solidFill>
              </a:rPr>
              <a:t>Vasoconstriction</a:t>
            </a:r>
            <a:r>
              <a:rPr lang="en-GB" sz="2800" dirty="0"/>
              <a:t>: this is mediated by reflex neurogenic mechanisms. Vasoconstriction reduces flow of blood, thus reducing extent of blood loss.</a:t>
            </a:r>
          </a:p>
          <a:p>
            <a:pPr algn="just">
              <a:spcAft>
                <a:spcPts val="600"/>
              </a:spcAft>
            </a:pPr>
            <a:r>
              <a:rPr lang="en-GB" sz="2800" dirty="0"/>
              <a:t>• </a:t>
            </a:r>
            <a:r>
              <a:rPr lang="en-GB" sz="2800" dirty="0">
                <a:solidFill>
                  <a:srgbClr val="FF0000"/>
                </a:solidFill>
              </a:rPr>
              <a:t>Platelet plug </a:t>
            </a:r>
            <a:r>
              <a:rPr lang="en-GB" sz="2800" dirty="0"/>
              <a:t>(</a:t>
            </a:r>
            <a:r>
              <a:rPr lang="en-GB" sz="2800" i="1" dirty="0"/>
              <a:t>primary haemostasis</a:t>
            </a:r>
            <a:r>
              <a:rPr lang="en-GB" sz="2800" dirty="0"/>
              <a:t>): platelets adhere to the subendothelial collagen along with shape change and release of platelet granule contents. </a:t>
            </a:r>
          </a:p>
          <a:p>
            <a:pPr algn="just"/>
            <a:r>
              <a:rPr lang="en-GB" sz="2800" dirty="0"/>
              <a:t>• Activation of the </a:t>
            </a:r>
            <a:r>
              <a:rPr lang="en-GB" sz="2800" dirty="0">
                <a:solidFill>
                  <a:srgbClr val="FF0000"/>
                </a:solidFill>
              </a:rPr>
              <a:t>coagulation cascade</a:t>
            </a:r>
            <a:r>
              <a:rPr lang="en-GB" sz="2800" dirty="0"/>
              <a:t> (</a:t>
            </a:r>
            <a:r>
              <a:rPr lang="en-GB" sz="2800" i="1" dirty="0"/>
              <a:t>secondary haemostasis</a:t>
            </a:r>
            <a:r>
              <a:rPr lang="en-GB" sz="2800" dirty="0"/>
              <a:t>): activation of the clotting cascade results in formation of fibrin and cross-linking of fibrin with resultant arrest of bleeding.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5819" y="211946"/>
            <a:ext cx="7541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Haemostasis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" y="6159499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838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7544" y="751468"/>
            <a:ext cx="8398687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dirty="0">
                <a:solidFill>
                  <a:srgbClr val="FF0000"/>
                </a:solidFill>
              </a:rPr>
              <a:t>The haemostatic mechanisms have several important functions: </a:t>
            </a:r>
          </a:p>
          <a:p>
            <a:pPr algn="just">
              <a:spcAft>
                <a:spcPts val="1800"/>
              </a:spcAft>
            </a:pPr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2800" dirty="0"/>
              <a:t>) to </a:t>
            </a:r>
            <a:r>
              <a:rPr lang="en-GB" sz="2800" dirty="0">
                <a:solidFill>
                  <a:srgbClr val="FF0000"/>
                </a:solidFill>
              </a:rPr>
              <a:t>maintain blood in a fluid state</a:t>
            </a:r>
            <a:r>
              <a:rPr lang="en-GB" sz="2800" dirty="0"/>
              <a:t> while it remains circulating within the vascular system; </a:t>
            </a:r>
          </a:p>
          <a:p>
            <a:pPr algn="just">
              <a:spcAft>
                <a:spcPts val="1800"/>
              </a:spcAft>
            </a:pPr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2</a:t>
            </a:r>
            <a:r>
              <a:rPr lang="en-GB" sz="2800" dirty="0"/>
              <a:t>) to </a:t>
            </a:r>
            <a:r>
              <a:rPr lang="en-GB" sz="2800" dirty="0">
                <a:solidFill>
                  <a:srgbClr val="FF0000"/>
                </a:solidFill>
              </a:rPr>
              <a:t>arrest bleeding at the site of injury </a:t>
            </a:r>
            <a:r>
              <a:rPr lang="en-GB" sz="2800" dirty="0"/>
              <a:t>or blood loss by formation of a haemostatic plug; </a:t>
            </a:r>
          </a:p>
          <a:p>
            <a:pPr algn="just">
              <a:spcAft>
                <a:spcPts val="1800"/>
              </a:spcAft>
            </a:pPr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3</a:t>
            </a:r>
            <a:r>
              <a:rPr lang="en-GB" sz="2800" dirty="0"/>
              <a:t>) to </a:t>
            </a:r>
            <a:r>
              <a:rPr lang="en-GB" sz="2800" dirty="0">
                <a:solidFill>
                  <a:srgbClr val="FF0000"/>
                </a:solidFill>
              </a:rPr>
              <a:t>limit this process</a:t>
            </a:r>
            <a:r>
              <a:rPr lang="en-GB" sz="2800" dirty="0"/>
              <a:t> to the vicinity of the damage and </a:t>
            </a:r>
          </a:p>
          <a:p>
            <a:pPr algn="just">
              <a:spcAft>
                <a:spcPts val="1800"/>
              </a:spcAft>
            </a:pPr>
            <a:r>
              <a:rPr lang="en-GB" sz="2800" dirty="0"/>
              <a:t>(</a:t>
            </a:r>
            <a:r>
              <a:rPr lang="en-GB" sz="2800" dirty="0">
                <a:solidFill>
                  <a:srgbClr val="FF0000"/>
                </a:solidFill>
              </a:rPr>
              <a:t>4</a:t>
            </a:r>
            <a:r>
              <a:rPr lang="en-GB" sz="2800" dirty="0"/>
              <a:t>) to ensure the eventual </a:t>
            </a:r>
            <a:r>
              <a:rPr lang="en-GB" sz="2800" dirty="0">
                <a:solidFill>
                  <a:srgbClr val="FF0000"/>
                </a:solidFill>
              </a:rPr>
              <a:t>removal of the plug </a:t>
            </a:r>
            <a:r>
              <a:rPr lang="en-GB" sz="2800" dirty="0"/>
              <a:t>whilst healing is completed</a:t>
            </a:r>
            <a:endParaRPr lang="en-GB" sz="2800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06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HAEMOSTASIS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403" y="1322264"/>
            <a:ext cx="8253641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There are at least five different components involved: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i="1" dirty="0">
                <a:solidFill>
                  <a:srgbClr val="FF0000"/>
                </a:solidFill>
              </a:rPr>
              <a:t>blood vessels</a:t>
            </a:r>
            <a:r>
              <a:rPr lang="en-GB" sz="2800" dirty="0">
                <a:solidFill>
                  <a:prstClr val="black"/>
                </a:solidFill>
              </a:rPr>
              <a:t>, 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i="1" dirty="0">
                <a:solidFill>
                  <a:srgbClr val="FF0000"/>
                </a:solidFill>
              </a:rPr>
              <a:t>platelets</a:t>
            </a:r>
            <a:r>
              <a:rPr lang="en-GB" sz="2800" dirty="0">
                <a:solidFill>
                  <a:prstClr val="black"/>
                </a:solidFill>
              </a:rPr>
              <a:t>, 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dirty="0">
                <a:solidFill>
                  <a:prstClr val="black"/>
                </a:solidFill>
              </a:rPr>
              <a:t>plasma </a:t>
            </a:r>
            <a:r>
              <a:rPr lang="en-GB" sz="2800" i="1" dirty="0">
                <a:solidFill>
                  <a:srgbClr val="FF0000"/>
                </a:solidFill>
              </a:rPr>
              <a:t>coagulation factors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>
                <a:solidFill>
                  <a:prstClr val="black"/>
                </a:solidFill>
              </a:rPr>
              <a:t>and 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dirty="0"/>
              <a:t>their</a:t>
            </a:r>
            <a:r>
              <a:rPr lang="en-GB" sz="2800" i="1" dirty="0">
                <a:solidFill>
                  <a:srgbClr val="FF0000"/>
                </a:solidFill>
              </a:rPr>
              <a:t> inhibitors </a:t>
            </a:r>
            <a:r>
              <a:rPr lang="en-GB" sz="2800" dirty="0">
                <a:solidFill>
                  <a:prstClr val="black"/>
                </a:solidFill>
              </a:rPr>
              <a:t>and 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+mj-lt"/>
              <a:buAutoNum type="arabicPeriod"/>
            </a:pPr>
            <a:r>
              <a:rPr lang="en-GB" sz="2800" dirty="0">
                <a:solidFill>
                  <a:prstClr val="black"/>
                </a:solidFill>
              </a:rPr>
              <a:t>the </a:t>
            </a:r>
            <a:r>
              <a:rPr lang="en-GB" sz="2800" i="1" dirty="0" err="1">
                <a:solidFill>
                  <a:srgbClr val="FF0000"/>
                </a:solidFill>
              </a:rPr>
              <a:t>fibrinolytic</a:t>
            </a:r>
            <a:r>
              <a:rPr lang="en-GB" sz="2800" i="1" dirty="0">
                <a:solidFill>
                  <a:srgbClr val="FF0000"/>
                </a:solidFill>
              </a:rPr>
              <a:t> system</a:t>
            </a:r>
            <a:r>
              <a:rPr lang="en-GB" sz="2800" dirty="0">
                <a:solidFill>
                  <a:prstClr val="black"/>
                </a:solidFill>
              </a:rPr>
              <a:t>.</a:t>
            </a:r>
          </a:p>
          <a:p>
            <a:pPr marL="514350" lvl="0" indent="-514350" algn="just" defTabSz="914400">
              <a:spcBef>
                <a:spcPts val="600"/>
              </a:spcBef>
              <a:buClr>
                <a:srgbClr val="727CA3"/>
              </a:buClr>
              <a:buSzPct val="76000"/>
            </a:pPr>
            <a:endParaRPr lang="en-GB" sz="2800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>
                <a:solidFill>
                  <a:prstClr val="black"/>
                </a:solidFill>
              </a:rPr>
              <a:t>Deficiency or exaggeration of any one may lead to either </a:t>
            </a:r>
            <a:r>
              <a:rPr lang="en-GB" sz="2800" dirty="0">
                <a:solidFill>
                  <a:srgbClr val="FF0000"/>
                </a:solidFill>
              </a:rPr>
              <a:t>thrombosis</a:t>
            </a:r>
            <a:r>
              <a:rPr lang="en-GB" sz="2800" dirty="0">
                <a:solidFill>
                  <a:prstClr val="black"/>
                </a:solidFill>
              </a:rPr>
              <a:t> or </a:t>
            </a:r>
            <a:r>
              <a:rPr lang="en-GB" sz="2800" dirty="0">
                <a:solidFill>
                  <a:srgbClr val="FF0000"/>
                </a:solidFill>
              </a:rPr>
              <a:t>haemorrhage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960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159499"/>
            <a:ext cx="9144000" cy="681159"/>
          </a:xfrm>
          <a:prstGeom prst="rect">
            <a:avLst/>
          </a:prstGeom>
          <a:gradFill flip="none" rotWithShape="1">
            <a:gsLst>
              <a:gs pos="0">
                <a:schemeClr val="accent6"/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Users\usder\Desktop\Log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2069" y="6081815"/>
            <a:ext cx="921754" cy="82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344258" y="239548"/>
            <a:ext cx="8229600" cy="6858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ENDOTHELIUM</a:t>
            </a:r>
          </a:p>
        </p:txBody>
      </p:sp>
      <p:sp>
        <p:nvSpPr>
          <p:cNvPr id="2" name="Rectangle 1"/>
          <p:cNvSpPr/>
          <p:nvPr/>
        </p:nvSpPr>
        <p:spPr>
          <a:xfrm>
            <a:off x="344258" y="925348"/>
            <a:ext cx="857114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/>
              <a:t>Central regulators of haemostasis</a:t>
            </a:r>
          </a:p>
          <a:p>
            <a:pPr marL="27432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/>
              <a:t>The balance between the </a:t>
            </a:r>
            <a:r>
              <a:rPr lang="en-GB" sz="2800" i="1" dirty="0">
                <a:solidFill>
                  <a:srgbClr val="FF0000"/>
                </a:solidFill>
              </a:rPr>
              <a:t>antithrombotic</a:t>
            </a:r>
            <a:r>
              <a:rPr lang="en-GB" sz="2800" dirty="0"/>
              <a:t> and </a:t>
            </a:r>
            <a:r>
              <a:rPr lang="en-GB" sz="2800" i="1" dirty="0">
                <a:solidFill>
                  <a:srgbClr val="FF0000"/>
                </a:solidFill>
              </a:rPr>
              <a:t>prothrombotic</a:t>
            </a:r>
            <a:r>
              <a:rPr lang="en-GB" sz="2800" dirty="0"/>
              <a:t> activities of endothelium determines whether thrombus formation, propagation, or dissolution occurs. </a:t>
            </a:r>
            <a:endParaRPr lang="en-GB" sz="2800" dirty="0">
              <a:solidFill>
                <a:prstClr val="black"/>
              </a:solidFill>
            </a:endParaRPr>
          </a:p>
          <a:p>
            <a:pPr marL="274320" lvl="0" indent="-274320" algn="just" defTabSz="914400">
              <a:spcBef>
                <a:spcPts val="600"/>
              </a:spcBef>
              <a:spcAft>
                <a:spcPts val="1800"/>
              </a:spcAft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en-GB" sz="2800" dirty="0"/>
              <a:t>At </a:t>
            </a:r>
            <a:r>
              <a:rPr lang="en-GB" sz="2800" dirty="0">
                <a:solidFill>
                  <a:srgbClr val="FF0000"/>
                </a:solidFill>
              </a:rPr>
              <a:t>baseline</a:t>
            </a:r>
            <a:r>
              <a:rPr lang="en-GB" sz="2800" dirty="0"/>
              <a:t>, endothelial cells exhibit antithrombotic (</a:t>
            </a:r>
            <a:r>
              <a:rPr lang="en-GB" sz="2800" dirty="0" err="1"/>
              <a:t>antiplatelet</a:t>
            </a:r>
            <a:r>
              <a:rPr lang="en-GB" sz="2800" dirty="0"/>
              <a:t>, anticoagulant, and </a:t>
            </a:r>
            <a:r>
              <a:rPr lang="en-GB" sz="2800" dirty="0" err="1"/>
              <a:t>fibrinolytic</a:t>
            </a:r>
            <a:r>
              <a:rPr lang="en-GB" sz="2800" dirty="0"/>
              <a:t> properties), however, they are capable (</a:t>
            </a:r>
            <a:r>
              <a:rPr lang="en-GB" sz="2800" dirty="0">
                <a:solidFill>
                  <a:srgbClr val="FF0000"/>
                </a:solidFill>
              </a:rPr>
              <a:t>after injury or activation</a:t>
            </a:r>
            <a:r>
              <a:rPr lang="en-GB" sz="2800" dirty="0"/>
              <a:t>) of exhibiting numerous </a:t>
            </a:r>
            <a:r>
              <a:rPr lang="en-GB" sz="2800" dirty="0" err="1"/>
              <a:t>procoagulant</a:t>
            </a:r>
            <a:r>
              <a:rPr lang="en-GB" sz="2800" dirty="0"/>
              <a:t> activities.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53901"/>
            <a:ext cx="902286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214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3517</TotalTime>
  <Words>1319</Words>
  <Application>Microsoft Office PowerPoint</Application>
  <PresentationFormat>عرض على الشاشة (3:4)‏</PresentationFormat>
  <Paragraphs>124</Paragraphs>
  <Slides>31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2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</vt:vector>
  </TitlesOfParts>
  <Company>rg-adguard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</cp:lastModifiedBy>
  <cp:revision>230</cp:revision>
  <dcterms:created xsi:type="dcterms:W3CDTF">2018-09-07T19:06:31Z</dcterms:created>
  <dcterms:modified xsi:type="dcterms:W3CDTF">2021-11-15T14:26:15Z</dcterms:modified>
</cp:coreProperties>
</file>