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305" autoAdjust="0"/>
  </p:normalViewPr>
  <p:slideViewPr>
    <p:cSldViewPr>
      <p:cViewPr varScale="1">
        <p:scale>
          <a:sx n="65" d="100"/>
          <a:sy n="65" d="100"/>
        </p:scale>
        <p:origin x="153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2647C1-9B46-45C6-809F-CD658A391132}" type="datetimeFigureOut">
              <a:rPr lang="en-GB" smtClean="0"/>
              <a:t>19/06/2021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C763AB-C755-41EA-9C94-35F23F5F7F97}" type="slidenum">
              <a:rPr lang="en-GB" smtClean="0"/>
              <a:t>‹#›</a:t>
            </a:fld>
            <a:endParaRPr lang="en-GB"/>
          </a:p>
        </p:txBody>
      </p:sp>
    </p:spTree>
    <p:extLst>
      <p:ext uri="{BB962C8B-B14F-4D97-AF65-F5344CB8AC3E}">
        <p14:creationId xmlns:p14="http://schemas.microsoft.com/office/powerpoint/2010/main" val="2178018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2C763AB-C755-41EA-9C94-35F23F5F7F97}" type="slidenum">
              <a:rPr lang="en-GB" smtClean="0"/>
              <a:t>1</a:t>
            </a:fld>
            <a:endParaRPr lang="en-GB"/>
          </a:p>
        </p:txBody>
      </p:sp>
    </p:spTree>
    <p:extLst>
      <p:ext uri="{BB962C8B-B14F-4D97-AF65-F5344CB8AC3E}">
        <p14:creationId xmlns:p14="http://schemas.microsoft.com/office/powerpoint/2010/main" val="2183648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743947" y="76200"/>
            <a:ext cx="3429000" cy="533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2060"/>
                </a:solidFill>
              </a:rPr>
              <a:t>Chemistry of </a:t>
            </a:r>
            <a:r>
              <a:rPr lang="en-GB" b="1" dirty="0" err="1">
                <a:solidFill>
                  <a:srgbClr val="002060"/>
                </a:solidFill>
              </a:rPr>
              <a:t>Silane</a:t>
            </a:r>
            <a:r>
              <a:rPr lang="en-GB" b="1" dirty="0">
                <a:solidFill>
                  <a:srgbClr val="002060"/>
                </a:solidFill>
              </a:rPr>
              <a:t> Coupling Agents</a:t>
            </a:r>
          </a:p>
        </p:txBody>
      </p:sp>
      <p:sp>
        <p:nvSpPr>
          <p:cNvPr id="5" name="Rectangle 4"/>
          <p:cNvSpPr/>
          <p:nvPr/>
        </p:nvSpPr>
        <p:spPr>
          <a:xfrm>
            <a:off x="3055620" y="632460"/>
            <a:ext cx="2971800" cy="7162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solidFill>
                  <a:schemeClr val="tx1"/>
                </a:solidFill>
              </a:rPr>
              <a:t>What is </a:t>
            </a:r>
            <a:r>
              <a:rPr lang="en-GB" b="1" u="sng" dirty="0" err="1">
                <a:solidFill>
                  <a:schemeClr val="tx1"/>
                </a:solidFill>
              </a:rPr>
              <a:t>Silane</a:t>
            </a:r>
            <a:r>
              <a:rPr lang="en-GB" b="1" u="sng" dirty="0">
                <a:solidFill>
                  <a:schemeClr val="tx1"/>
                </a:solidFill>
              </a:rPr>
              <a:t> Coupling Agents</a:t>
            </a:r>
          </a:p>
        </p:txBody>
      </p:sp>
      <p:sp>
        <p:nvSpPr>
          <p:cNvPr id="7" name="Rectangle 6"/>
          <p:cNvSpPr/>
          <p:nvPr/>
        </p:nvSpPr>
        <p:spPr>
          <a:xfrm>
            <a:off x="449580" y="1386840"/>
            <a:ext cx="8686800" cy="524256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tx1"/>
                </a:solidFill>
              </a:rPr>
              <a:t>Silane</a:t>
            </a:r>
            <a:r>
              <a:rPr lang="en-GB" b="1" dirty="0">
                <a:solidFill>
                  <a:schemeClr val="tx1"/>
                </a:solidFill>
              </a:rPr>
              <a:t> coupling agents have the ability to form a durable bond between organic and inorganic materials .  Encounters between dissimilar materials often involve at least one member that’s siliceous or has surface chemistry with siliceous properties; silicates, aluminates, borates, </a:t>
            </a:r>
            <a:r>
              <a:rPr lang="en-GB" b="1" dirty="0" err="1">
                <a:solidFill>
                  <a:schemeClr val="tx1"/>
                </a:solidFill>
              </a:rPr>
              <a:t>etc</a:t>
            </a:r>
            <a:r>
              <a:rPr lang="en-GB" b="1" dirty="0">
                <a:solidFill>
                  <a:schemeClr val="tx1"/>
                </a:solidFill>
              </a:rPr>
              <a:t> ., are the principal components of the earth’s crust .  Interfaces involving such materials have become a dynamic area of chemistry in which surfaces have been modified in order to generate desired heterogeneous environments or to incorporate the bulk properties of different phases into a uniform composite structure . </a:t>
            </a:r>
          </a:p>
          <a:p>
            <a:pPr algn="ctr"/>
            <a:r>
              <a:rPr lang="en-GB" b="1" dirty="0">
                <a:solidFill>
                  <a:schemeClr val="tx1"/>
                </a:solidFill>
              </a:rPr>
              <a:t> </a:t>
            </a:r>
          </a:p>
        </p:txBody>
      </p:sp>
      <p:pic>
        <p:nvPicPr>
          <p:cNvPr id="1026" name="Picture 2" descr="C:\Users\GAMERS\Desktop\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4876800"/>
            <a:ext cx="3581400"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940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28600"/>
            <a:ext cx="8915400" cy="6172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solidFill>
                  <a:srgbClr val="FF0000"/>
                </a:solidFill>
              </a:rPr>
              <a:t>In the case of polyurethane</a:t>
            </a:r>
            <a:r>
              <a:rPr lang="en-GB" sz="1600" b="1" dirty="0">
                <a:solidFill>
                  <a:schemeClr val="tx1"/>
                </a:solidFill>
              </a:rPr>
              <a:t> </a:t>
            </a:r>
          </a:p>
          <a:p>
            <a:pPr algn="ctr"/>
            <a:r>
              <a:rPr lang="en-GB" sz="1600" b="1" dirty="0">
                <a:solidFill>
                  <a:schemeClr val="tx1"/>
                </a:solidFill>
              </a:rPr>
              <a:t>Thermoset urethane can be effectively coupled with two types of </a:t>
            </a:r>
            <a:r>
              <a:rPr lang="en-GB" sz="1600" b="1" dirty="0" err="1">
                <a:solidFill>
                  <a:schemeClr val="tx1"/>
                </a:solidFill>
              </a:rPr>
              <a:t>silanes</a:t>
            </a:r>
            <a:r>
              <a:rPr lang="en-GB" sz="1600" b="1" dirty="0">
                <a:solidFill>
                  <a:schemeClr val="tx1"/>
                </a:solidFill>
              </a:rPr>
              <a:t> . The first type, including isocyanate functional </a:t>
            </a:r>
            <a:r>
              <a:rPr lang="en-GB" sz="1600" b="1" dirty="0" err="1">
                <a:solidFill>
                  <a:schemeClr val="tx1"/>
                </a:solidFill>
              </a:rPr>
              <a:t>silanes</a:t>
            </a:r>
            <a:r>
              <a:rPr lang="en-GB" sz="1600" b="1" dirty="0">
                <a:solidFill>
                  <a:schemeClr val="tx1"/>
                </a:solidFill>
              </a:rPr>
              <a:t>, may be used to treat the filler directly or integrally blended with the </a:t>
            </a:r>
            <a:r>
              <a:rPr lang="en-GB" sz="1600" b="1" dirty="0" err="1">
                <a:solidFill>
                  <a:schemeClr val="tx1"/>
                </a:solidFill>
              </a:rPr>
              <a:t>diisocyanate</a:t>
            </a:r>
            <a:r>
              <a:rPr lang="en-GB" sz="1600" b="1" dirty="0">
                <a:solidFill>
                  <a:schemeClr val="tx1"/>
                </a:solidFill>
              </a:rPr>
              <a:t> (TDI, MDI, </a:t>
            </a:r>
            <a:r>
              <a:rPr lang="en-GB" sz="1600" b="1" dirty="0" err="1">
                <a:solidFill>
                  <a:schemeClr val="tx1"/>
                </a:solidFill>
              </a:rPr>
              <a:t>etc</a:t>
            </a:r>
            <a:r>
              <a:rPr lang="en-GB" sz="1600" b="1" dirty="0">
                <a:solidFill>
                  <a:schemeClr val="tx1"/>
                </a:solidFill>
              </a:rPr>
              <a:t> .) prior to cure . Amine and </a:t>
            </a:r>
            <a:r>
              <a:rPr lang="en-GB" sz="1600" b="1" dirty="0" err="1">
                <a:solidFill>
                  <a:schemeClr val="tx1"/>
                </a:solidFill>
              </a:rPr>
              <a:t>alkanolamine</a:t>
            </a:r>
            <a:r>
              <a:rPr lang="en-GB" sz="1600" b="1" dirty="0">
                <a:solidFill>
                  <a:schemeClr val="tx1"/>
                </a:solidFill>
              </a:rPr>
              <a:t> functional </a:t>
            </a:r>
            <a:r>
              <a:rPr lang="en-GB" sz="1600" b="1" dirty="0" err="1">
                <a:solidFill>
                  <a:schemeClr val="tx1"/>
                </a:solidFill>
              </a:rPr>
              <a:t>silanes</a:t>
            </a:r>
            <a:r>
              <a:rPr lang="en-GB" sz="1600" b="1" dirty="0">
                <a:solidFill>
                  <a:schemeClr val="tx1"/>
                </a:solidFill>
              </a:rPr>
              <a:t>, on the other hand, are blended with the polyol rather than the </a:t>
            </a:r>
            <a:r>
              <a:rPr lang="en-GB" sz="1600" b="1" dirty="0" err="1">
                <a:solidFill>
                  <a:schemeClr val="tx1"/>
                </a:solidFill>
              </a:rPr>
              <a:t>diisocyanate</a:t>
            </a:r>
            <a:r>
              <a:rPr lang="en-GB" sz="1600" b="1" dirty="0">
                <a:solidFill>
                  <a:schemeClr val="tx1"/>
                </a:solidFill>
              </a:rPr>
              <a:t> . Isocyanate functional </a:t>
            </a:r>
            <a:r>
              <a:rPr lang="en-GB" sz="1600" b="1" dirty="0" err="1">
                <a:solidFill>
                  <a:schemeClr val="tx1"/>
                </a:solidFill>
              </a:rPr>
              <a:t>silanes</a:t>
            </a:r>
            <a:r>
              <a:rPr lang="en-GB" sz="1600" b="1" dirty="0">
                <a:solidFill>
                  <a:schemeClr val="tx1"/>
                </a:solidFill>
              </a:rPr>
              <a:t> couple with the polyol . </a:t>
            </a:r>
            <a:r>
              <a:rPr lang="en-GB" sz="1600" b="1" dirty="0" err="1">
                <a:solidFill>
                  <a:schemeClr val="tx1"/>
                </a:solidFill>
              </a:rPr>
              <a:t>Alkanolamine</a:t>
            </a:r>
            <a:r>
              <a:rPr lang="en-GB" sz="1600" b="1" dirty="0">
                <a:solidFill>
                  <a:schemeClr val="tx1"/>
                </a:solidFill>
              </a:rPr>
              <a:t> functional </a:t>
            </a:r>
            <a:r>
              <a:rPr lang="en-GB" sz="1600" b="1" dirty="0" err="1">
                <a:solidFill>
                  <a:schemeClr val="tx1"/>
                </a:solidFill>
              </a:rPr>
              <a:t>silanes</a:t>
            </a:r>
            <a:r>
              <a:rPr lang="en-GB" sz="1600" b="1" dirty="0">
                <a:solidFill>
                  <a:schemeClr val="tx1"/>
                </a:solidFill>
              </a:rPr>
              <a:t> react with the isocyanate to form urethane linkages, while amine </a:t>
            </a:r>
            <a:r>
              <a:rPr lang="en-GB" sz="1600" b="1" dirty="0" err="1">
                <a:solidFill>
                  <a:schemeClr val="tx1"/>
                </a:solidFill>
              </a:rPr>
              <a:t>silanes</a:t>
            </a:r>
            <a:r>
              <a:rPr lang="en-GB" sz="1600" b="1" dirty="0">
                <a:solidFill>
                  <a:schemeClr val="tx1"/>
                </a:solidFill>
              </a:rPr>
              <a:t> react with the isocyanates to yield urea linkages . A typical application for coupled urethane system is improving bond strength with sand in abrasion-resistant, sand-filled flooring resins </a:t>
            </a: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r>
              <a:rPr lang="en-GB" dirty="0"/>
              <a:t>. </a:t>
            </a:r>
          </a:p>
        </p:txBody>
      </p:sp>
      <p:pic>
        <p:nvPicPr>
          <p:cNvPr id="4098"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362200"/>
            <a:ext cx="7467600" cy="3186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7317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8392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solidFill>
                  <a:srgbClr val="FF0000"/>
                </a:solidFill>
              </a:rPr>
              <a:t>Moisture-</a:t>
            </a:r>
            <a:r>
              <a:rPr lang="en-GB" b="1" u="sng" dirty="0" err="1">
                <a:solidFill>
                  <a:srgbClr val="FF0000"/>
                </a:solidFill>
              </a:rPr>
              <a:t>Cureable</a:t>
            </a:r>
            <a:r>
              <a:rPr lang="en-GB" b="1" u="sng" dirty="0">
                <a:solidFill>
                  <a:srgbClr val="FF0000"/>
                </a:solidFill>
              </a:rPr>
              <a:t> Urethanes</a:t>
            </a:r>
          </a:p>
          <a:p>
            <a:pPr algn="ctr"/>
            <a:endParaRPr lang="en-GB" b="1" u="sng" dirty="0">
              <a:solidFill>
                <a:srgbClr val="FF0000"/>
              </a:solidFill>
            </a:endParaRPr>
          </a:p>
          <a:p>
            <a:pPr algn="ctr"/>
            <a:r>
              <a:rPr lang="en-GB" sz="1600" b="1" dirty="0">
                <a:solidFill>
                  <a:schemeClr val="tx1"/>
                </a:solidFill>
              </a:rPr>
              <a:t>Secondary </a:t>
            </a:r>
            <a:r>
              <a:rPr lang="en-GB" sz="1600" b="1" dirty="0" err="1">
                <a:solidFill>
                  <a:schemeClr val="tx1"/>
                </a:solidFill>
              </a:rPr>
              <a:t>aminosilanes</a:t>
            </a:r>
            <a:r>
              <a:rPr lang="en-GB" sz="1600" b="1" dirty="0">
                <a:solidFill>
                  <a:schemeClr val="tx1"/>
                </a:solidFill>
              </a:rPr>
              <a:t> have the general ability to convert isocyanate functional urethane </a:t>
            </a:r>
            <a:r>
              <a:rPr lang="en-GB" sz="1600" b="1" dirty="0" err="1">
                <a:solidFill>
                  <a:schemeClr val="tx1"/>
                </a:solidFill>
              </a:rPr>
              <a:t>prepolymers</a:t>
            </a:r>
            <a:r>
              <a:rPr lang="en-GB" sz="1600" b="1" dirty="0">
                <a:solidFill>
                  <a:schemeClr val="tx1"/>
                </a:solidFill>
              </a:rPr>
              <a:t> to systems that crosslink in the presence of water and a tin catalyst . The preferred </a:t>
            </a:r>
            <a:r>
              <a:rPr lang="en-GB" sz="1600" b="1" dirty="0" err="1">
                <a:solidFill>
                  <a:schemeClr val="tx1"/>
                </a:solidFill>
              </a:rPr>
              <a:t>aminosilanes</a:t>
            </a:r>
            <a:r>
              <a:rPr lang="en-GB" sz="1600" b="1" dirty="0">
                <a:solidFill>
                  <a:schemeClr val="tx1"/>
                </a:solidFill>
              </a:rPr>
              <a:t> are secondary containing methyl, ethyl or butyl substitutions on nitrogen .</a:t>
            </a:r>
          </a:p>
          <a:p>
            <a:pPr algn="ctr"/>
            <a:endParaRPr lang="en-GB" sz="1600" b="1" dirty="0">
              <a:solidFill>
                <a:schemeClr val="tx1"/>
              </a:solidFill>
            </a:endParaRPr>
          </a:p>
          <a:p>
            <a:pPr algn="ctr"/>
            <a:endParaRPr lang="en-GB" sz="1600" b="1" dirty="0">
              <a:solidFill>
                <a:schemeClr val="tx1"/>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p:txBody>
      </p:sp>
      <p:pic>
        <p:nvPicPr>
          <p:cNvPr id="5122"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752600"/>
            <a:ext cx="7620000"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1796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 y="152400"/>
            <a:ext cx="82296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solidFill>
                  <a:schemeClr val="tx1"/>
                </a:solidFill>
              </a:rPr>
              <a:t>Epoxies</a:t>
            </a:r>
          </a:p>
          <a:p>
            <a:pPr algn="ctr"/>
            <a:endParaRPr lang="en-GB" b="1" u="sng" dirty="0">
              <a:solidFill>
                <a:schemeClr val="tx1"/>
              </a:solidFill>
            </a:endParaRPr>
          </a:p>
          <a:p>
            <a:pPr algn="ctr"/>
            <a:r>
              <a:rPr lang="en-GB" sz="1600" b="1" dirty="0" err="1">
                <a:solidFill>
                  <a:schemeClr val="tx1"/>
                </a:solidFill>
              </a:rPr>
              <a:t>Epoxycyclohexyl</a:t>
            </a:r>
            <a:r>
              <a:rPr lang="en-GB" sz="1600" b="1" dirty="0">
                <a:solidFill>
                  <a:schemeClr val="tx1"/>
                </a:solidFill>
              </a:rPr>
              <a:t> and </a:t>
            </a:r>
            <a:r>
              <a:rPr lang="en-GB" sz="1600" b="1" dirty="0" err="1">
                <a:solidFill>
                  <a:schemeClr val="tx1"/>
                </a:solidFill>
              </a:rPr>
              <a:t>glycidoxy</a:t>
            </a:r>
            <a:r>
              <a:rPr lang="en-GB" sz="1600" b="1" dirty="0">
                <a:solidFill>
                  <a:schemeClr val="tx1"/>
                </a:solidFill>
              </a:rPr>
              <a:t> functional </a:t>
            </a:r>
            <a:r>
              <a:rPr lang="en-GB" sz="1600" b="1" dirty="0" err="1">
                <a:solidFill>
                  <a:schemeClr val="tx1"/>
                </a:solidFill>
              </a:rPr>
              <a:t>silanes</a:t>
            </a:r>
            <a:r>
              <a:rPr lang="en-GB" sz="1600" b="1" dirty="0">
                <a:solidFill>
                  <a:schemeClr val="tx1"/>
                </a:solidFill>
              </a:rPr>
              <a:t> are used to </a:t>
            </a:r>
            <a:r>
              <a:rPr lang="en-GB" sz="1600" b="1" dirty="0" err="1">
                <a:solidFill>
                  <a:schemeClr val="tx1"/>
                </a:solidFill>
              </a:rPr>
              <a:t>pretreat</a:t>
            </a:r>
            <a:r>
              <a:rPr lang="en-GB" sz="1600" b="1" dirty="0">
                <a:solidFill>
                  <a:schemeClr val="tx1"/>
                </a:solidFill>
              </a:rPr>
              <a:t> the filler or to blend with the </a:t>
            </a:r>
            <a:r>
              <a:rPr lang="en-GB" sz="1600" b="1" dirty="0" err="1">
                <a:solidFill>
                  <a:schemeClr val="tx1"/>
                </a:solidFill>
              </a:rPr>
              <a:t>glycidylbisphenol</a:t>
            </a:r>
            <a:r>
              <a:rPr lang="en-GB" sz="1600" b="1" dirty="0">
                <a:solidFill>
                  <a:schemeClr val="tx1"/>
                </a:solidFill>
              </a:rPr>
              <a:t>-A ether . Amine functional </a:t>
            </a:r>
            <a:r>
              <a:rPr lang="en-GB" sz="1600" b="1" dirty="0" err="1">
                <a:solidFill>
                  <a:schemeClr val="tx1"/>
                </a:solidFill>
              </a:rPr>
              <a:t>silanes</a:t>
            </a:r>
            <a:r>
              <a:rPr lang="en-GB" sz="1600" b="1" dirty="0">
                <a:solidFill>
                  <a:schemeClr val="tx1"/>
                </a:solidFill>
              </a:rPr>
              <a:t> can likewise be used to </a:t>
            </a:r>
            <a:r>
              <a:rPr lang="en-GB" sz="1600" b="1" dirty="0" err="1">
                <a:solidFill>
                  <a:schemeClr val="tx1"/>
                </a:solidFill>
              </a:rPr>
              <a:t>pretreat</a:t>
            </a:r>
            <a:r>
              <a:rPr lang="en-GB" sz="1600" b="1" dirty="0">
                <a:solidFill>
                  <a:schemeClr val="tx1"/>
                </a:solidFill>
              </a:rPr>
              <a:t> the filler or to blend with the hardener portion . Treatment of fillers in epoxy adhesives improves their </a:t>
            </a:r>
            <a:r>
              <a:rPr lang="en-GB" sz="1600" b="1" dirty="0" err="1">
                <a:solidFill>
                  <a:schemeClr val="tx1"/>
                </a:solidFill>
              </a:rPr>
              <a:t>dispersibility</a:t>
            </a:r>
            <a:r>
              <a:rPr lang="en-GB" sz="1600" b="1" dirty="0">
                <a:solidFill>
                  <a:schemeClr val="tx1"/>
                </a:solidFill>
              </a:rPr>
              <a:t> and increases the mechanical properties of the cured resin . A large application area is glass cloth-reinforced epoxy laminates and </a:t>
            </a:r>
            <a:r>
              <a:rPr lang="en-GB" sz="1600" b="1" dirty="0" err="1">
                <a:solidFill>
                  <a:schemeClr val="tx1"/>
                </a:solidFill>
              </a:rPr>
              <a:t>prepregs</a:t>
            </a:r>
            <a:r>
              <a:rPr lang="en-GB" sz="1600" b="1" dirty="0">
                <a:solidFill>
                  <a:schemeClr val="tx1"/>
                </a:solidFill>
              </a:rPr>
              <a:t> in aerospace and electrical printed circuit board applications</a:t>
            </a:r>
          </a:p>
          <a:p>
            <a:pPr algn="ctr"/>
            <a:endParaRPr lang="en-GB" sz="1600" b="1"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r>
              <a:rPr lang="en-GB" sz="1400" b="1" dirty="0">
                <a:solidFill>
                  <a:srgbClr val="FF0000"/>
                </a:solidFill>
              </a:rPr>
              <a:t>Note…..Some time the SCA containing epoxy  group , in this mater the polymer  here can be polyamine or polyether polyamine or any type of polymer terminated amine group or carboxylic </a:t>
            </a:r>
            <a:r>
              <a:rPr lang="en-GB" sz="1400" b="1" dirty="0" err="1">
                <a:solidFill>
                  <a:srgbClr val="FF0000"/>
                </a:solidFill>
              </a:rPr>
              <a:t>groyp</a:t>
            </a:r>
            <a:r>
              <a:rPr lang="en-GB" sz="1400" b="1" dirty="0">
                <a:solidFill>
                  <a:srgbClr val="FF0000"/>
                </a:solidFill>
              </a:rPr>
              <a:t> or </a:t>
            </a:r>
            <a:r>
              <a:rPr lang="en-GB" sz="1400" b="1" dirty="0" err="1">
                <a:solidFill>
                  <a:srgbClr val="FF0000"/>
                </a:solidFill>
              </a:rPr>
              <a:t>mercapto</a:t>
            </a:r>
            <a:endParaRPr lang="en-GB" sz="1400" b="1" dirty="0">
              <a:solidFill>
                <a:srgbClr val="FF0000"/>
              </a:solidFill>
            </a:endParaRPr>
          </a:p>
          <a:p>
            <a:pPr algn="ctr"/>
            <a:endParaRPr lang="en-GB" sz="1400" b="1" dirty="0">
              <a:solidFill>
                <a:srgbClr val="FF0000"/>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p:txBody>
      </p:sp>
      <p:pic>
        <p:nvPicPr>
          <p:cNvPr id="1026"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438400"/>
            <a:ext cx="7239000" cy="2163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8072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28600"/>
            <a:ext cx="88392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err="1">
                <a:solidFill>
                  <a:schemeClr val="tx1"/>
                </a:solidFill>
              </a:rPr>
              <a:t>Phenolics</a:t>
            </a:r>
            <a:endParaRPr lang="en-GB" b="1" u="sng" dirty="0">
              <a:solidFill>
                <a:schemeClr val="tx1"/>
              </a:solidFill>
            </a:endParaRPr>
          </a:p>
          <a:p>
            <a:pPr algn="ctr"/>
            <a:endParaRPr lang="en-GB" b="1" u="sng" dirty="0">
              <a:solidFill>
                <a:schemeClr val="tx1"/>
              </a:solidFill>
            </a:endParaRPr>
          </a:p>
          <a:p>
            <a:pPr algn="ctr"/>
            <a:r>
              <a:rPr lang="en-GB" sz="1400" b="1" dirty="0">
                <a:solidFill>
                  <a:schemeClr val="tx1"/>
                </a:solidFill>
              </a:rPr>
              <a:t>The phenolic hydroxyl group of the resins readily react with the </a:t>
            </a:r>
            <a:r>
              <a:rPr lang="en-GB" sz="1400" b="1" dirty="0" err="1">
                <a:solidFill>
                  <a:schemeClr val="tx1"/>
                </a:solidFill>
              </a:rPr>
              <a:t>oxirane</a:t>
            </a:r>
            <a:r>
              <a:rPr lang="en-GB" sz="1400" b="1" dirty="0">
                <a:solidFill>
                  <a:schemeClr val="tx1"/>
                </a:solidFill>
              </a:rPr>
              <a:t> ring of epoxy </a:t>
            </a:r>
            <a:r>
              <a:rPr lang="en-GB" sz="1400" b="1" dirty="0" err="1">
                <a:solidFill>
                  <a:schemeClr val="tx1"/>
                </a:solidFill>
              </a:rPr>
              <a:t>silanes</a:t>
            </a:r>
            <a:r>
              <a:rPr lang="en-GB" sz="1400" b="1" dirty="0">
                <a:solidFill>
                  <a:schemeClr val="tx1"/>
                </a:solidFill>
              </a:rPr>
              <a:t> to form phenyl ether linkages . </a:t>
            </a:r>
          </a:p>
          <a:p>
            <a:pPr algn="ctr"/>
            <a:r>
              <a:rPr lang="en-GB" sz="1400" b="1" dirty="0">
                <a:solidFill>
                  <a:schemeClr val="tx1"/>
                </a:solidFill>
              </a:rPr>
              <a:t>When phenolic resins are compounded with rubbers, as in the case with nitrile/phenolic or vinyl </a:t>
            </a:r>
            <a:r>
              <a:rPr lang="en-GB" sz="1400" b="1" dirty="0" err="1">
                <a:solidFill>
                  <a:schemeClr val="tx1"/>
                </a:solidFill>
              </a:rPr>
              <a:t>butyral</a:t>
            </a:r>
            <a:r>
              <a:rPr lang="en-GB" sz="1400" b="1" dirty="0">
                <a:solidFill>
                  <a:schemeClr val="tx1"/>
                </a:solidFill>
              </a:rPr>
              <a:t>/phenolic adhesives, or impact-resistant </a:t>
            </a:r>
            <a:r>
              <a:rPr lang="en-GB" sz="1400" b="1" dirty="0" err="1">
                <a:solidFill>
                  <a:schemeClr val="tx1"/>
                </a:solidFill>
              </a:rPr>
              <a:t>molding</a:t>
            </a:r>
            <a:r>
              <a:rPr lang="en-GB" sz="1400" b="1" dirty="0">
                <a:solidFill>
                  <a:schemeClr val="tx1"/>
                </a:solidFill>
              </a:rPr>
              <a:t> compounds, additional </a:t>
            </a:r>
            <a:r>
              <a:rPr lang="en-GB" sz="1400" b="1" dirty="0" err="1">
                <a:solidFill>
                  <a:schemeClr val="tx1"/>
                </a:solidFill>
              </a:rPr>
              <a:t>silanes</a:t>
            </a:r>
            <a:r>
              <a:rPr lang="en-GB" sz="1400" b="1" dirty="0">
                <a:solidFill>
                  <a:schemeClr val="tx1"/>
                </a:solidFill>
              </a:rPr>
              <a:t>, particularly </a:t>
            </a:r>
            <a:r>
              <a:rPr lang="en-GB" sz="1400" b="1" dirty="0" err="1">
                <a:solidFill>
                  <a:schemeClr val="tx1"/>
                </a:solidFill>
              </a:rPr>
              <a:t>mercapto</a:t>
            </a:r>
            <a:r>
              <a:rPr lang="en-GB" sz="1400" b="1" dirty="0">
                <a:solidFill>
                  <a:schemeClr val="tx1"/>
                </a:solidFill>
              </a:rPr>
              <a:t>-functional </a:t>
            </a:r>
            <a:r>
              <a:rPr lang="en-GB" sz="1400" b="1" dirty="0" err="1">
                <a:solidFill>
                  <a:schemeClr val="tx1"/>
                </a:solidFill>
              </a:rPr>
              <a:t>silanes</a:t>
            </a:r>
            <a:r>
              <a:rPr lang="en-GB" sz="1400" b="1" dirty="0">
                <a:solidFill>
                  <a:schemeClr val="tx1"/>
                </a:solidFill>
              </a:rPr>
              <a:t>, have been found to impart greater bond strength than </a:t>
            </a:r>
            <a:r>
              <a:rPr lang="en-GB" sz="1400" b="1" dirty="0" err="1">
                <a:solidFill>
                  <a:schemeClr val="tx1"/>
                </a:solidFill>
              </a:rPr>
              <a:t>silanes</a:t>
            </a:r>
            <a:r>
              <a:rPr lang="en-GB" sz="1400" b="1" dirty="0">
                <a:solidFill>
                  <a:schemeClr val="tx1"/>
                </a:solidFill>
              </a:rPr>
              <a:t> that couple to the phenolic portion . </a:t>
            </a:r>
          </a:p>
          <a:p>
            <a:pPr algn="ctr"/>
            <a:r>
              <a:rPr lang="en-GB" sz="1400" b="1" dirty="0">
                <a:solidFill>
                  <a:schemeClr val="tx1"/>
                </a:solidFill>
              </a:rPr>
              <a:t>Polymer</a:t>
            </a: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b="1" u="sng" dirty="0">
              <a:solidFill>
                <a:schemeClr val="tx1"/>
              </a:solidFill>
            </a:endParaRPr>
          </a:p>
        </p:txBody>
      </p:sp>
      <p:pic>
        <p:nvPicPr>
          <p:cNvPr id="1026"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667000"/>
            <a:ext cx="7772400" cy="373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624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8392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solidFill>
                  <a:srgbClr val="FF0000"/>
                </a:solidFill>
              </a:rPr>
              <a:t>Thermoplastic Condensation Polymers</a:t>
            </a:r>
          </a:p>
          <a:p>
            <a:pPr algn="ctr"/>
            <a:r>
              <a:rPr lang="en-GB" sz="1600" b="1" dirty="0">
                <a:solidFill>
                  <a:schemeClr val="tx1"/>
                </a:solidFill>
              </a:rPr>
              <a:t>Most of the condensation polymers including polyamides, polyesters, polycarbonates, and </a:t>
            </a:r>
            <a:r>
              <a:rPr lang="en-GB" sz="1600" b="1" dirty="0" err="1">
                <a:solidFill>
                  <a:schemeClr val="tx1"/>
                </a:solidFill>
              </a:rPr>
              <a:t>polysulfones</a:t>
            </a:r>
            <a:r>
              <a:rPr lang="en-GB" sz="1600" b="1" dirty="0">
                <a:solidFill>
                  <a:schemeClr val="tx1"/>
                </a:solidFill>
              </a:rPr>
              <a:t> are in this group . Adhesion is promoted by introducing high energy groups and hydrogen bond potential in the interphase area or by taking advantage of the relatively low molecular weight of these polymers, which results in a significant opportunity for end-group reactions . </a:t>
            </a:r>
            <a:r>
              <a:rPr lang="en-GB" sz="1600" b="1" dirty="0" err="1">
                <a:solidFill>
                  <a:schemeClr val="tx1"/>
                </a:solidFill>
              </a:rPr>
              <a:t>Aminoalkylsilanes</a:t>
            </a:r>
            <a:r>
              <a:rPr lang="en-GB" sz="1600" b="1" dirty="0">
                <a:solidFill>
                  <a:schemeClr val="tx1"/>
                </a:solidFill>
              </a:rPr>
              <a:t>, </a:t>
            </a:r>
            <a:r>
              <a:rPr lang="en-GB" sz="1600" b="1" dirty="0" err="1">
                <a:solidFill>
                  <a:schemeClr val="tx1"/>
                </a:solidFill>
              </a:rPr>
              <a:t>chloroalkylsilanes</a:t>
            </a:r>
            <a:r>
              <a:rPr lang="en-GB" sz="1600" b="1" dirty="0">
                <a:solidFill>
                  <a:schemeClr val="tx1"/>
                </a:solidFill>
              </a:rPr>
              <a:t>, and </a:t>
            </a:r>
            <a:r>
              <a:rPr lang="en-GB" sz="1600" b="1" dirty="0" err="1">
                <a:solidFill>
                  <a:schemeClr val="tx1"/>
                </a:solidFill>
              </a:rPr>
              <a:t>isocyanatosilanes</a:t>
            </a:r>
            <a:r>
              <a:rPr lang="en-GB" sz="1600" b="1" dirty="0">
                <a:solidFill>
                  <a:schemeClr val="tx1"/>
                </a:solidFill>
              </a:rPr>
              <a:t> are the usual candidates for coupling to these resins . This group has the greatest mechanical strength of the thermoplastics, allowing them to replace the cast metals in such typical uses  as gears, connectors and bobbins .</a:t>
            </a:r>
            <a:r>
              <a:rPr lang="en-GB" b="1" u="sng" dirty="0">
                <a:solidFill>
                  <a:schemeClr val="tx1"/>
                </a:solidFill>
              </a:rPr>
              <a:t> </a:t>
            </a: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a:p>
            <a:pPr algn="ctr"/>
            <a:endParaRPr lang="en-GB" b="1" u="sng" dirty="0">
              <a:solidFill>
                <a:schemeClr val="tx1"/>
              </a:solidFill>
            </a:endParaRPr>
          </a:p>
        </p:txBody>
      </p:sp>
      <p:pic>
        <p:nvPicPr>
          <p:cNvPr id="2050"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1" y="2438400"/>
            <a:ext cx="7772400" cy="358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017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 y="152400"/>
            <a:ext cx="86106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err="1">
                <a:solidFill>
                  <a:srgbClr val="FF0000"/>
                </a:solidFill>
              </a:rPr>
              <a:t>Polyolefins</a:t>
            </a:r>
            <a:endParaRPr lang="en-GB" b="1" u="sng" dirty="0">
              <a:solidFill>
                <a:srgbClr val="FF0000"/>
              </a:solidFill>
            </a:endParaRPr>
          </a:p>
          <a:p>
            <a:pPr algn="ctr"/>
            <a:r>
              <a:rPr lang="en-GB" sz="1600" b="1" dirty="0">
                <a:solidFill>
                  <a:schemeClr val="tx1"/>
                </a:solidFill>
              </a:rPr>
              <a:t>The </a:t>
            </a:r>
            <a:r>
              <a:rPr lang="en-GB" sz="1600" b="1" dirty="0" err="1">
                <a:solidFill>
                  <a:schemeClr val="tx1"/>
                </a:solidFill>
              </a:rPr>
              <a:t>polyolefins</a:t>
            </a:r>
            <a:r>
              <a:rPr lang="en-GB" sz="1600" b="1" dirty="0">
                <a:solidFill>
                  <a:schemeClr val="tx1"/>
                </a:solidFill>
              </a:rPr>
              <a:t> and </a:t>
            </a:r>
            <a:r>
              <a:rPr lang="en-GB" sz="1600" b="1" dirty="0" err="1">
                <a:solidFill>
                  <a:schemeClr val="tx1"/>
                </a:solidFill>
              </a:rPr>
              <a:t>polyethers</a:t>
            </a:r>
            <a:r>
              <a:rPr lang="en-GB" sz="1600" b="1" dirty="0">
                <a:solidFill>
                  <a:schemeClr val="tx1"/>
                </a:solidFill>
              </a:rPr>
              <a:t> present no direct opportunity for covalent coupling .  Until recently, the principal approach for composite formulation was to match the surface energy of the filler surface, by treating it with an </a:t>
            </a:r>
            <a:r>
              <a:rPr lang="en-GB" sz="1600" b="1" dirty="0" err="1">
                <a:solidFill>
                  <a:schemeClr val="tx1"/>
                </a:solidFill>
              </a:rPr>
              <a:t>alkylsubstituted</a:t>
            </a:r>
            <a:r>
              <a:rPr lang="en-GB" sz="1600" b="1" dirty="0">
                <a:solidFill>
                  <a:schemeClr val="tx1"/>
                </a:solidFill>
              </a:rPr>
              <a:t> </a:t>
            </a:r>
            <a:r>
              <a:rPr lang="en-GB" sz="1600" b="1" dirty="0" err="1">
                <a:solidFill>
                  <a:schemeClr val="tx1"/>
                </a:solidFill>
              </a:rPr>
              <a:t>silane</a:t>
            </a:r>
            <a:r>
              <a:rPr lang="en-GB" sz="1600" b="1" dirty="0">
                <a:solidFill>
                  <a:schemeClr val="tx1"/>
                </a:solidFill>
              </a:rPr>
              <a:t>, with that of the polymer .  For optimum reinforcement, preferred resins should be of high molecular  weight, linear, and have low melt viscosity</a:t>
            </a: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endParaRPr lang="en-GB" sz="1600" b="1" u="sng" dirty="0">
              <a:solidFill>
                <a:schemeClr val="tx1"/>
              </a:solidFill>
            </a:endParaRPr>
          </a:p>
          <a:p>
            <a:pPr algn="ctr"/>
            <a:r>
              <a:rPr lang="en-GB" sz="1600" b="1" dirty="0">
                <a:solidFill>
                  <a:schemeClr val="tx1"/>
                </a:solidFill>
              </a:rPr>
              <a:t>Another approach for coupling polypropylene and polyethylene is through </a:t>
            </a:r>
            <a:r>
              <a:rPr lang="en-GB" sz="1600" b="1" dirty="0" err="1">
                <a:solidFill>
                  <a:schemeClr val="tx1"/>
                </a:solidFill>
              </a:rPr>
              <a:t>silylsulfonylazides</a:t>
            </a:r>
            <a:r>
              <a:rPr lang="en-GB" sz="1600" b="1" dirty="0">
                <a:solidFill>
                  <a:schemeClr val="tx1"/>
                </a:solidFill>
              </a:rPr>
              <a:t> .</a:t>
            </a:r>
          </a:p>
          <a:p>
            <a:pPr algn="ctr"/>
            <a:endParaRPr lang="en-GB" sz="1600" b="1" dirty="0">
              <a:solidFill>
                <a:schemeClr val="tx1"/>
              </a:solidFill>
            </a:endParaRPr>
          </a:p>
          <a:p>
            <a:pPr algn="ctr"/>
            <a:endParaRPr lang="en-GB" sz="1600" b="1" dirty="0">
              <a:solidFill>
                <a:schemeClr val="tx1"/>
              </a:solidFill>
            </a:endParaRPr>
          </a:p>
          <a:p>
            <a:pPr algn="ctr"/>
            <a:endParaRPr lang="en-GB" b="1" u="sng" dirty="0">
              <a:solidFill>
                <a:srgbClr val="FF0000"/>
              </a:solidFill>
            </a:endParaRPr>
          </a:p>
        </p:txBody>
      </p:sp>
      <p:pic>
        <p:nvPicPr>
          <p:cNvPr id="3074"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 y="2065337"/>
            <a:ext cx="3856037" cy="3192463"/>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GAMERS\Desktop\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2129631"/>
            <a:ext cx="4191000" cy="3128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3044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76200"/>
            <a:ext cx="87630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r>
              <a:rPr lang="en-GB" sz="1600" b="1" dirty="0" err="1">
                <a:solidFill>
                  <a:schemeClr val="tx1"/>
                </a:solidFill>
              </a:rPr>
              <a:t>Dipodal</a:t>
            </a:r>
            <a:r>
              <a:rPr lang="en-GB" sz="1600" b="1" dirty="0">
                <a:solidFill>
                  <a:schemeClr val="tx1"/>
                </a:solidFill>
              </a:rPr>
              <a:t> </a:t>
            </a:r>
            <a:r>
              <a:rPr lang="en-GB" sz="1600" b="1" dirty="0" err="1">
                <a:solidFill>
                  <a:schemeClr val="tx1"/>
                </a:solidFill>
              </a:rPr>
              <a:t>silanes</a:t>
            </a:r>
            <a:r>
              <a:rPr lang="en-GB" sz="1600" b="1" dirty="0">
                <a:solidFill>
                  <a:schemeClr val="tx1"/>
                </a:solidFill>
              </a:rPr>
              <a:t> are a new series of adhesion promoters that have intrinsic hydrolytic stabilities up to ~10,000 times greater than conventional </a:t>
            </a:r>
            <a:r>
              <a:rPr lang="en-GB" sz="1600" b="1" dirty="0" err="1">
                <a:solidFill>
                  <a:schemeClr val="tx1"/>
                </a:solidFill>
              </a:rPr>
              <a:t>silanes</a:t>
            </a:r>
            <a:r>
              <a:rPr lang="en-GB" sz="1600" b="1" dirty="0">
                <a:solidFill>
                  <a:schemeClr val="tx1"/>
                </a:solidFill>
              </a:rPr>
              <a:t> . These products have a significant impact on substrate bonding and mechanical strength of many composite systems to include epoxy, urethane, epoxy/urethane hybrids, polysulfide, cyanoacrylate and silicone and may be utilized in water-borne, high solids and photo-active chemistries .</a:t>
            </a:r>
          </a:p>
          <a:p>
            <a:pPr algn="ctr"/>
            <a:endParaRPr lang="en-GB" sz="1600" b="1" dirty="0">
              <a:solidFill>
                <a:schemeClr val="tx1"/>
              </a:solidFill>
            </a:endParaRPr>
          </a:p>
          <a:p>
            <a:pPr algn="ctr"/>
            <a:endParaRPr lang="en-GB" sz="1600" b="1" u="sng" dirty="0">
              <a:solidFill>
                <a:schemeClr val="tx1"/>
              </a:solidFill>
            </a:endParaRPr>
          </a:p>
          <a:p>
            <a:pPr algn="ctr"/>
            <a:r>
              <a:rPr lang="en-GB" sz="1600" b="1" u="sng" dirty="0">
                <a:solidFill>
                  <a:srgbClr val="FF0000"/>
                </a:solidFill>
              </a:rPr>
              <a:t>Note…</a:t>
            </a:r>
            <a:r>
              <a:rPr lang="en-GB" sz="1600" b="1" dirty="0">
                <a:solidFill>
                  <a:schemeClr val="tx1"/>
                </a:solidFill>
              </a:rPr>
              <a:t>The problem with conventional </a:t>
            </a:r>
            <a:r>
              <a:rPr lang="en-GB" sz="1600" b="1" dirty="0" err="1">
                <a:solidFill>
                  <a:schemeClr val="tx1"/>
                </a:solidFill>
              </a:rPr>
              <a:t>silanes</a:t>
            </a:r>
            <a:r>
              <a:rPr lang="en-GB" sz="1600" b="1" dirty="0">
                <a:solidFill>
                  <a:schemeClr val="tx1"/>
                </a:solidFill>
              </a:rPr>
              <a:t> is that </a:t>
            </a:r>
            <a:r>
              <a:rPr lang="en-GB" sz="1600" b="1" dirty="0" err="1">
                <a:solidFill>
                  <a:schemeClr val="tx1"/>
                </a:solidFill>
              </a:rPr>
              <a:t>silanols</a:t>
            </a:r>
            <a:r>
              <a:rPr lang="en-GB" sz="1600" b="1" dirty="0">
                <a:solidFill>
                  <a:schemeClr val="tx1"/>
                </a:solidFill>
              </a:rPr>
              <a:t> self condense to form siloxanes resulting in phase separation or gelation . Through the addition of </a:t>
            </a:r>
            <a:r>
              <a:rPr lang="en-GB" sz="1600" b="1" dirty="0" err="1">
                <a:solidFill>
                  <a:schemeClr val="tx1"/>
                </a:solidFill>
              </a:rPr>
              <a:t>dipodal</a:t>
            </a:r>
            <a:r>
              <a:rPr lang="en-GB" sz="1600" b="1" dirty="0">
                <a:solidFill>
                  <a:schemeClr val="tx1"/>
                </a:solidFill>
              </a:rPr>
              <a:t> </a:t>
            </a:r>
            <a:r>
              <a:rPr lang="en-GB" sz="1600" b="1" dirty="0" err="1">
                <a:solidFill>
                  <a:schemeClr val="tx1"/>
                </a:solidFill>
              </a:rPr>
              <a:t>silanes</a:t>
            </a:r>
            <a:r>
              <a:rPr lang="en-GB" sz="1600" b="1" dirty="0">
                <a:solidFill>
                  <a:schemeClr val="tx1"/>
                </a:solidFill>
              </a:rPr>
              <a:t>, the enhanced hydrolytic stability will have significant impact on shelf life, substrate bonding and improved mechanical strength of many composite systems .</a:t>
            </a:r>
          </a:p>
          <a:p>
            <a:pPr algn="ctr"/>
            <a:endParaRPr lang="en-GB" b="1" dirty="0">
              <a:solidFill>
                <a:srgbClr val="FF0000"/>
              </a:solidFill>
            </a:endParaRPr>
          </a:p>
          <a:p>
            <a:pPr algn="ctr"/>
            <a:endParaRPr lang="en-GB" b="1"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a:p>
            <a:pPr algn="ctr"/>
            <a:endParaRPr lang="en-GB" b="1" u="sng" dirty="0">
              <a:solidFill>
                <a:srgbClr val="FF0000"/>
              </a:solidFill>
            </a:endParaRPr>
          </a:p>
        </p:txBody>
      </p:sp>
      <p:pic>
        <p:nvPicPr>
          <p:cNvPr id="4098"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609600"/>
            <a:ext cx="2949575" cy="10668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505200" y="304800"/>
            <a:ext cx="2590800" cy="228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tx1"/>
                </a:solidFill>
              </a:rPr>
              <a:t>Dipodal</a:t>
            </a:r>
            <a:r>
              <a:rPr lang="en-GB" b="1" dirty="0">
                <a:solidFill>
                  <a:schemeClr val="tx1"/>
                </a:solidFill>
              </a:rPr>
              <a:t> </a:t>
            </a:r>
            <a:r>
              <a:rPr lang="en-GB" b="1" dirty="0" err="1">
                <a:solidFill>
                  <a:schemeClr val="tx1"/>
                </a:solidFill>
              </a:rPr>
              <a:t>silanes</a:t>
            </a:r>
            <a:endParaRPr lang="en-GB" b="1" dirty="0">
              <a:solidFill>
                <a:schemeClr val="tx1"/>
              </a:solidFill>
            </a:endParaRPr>
          </a:p>
        </p:txBody>
      </p:sp>
      <p:sp>
        <p:nvSpPr>
          <p:cNvPr id="6" name="Rectangle 5"/>
          <p:cNvSpPr/>
          <p:nvPr/>
        </p:nvSpPr>
        <p:spPr>
          <a:xfrm>
            <a:off x="304800" y="4724400"/>
            <a:ext cx="8610600" cy="18288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Different substrates, different conditions, varying </a:t>
            </a:r>
            <a:r>
              <a:rPr lang="en-GB" sz="1400" b="1" dirty="0" err="1">
                <a:solidFill>
                  <a:schemeClr val="tx1"/>
                </a:solidFill>
              </a:rPr>
              <a:t>silane</a:t>
            </a:r>
            <a:r>
              <a:rPr lang="en-GB" sz="1400" b="1" dirty="0">
                <a:solidFill>
                  <a:schemeClr val="tx1"/>
                </a:solidFill>
              </a:rPr>
              <a:t> combinations and finally the different applications all have an effect on </a:t>
            </a:r>
            <a:r>
              <a:rPr lang="en-GB" sz="1400" b="1" dirty="0" err="1">
                <a:solidFill>
                  <a:schemeClr val="tx1"/>
                </a:solidFill>
              </a:rPr>
              <a:t>dipodal</a:t>
            </a:r>
            <a:r>
              <a:rPr lang="en-GB" sz="1400" b="1" dirty="0">
                <a:solidFill>
                  <a:schemeClr val="tx1"/>
                </a:solidFill>
              </a:rPr>
              <a:t> </a:t>
            </a:r>
            <a:r>
              <a:rPr lang="en-GB" sz="1400" b="1" dirty="0" err="1">
                <a:solidFill>
                  <a:schemeClr val="tx1"/>
                </a:solidFill>
              </a:rPr>
              <a:t>silane</a:t>
            </a:r>
            <a:r>
              <a:rPr lang="en-GB" sz="1400" b="1" dirty="0">
                <a:solidFill>
                  <a:schemeClr val="tx1"/>
                </a:solidFill>
              </a:rPr>
              <a:t> selection . </a:t>
            </a:r>
            <a:r>
              <a:rPr lang="en-GB" sz="1400" b="1" u="sng" dirty="0">
                <a:solidFill>
                  <a:srgbClr val="FF0000"/>
                </a:solidFill>
              </a:rPr>
              <a:t>The key factors determining </a:t>
            </a:r>
            <a:r>
              <a:rPr lang="en-GB" sz="1400" b="1" u="sng" dirty="0" err="1">
                <a:solidFill>
                  <a:srgbClr val="FF0000"/>
                </a:solidFill>
              </a:rPr>
              <a:t>silane-dipodal</a:t>
            </a:r>
            <a:r>
              <a:rPr lang="en-GB" sz="1400" b="1" u="sng" dirty="0">
                <a:solidFill>
                  <a:srgbClr val="FF0000"/>
                </a:solidFill>
              </a:rPr>
              <a:t> </a:t>
            </a:r>
            <a:r>
              <a:rPr lang="en-GB" sz="1400" b="1" u="sng" dirty="0" err="1">
                <a:solidFill>
                  <a:srgbClr val="FF0000"/>
                </a:solidFill>
              </a:rPr>
              <a:t>silane</a:t>
            </a:r>
            <a:r>
              <a:rPr lang="en-GB" sz="1400" b="1" u="sng" dirty="0">
                <a:solidFill>
                  <a:srgbClr val="FF0000"/>
                </a:solidFill>
              </a:rPr>
              <a:t> mixtures are:</a:t>
            </a:r>
          </a:p>
          <a:p>
            <a:pPr algn="ctr"/>
            <a:endParaRPr lang="en-GB" sz="1400" b="1" dirty="0">
              <a:solidFill>
                <a:schemeClr val="tx1"/>
              </a:solidFill>
            </a:endParaRPr>
          </a:p>
          <a:p>
            <a:pPr algn="ctr"/>
            <a:r>
              <a:rPr lang="en-GB" sz="1400" b="1" dirty="0">
                <a:solidFill>
                  <a:schemeClr val="tx1"/>
                </a:solidFill>
              </a:rPr>
              <a:t> 1 . Improved wet adhesion 2 . Improved chemical resistance 3 . Improved processing 4 . Improved coating performance  (such as improved corrosion protection)</a:t>
            </a:r>
          </a:p>
        </p:txBody>
      </p:sp>
    </p:spTree>
    <p:extLst>
      <p:ext uri="{BB962C8B-B14F-4D97-AF65-F5344CB8AC3E}">
        <p14:creationId xmlns:p14="http://schemas.microsoft.com/office/powerpoint/2010/main" val="3183475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8392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122"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1" y="381000"/>
            <a:ext cx="80010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074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The general order of thermal stability for </a:t>
            </a:r>
            <a:r>
              <a:rPr lang="en-GB" sz="1600" b="1" dirty="0" err="1">
                <a:solidFill>
                  <a:schemeClr val="tx1"/>
                </a:solidFill>
              </a:rPr>
              <a:t>silane</a:t>
            </a:r>
            <a:r>
              <a:rPr lang="en-GB" sz="1600" b="1" dirty="0">
                <a:solidFill>
                  <a:schemeClr val="tx1"/>
                </a:solidFill>
              </a:rPr>
              <a:t> coupling agents is depicted .</a:t>
            </a:r>
          </a:p>
          <a:p>
            <a:pPr algn="ctr"/>
            <a:r>
              <a:rPr lang="en-GB" sz="1600" b="1" dirty="0">
                <a:solidFill>
                  <a:schemeClr val="tx1"/>
                </a:solidFill>
              </a:rPr>
              <a:t>Thermogravimetric Analysis (TGA) data for hydrolysates may be used for bench-marking . The specific substitution also plays a significant role in thermal stability . Electron withdrawing substitution reduces thermal stability, while electropositive groups enhance thermal stability .</a:t>
            </a: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r>
              <a:rPr lang="en-GB" sz="1600" b="1" dirty="0">
                <a:solidFill>
                  <a:schemeClr val="tx1"/>
                </a:solidFill>
              </a:rPr>
              <a:t>.</a:t>
            </a:r>
          </a:p>
        </p:txBody>
      </p:sp>
      <p:sp>
        <p:nvSpPr>
          <p:cNvPr id="5" name="Rectangle 4"/>
          <p:cNvSpPr/>
          <p:nvPr/>
        </p:nvSpPr>
        <p:spPr>
          <a:xfrm>
            <a:off x="3276600" y="236220"/>
            <a:ext cx="2667000" cy="228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solidFill>
                  <a:schemeClr val="tx1"/>
                </a:solidFill>
              </a:rPr>
              <a:t>Thermal stability of SCA</a:t>
            </a:r>
          </a:p>
        </p:txBody>
      </p:sp>
      <p:pic>
        <p:nvPicPr>
          <p:cNvPr id="1026"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981200"/>
            <a:ext cx="7239000" cy="3916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860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5280" y="152400"/>
            <a:ext cx="858012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u="sng" dirty="0">
                <a:solidFill>
                  <a:srgbClr val="FF0000"/>
                </a:solidFill>
              </a:rPr>
              <a:t>There are several methods used to modification of fillers using </a:t>
            </a:r>
            <a:r>
              <a:rPr lang="en-GB" sz="1600" b="1" u="sng" dirty="0" err="1">
                <a:solidFill>
                  <a:srgbClr val="FF0000"/>
                </a:solidFill>
              </a:rPr>
              <a:t>SCAincluding</a:t>
            </a:r>
            <a:r>
              <a:rPr lang="en-GB" sz="1600" b="1" u="sng" dirty="0">
                <a:solidFill>
                  <a:srgbClr val="FF0000"/>
                </a:solidFill>
              </a:rPr>
              <a:t>..</a:t>
            </a:r>
          </a:p>
          <a:p>
            <a:pPr algn="ctr"/>
            <a:r>
              <a:rPr lang="en-GB" sz="1400" b="1" dirty="0">
                <a:solidFill>
                  <a:schemeClr val="tx1"/>
                </a:solidFill>
              </a:rPr>
              <a:t>1- Deposition from aqueous alcohol solutions is the most facile method for preparing </a:t>
            </a:r>
            <a:r>
              <a:rPr lang="en-GB" sz="1400" b="1" dirty="0" err="1">
                <a:solidFill>
                  <a:schemeClr val="tx1"/>
                </a:solidFill>
              </a:rPr>
              <a:t>silylated</a:t>
            </a:r>
            <a:r>
              <a:rPr lang="en-GB" sz="1400" b="1" dirty="0">
                <a:solidFill>
                  <a:schemeClr val="tx1"/>
                </a:solidFill>
              </a:rPr>
              <a:t> surfaces . A 95% ethanol-5% water solution is adjusted to pH 4 .5-5 .5 with acetic acid . </a:t>
            </a:r>
            <a:r>
              <a:rPr lang="en-GB" sz="1400" b="1" dirty="0" err="1">
                <a:solidFill>
                  <a:schemeClr val="tx1"/>
                </a:solidFill>
              </a:rPr>
              <a:t>Silane</a:t>
            </a:r>
            <a:r>
              <a:rPr lang="en-GB" sz="1400" b="1" dirty="0">
                <a:solidFill>
                  <a:schemeClr val="tx1"/>
                </a:solidFill>
              </a:rPr>
              <a:t> is added with stirring to yield a 2% final concentration . Five minutes should be allowed for hydrolysis and </a:t>
            </a:r>
            <a:r>
              <a:rPr lang="en-GB" sz="1400" b="1" dirty="0" err="1">
                <a:solidFill>
                  <a:schemeClr val="tx1"/>
                </a:solidFill>
              </a:rPr>
              <a:t>silanol</a:t>
            </a:r>
            <a:r>
              <a:rPr lang="en-GB" sz="1400" b="1" dirty="0">
                <a:solidFill>
                  <a:schemeClr val="tx1"/>
                </a:solidFill>
              </a:rPr>
              <a:t> formation . Large objects, e .g . glass plates, are dipped into the solution, agitated gently, and removed after 1-2 minutes . They are rinsed free of excess materials by dipping briefly in ethanol . Particles, e .g . fillers and supports, are </a:t>
            </a:r>
            <a:r>
              <a:rPr lang="en-GB" sz="1400" b="1" dirty="0" err="1">
                <a:solidFill>
                  <a:schemeClr val="tx1"/>
                </a:solidFill>
              </a:rPr>
              <a:t>silylated</a:t>
            </a:r>
            <a:r>
              <a:rPr lang="en-GB" sz="1400" b="1" dirty="0">
                <a:solidFill>
                  <a:schemeClr val="tx1"/>
                </a:solidFill>
              </a:rPr>
              <a:t> by stirring them in solution for 2-3 minutes and then decanting the solution . The particles are usually rinsed twice briefly with ethanol . Cure of the </a:t>
            </a:r>
            <a:r>
              <a:rPr lang="en-GB" sz="1400" b="1" dirty="0" err="1">
                <a:solidFill>
                  <a:schemeClr val="tx1"/>
                </a:solidFill>
              </a:rPr>
              <a:t>silane</a:t>
            </a:r>
            <a:r>
              <a:rPr lang="en-GB" sz="1400" b="1" dirty="0">
                <a:solidFill>
                  <a:schemeClr val="tx1"/>
                </a:solidFill>
              </a:rPr>
              <a:t> layer is for 5-10 mins at 110°C or 24 hours at room temperature (&lt;60% relative humidity) .</a:t>
            </a:r>
          </a:p>
          <a:p>
            <a:pPr algn="ctr"/>
            <a:r>
              <a:rPr lang="en-GB" sz="1400" b="1" dirty="0">
                <a:solidFill>
                  <a:schemeClr val="tx1"/>
                </a:solidFill>
              </a:rPr>
              <a:t>2- Deposition from aqueous solution is employed for most commercial fiberglass systems . The </a:t>
            </a:r>
            <a:r>
              <a:rPr lang="en-GB" sz="1400" b="1" dirty="0" err="1">
                <a:solidFill>
                  <a:schemeClr val="tx1"/>
                </a:solidFill>
              </a:rPr>
              <a:t>alkoxysilane</a:t>
            </a:r>
            <a:r>
              <a:rPr lang="en-GB" sz="1400" b="1" dirty="0">
                <a:solidFill>
                  <a:schemeClr val="tx1"/>
                </a:solidFill>
              </a:rPr>
              <a:t> is dissolved at 0 .5-2 .0% concentration in water . For less soluble </a:t>
            </a:r>
            <a:r>
              <a:rPr lang="en-GB" sz="1400" b="1" dirty="0" err="1">
                <a:solidFill>
                  <a:schemeClr val="tx1"/>
                </a:solidFill>
              </a:rPr>
              <a:t>silanes</a:t>
            </a:r>
            <a:r>
              <a:rPr lang="en-GB" sz="1400" b="1" dirty="0">
                <a:solidFill>
                  <a:schemeClr val="tx1"/>
                </a:solidFill>
              </a:rPr>
              <a:t>, 0 .1% of a non-ionic surfactant is added prior to the </a:t>
            </a:r>
            <a:r>
              <a:rPr lang="en-GB" sz="1400" b="1" dirty="0" err="1">
                <a:solidFill>
                  <a:schemeClr val="tx1"/>
                </a:solidFill>
              </a:rPr>
              <a:t>silane</a:t>
            </a:r>
            <a:r>
              <a:rPr lang="en-GB" sz="1400" b="1" dirty="0">
                <a:solidFill>
                  <a:schemeClr val="tx1"/>
                </a:solidFill>
              </a:rPr>
              <a:t> and an emulsion rather than a solution is prepared . The solution is adjusted to pH 5 .5 with acetic acid . The solution is either sprayed onto the substrate or employed as a dip bath . Cure is at 110-120°C for 20-30 minutes . Stability of aqueous </a:t>
            </a:r>
            <a:r>
              <a:rPr lang="en-GB" sz="1400" b="1" dirty="0" err="1">
                <a:solidFill>
                  <a:schemeClr val="tx1"/>
                </a:solidFill>
              </a:rPr>
              <a:t>silane</a:t>
            </a:r>
            <a:r>
              <a:rPr lang="en-GB" sz="1400" b="1" dirty="0">
                <a:solidFill>
                  <a:schemeClr val="tx1"/>
                </a:solidFill>
              </a:rPr>
              <a:t> solutions varies from 2-12 hours for the simple alkyl </a:t>
            </a:r>
            <a:r>
              <a:rPr lang="en-GB" sz="1400" b="1" dirty="0" err="1">
                <a:solidFill>
                  <a:schemeClr val="tx1"/>
                </a:solidFill>
              </a:rPr>
              <a:t>silanes</a:t>
            </a:r>
            <a:r>
              <a:rPr lang="en-GB" sz="1400" b="1" dirty="0">
                <a:solidFill>
                  <a:schemeClr val="tx1"/>
                </a:solidFill>
              </a:rPr>
              <a:t> . Poor solubility parameters limit the use of long chain alkyl and aromatic </a:t>
            </a:r>
            <a:r>
              <a:rPr lang="en-GB" sz="1400" b="1" dirty="0" err="1">
                <a:solidFill>
                  <a:schemeClr val="tx1"/>
                </a:solidFill>
              </a:rPr>
              <a:t>silanes</a:t>
            </a:r>
            <a:r>
              <a:rPr lang="en-GB" sz="1400" b="1" dirty="0">
                <a:solidFill>
                  <a:schemeClr val="tx1"/>
                </a:solidFill>
              </a:rPr>
              <a:t> by this method .  Distilled water is not necessary, but water containing fluoride ions must be avoided .</a:t>
            </a:r>
          </a:p>
          <a:p>
            <a:pPr algn="ctr"/>
            <a:r>
              <a:rPr lang="en-GB" sz="1400" b="1" dirty="0">
                <a:solidFill>
                  <a:schemeClr val="tx1"/>
                </a:solidFill>
              </a:rPr>
              <a:t>3- bulk deposition onto powders, e .g . filler treatment, is usually accomplished by a spray-on method . It assumes that the total amount of </a:t>
            </a:r>
            <a:r>
              <a:rPr lang="en-GB" sz="1400" b="1" dirty="0" err="1">
                <a:solidFill>
                  <a:schemeClr val="tx1"/>
                </a:solidFill>
              </a:rPr>
              <a:t>silane</a:t>
            </a:r>
            <a:r>
              <a:rPr lang="en-GB" sz="1400" b="1" dirty="0">
                <a:solidFill>
                  <a:schemeClr val="tx1"/>
                </a:solidFill>
              </a:rPr>
              <a:t> necessary is known and that sufficient adsorbed moisture is present on the filler to cause hydrolysis of the </a:t>
            </a:r>
            <a:r>
              <a:rPr lang="en-GB" sz="1400" b="1" dirty="0" err="1">
                <a:solidFill>
                  <a:schemeClr val="tx1"/>
                </a:solidFill>
              </a:rPr>
              <a:t>silane</a:t>
            </a:r>
            <a:r>
              <a:rPr lang="en-GB" sz="1400" b="1" dirty="0">
                <a:solidFill>
                  <a:schemeClr val="tx1"/>
                </a:solidFill>
              </a:rPr>
              <a:t> . The </a:t>
            </a:r>
            <a:r>
              <a:rPr lang="en-GB" sz="1400" b="1" dirty="0" err="1">
                <a:solidFill>
                  <a:schemeClr val="tx1"/>
                </a:solidFill>
              </a:rPr>
              <a:t>silane</a:t>
            </a:r>
            <a:r>
              <a:rPr lang="en-GB" sz="1400" b="1" dirty="0">
                <a:solidFill>
                  <a:schemeClr val="tx1"/>
                </a:solidFill>
              </a:rPr>
              <a:t> is prepared as a 25% solution in alcohol . The powder is placed in a high intensity solid mixer, e .g . twin cone mixer with intensifier . The methods are most effective . If the filler is dried in trays, care must be taken to avoid wicking or skinning of the top layer of treated material by adjusting heat and air flow .</a:t>
            </a: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p:txBody>
      </p:sp>
      <p:sp>
        <p:nvSpPr>
          <p:cNvPr id="5" name="Rectangle 4"/>
          <p:cNvSpPr/>
          <p:nvPr/>
        </p:nvSpPr>
        <p:spPr>
          <a:xfrm>
            <a:off x="2796540" y="228600"/>
            <a:ext cx="36576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Surface modification of SCA</a:t>
            </a:r>
          </a:p>
        </p:txBody>
      </p:sp>
    </p:spTree>
    <p:extLst>
      <p:ext uri="{BB962C8B-B14F-4D97-AF65-F5344CB8AC3E}">
        <p14:creationId xmlns:p14="http://schemas.microsoft.com/office/powerpoint/2010/main" val="4210189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 y="1295400"/>
            <a:ext cx="8610600" cy="2286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rgbClr val="7030A0"/>
                </a:solidFill>
              </a:rPr>
              <a:t>The general formula for a </a:t>
            </a:r>
            <a:r>
              <a:rPr lang="en-GB" sz="1600" b="1" dirty="0" err="1">
                <a:solidFill>
                  <a:srgbClr val="7030A0"/>
                </a:solidFill>
              </a:rPr>
              <a:t>silane</a:t>
            </a:r>
            <a:r>
              <a:rPr lang="en-GB" sz="1600" b="1" dirty="0">
                <a:solidFill>
                  <a:srgbClr val="7030A0"/>
                </a:solidFill>
              </a:rPr>
              <a:t> coupling agent typically shows the two classes of functionality. X is a </a:t>
            </a:r>
            <a:r>
              <a:rPr lang="en-GB" sz="1600" b="1" dirty="0" err="1">
                <a:solidFill>
                  <a:srgbClr val="7030A0"/>
                </a:solidFill>
              </a:rPr>
              <a:t>hydrolyzable</a:t>
            </a:r>
            <a:r>
              <a:rPr lang="en-GB" sz="1600" b="1" dirty="0">
                <a:solidFill>
                  <a:srgbClr val="7030A0"/>
                </a:solidFill>
              </a:rPr>
              <a:t> group typically </a:t>
            </a:r>
            <a:r>
              <a:rPr lang="en-GB" sz="1600" b="1" dirty="0" err="1">
                <a:solidFill>
                  <a:srgbClr val="7030A0"/>
                </a:solidFill>
              </a:rPr>
              <a:t>alkoxy</a:t>
            </a:r>
            <a:r>
              <a:rPr lang="en-GB" sz="1600" b="1" dirty="0">
                <a:solidFill>
                  <a:srgbClr val="7030A0"/>
                </a:solidFill>
              </a:rPr>
              <a:t>, </a:t>
            </a:r>
            <a:r>
              <a:rPr lang="en-GB" sz="1600" b="1" dirty="0" err="1">
                <a:solidFill>
                  <a:srgbClr val="7030A0"/>
                </a:solidFill>
              </a:rPr>
              <a:t>acyloxy</a:t>
            </a:r>
            <a:r>
              <a:rPr lang="en-GB" sz="1600" b="1" dirty="0">
                <a:solidFill>
                  <a:srgbClr val="7030A0"/>
                </a:solidFill>
              </a:rPr>
              <a:t>, halogen or amine. Following hydrolysis, a reactive </a:t>
            </a:r>
            <a:r>
              <a:rPr lang="en-GB" sz="1600" b="1" dirty="0" err="1">
                <a:solidFill>
                  <a:srgbClr val="7030A0"/>
                </a:solidFill>
              </a:rPr>
              <a:t>silanol</a:t>
            </a:r>
            <a:r>
              <a:rPr lang="en-GB" sz="1600" b="1" dirty="0">
                <a:solidFill>
                  <a:srgbClr val="7030A0"/>
                </a:solidFill>
              </a:rPr>
              <a:t> group is formed, which can condense with other </a:t>
            </a:r>
            <a:r>
              <a:rPr lang="en-GB" sz="1600" b="1" dirty="0" err="1">
                <a:solidFill>
                  <a:srgbClr val="7030A0"/>
                </a:solidFill>
              </a:rPr>
              <a:t>silanol</a:t>
            </a:r>
            <a:r>
              <a:rPr lang="en-GB" sz="1600" b="1" dirty="0">
                <a:solidFill>
                  <a:srgbClr val="7030A0"/>
                </a:solidFill>
              </a:rPr>
              <a:t> groups, for example, those on the surface of siliceous fillers, to form siloxane linkages. Stable condensation products are also formed with other oxides such as those of </a:t>
            </a:r>
            <a:r>
              <a:rPr lang="en-GB" sz="1600" b="1" dirty="0" err="1">
                <a:solidFill>
                  <a:srgbClr val="7030A0"/>
                </a:solidFill>
              </a:rPr>
              <a:t>aluminum</a:t>
            </a:r>
            <a:r>
              <a:rPr lang="en-GB" sz="1600" b="1" dirty="0">
                <a:solidFill>
                  <a:srgbClr val="7030A0"/>
                </a:solidFill>
              </a:rPr>
              <a:t>, zirconium, tin, titanium, and nickel. Less stable bonds are formed with oxides of boron, iron, and carbon. Alkali metal oxides and carbonates do not form stable bonds with Si-O-. The R group is a </a:t>
            </a:r>
            <a:r>
              <a:rPr lang="en-GB" sz="1600" b="1" dirty="0" err="1">
                <a:solidFill>
                  <a:srgbClr val="7030A0"/>
                </a:solidFill>
              </a:rPr>
              <a:t>nonhydrolyzable</a:t>
            </a:r>
            <a:r>
              <a:rPr lang="en-GB" sz="1600" b="1" dirty="0">
                <a:solidFill>
                  <a:srgbClr val="7030A0"/>
                </a:solidFill>
              </a:rPr>
              <a:t> organic radical that may posses a functionality that imparts desired characteristics</a:t>
            </a:r>
          </a:p>
        </p:txBody>
      </p:sp>
      <p:sp>
        <p:nvSpPr>
          <p:cNvPr id="5" name="Rectangle 4"/>
          <p:cNvSpPr/>
          <p:nvPr/>
        </p:nvSpPr>
        <p:spPr>
          <a:xfrm>
            <a:off x="4267200" y="3657600"/>
            <a:ext cx="4495800" cy="31242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0"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0560" y="3809999"/>
            <a:ext cx="4038600" cy="292639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2400" y="3657600"/>
            <a:ext cx="3962400" cy="3078796"/>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1" name="Picture 3" descr="C:\Users\GAMERS\Desktop\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 y="3733801"/>
            <a:ext cx="196595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GAMERS\Desktop\w.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5520" y="3802380"/>
            <a:ext cx="1828800" cy="1226822"/>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GAMERS\Desktop\w.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113335"/>
            <a:ext cx="3855720" cy="1600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135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76200"/>
            <a:ext cx="8839200" cy="67056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4- Integral blend methods are used in composite formulations . In this method the </a:t>
            </a:r>
            <a:r>
              <a:rPr lang="en-GB" sz="1400" b="1" dirty="0" err="1">
                <a:solidFill>
                  <a:schemeClr val="tx1"/>
                </a:solidFill>
              </a:rPr>
              <a:t>silane</a:t>
            </a:r>
            <a:r>
              <a:rPr lang="en-GB" sz="1400" b="1" dirty="0">
                <a:solidFill>
                  <a:schemeClr val="tx1"/>
                </a:solidFill>
              </a:rPr>
              <a:t> is used as a simple additive . Composites can be prepared by the addition of </a:t>
            </a:r>
            <a:r>
              <a:rPr lang="en-GB" sz="1400" b="1" dirty="0" err="1">
                <a:solidFill>
                  <a:schemeClr val="tx1"/>
                </a:solidFill>
              </a:rPr>
              <a:t>alkoxysilanes</a:t>
            </a:r>
            <a:r>
              <a:rPr lang="en-GB" sz="1400" b="1" dirty="0">
                <a:solidFill>
                  <a:schemeClr val="tx1"/>
                </a:solidFill>
              </a:rPr>
              <a:t> to dry-blends of polymer and filler prior to compounding . Generally 0 .2 to 1 .0 weight percent of </a:t>
            </a:r>
            <a:r>
              <a:rPr lang="en-GB" sz="1400" b="1" dirty="0" err="1">
                <a:solidFill>
                  <a:schemeClr val="tx1"/>
                </a:solidFill>
              </a:rPr>
              <a:t>silane</a:t>
            </a:r>
            <a:r>
              <a:rPr lang="en-GB" sz="1400" b="1" dirty="0">
                <a:solidFill>
                  <a:schemeClr val="tx1"/>
                </a:solidFill>
              </a:rPr>
              <a:t> (of the total mix) is dispersed by spraying the </a:t>
            </a:r>
            <a:r>
              <a:rPr lang="en-GB" sz="1400" b="1" dirty="0" err="1">
                <a:solidFill>
                  <a:schemeClr val="tx1"/>
                </a:solidFill>
              </a:rPr>
              <a:t>silane</a:t>
            </a:r>
            <a:r>
              <a:rPr lang="en-GB" sz="1400" b="1" dirty="0">
                <a:solidFill>
                  <a:schemeClr val="tx1"/>
                </a:solidFill>
              </a:rPr>
              <a:t> in an alcohol carrier onto a </a:t>
            </a:r>
            <a:r>
              <a:rPr lang="en-GB" sz="1400" b="1" dirty="0" err="1">
                <a:solidFill>
                  <a:schemeClr val="tx1"/>
                </a:solidFill>
              </a:rPr>
              <a:t>preblend</a:t>
            </a:r>
            <a:r>
              <a:rPr lang="en-GB" sz="1400" b="1" dirty="0">
                <a:solidFill>
                  <a:schemeClr val="tx1"/>
                </a:solidFill>
              </a:rPr>
              <a:t> . The addition of the </a:t>
            </a:r>
            <a:r>
              <a:rPr lang="en-GB" sz="1400" b="1" dirty="0" err="1">
                <a:solidFill>
                  <a:schemeClr val="tx1"/>
                </a:solidFill>
              </a:rPr>
              <a:t>silane</a:t>
            </a:r>
            <a:r>
              <a:rPr lang="en-GB" sz="1400" b="1" dirty="0">
                <a:solidFill>
                  <a:schemeClr val="tx1"/>
                </a:solidFill>
              </a:rPr>
              <a:t> to non-dispersed filler is not desirable in this technique since it can lead to agglomeration . The mix is dry-blended briefly and then melt compounded . Vacuum </a:t>
            </a:r>
            <a:r>
              <a:rPr lang="en-GB" sz="1400" b="1" dirty="0" err="1">
                <a:solidFill>
                  <a:schemeClr val="tx1"/>
                </a:solidFill>
              </a:rPr>
              <a:t>devolatization</a:t>
            </a:r>
            <a:r>
              <a:rPr lang="en-GB" sz="1400" b="1" dirty="0">
                <a:solidFill>
                  <a:schemeClr val="tx1"/>
                </a:solidFill>
              </a:rPr>
              <a:t> of </a:t>
            </a:r>
            <a:r>
              <a:rPr lang="en-GB" sz="1400" b="1" dirty="0" err="1">
                <a:solidFill>
                  <a:schemeClr val="tx1"/>
                </a:solidFill>
              </a:rPr>
              <a:t>byproducts</a:t>
            </a:r>
            <a:r>
              <a:rPr lang="en-GB" sz="1400" b="1" dirty="0">
                <a:solidFill>
                  <a:schemeClr val="tx1"/>
                </a:solidFill>
              </a:rPr>
              <a:t> of </a:t>
            </a:r>
            <a:r>
              <a:rPr lang="en-GB" sz="1400" b="1" dirty="0" err="1">
                <a:solidFill>
                  <a:schemeClr val="tx1"/>
                </a:solidFill>
              </a:rPr>
              <a:t>silane</a:t>
            </a:r>
            <a:r>
              <a:rPr lang="en-GB" sz="1400" b="1" dirty="0">
                <a:solidFill>
                  <a:schemeClr val="tx1"/>
                </a:solidFill>
              </a:rPr>
              <a:t> reaction during melt compounding is necessary to achieve optimum properties . Properties are sometimes enhanced by adding 0 .5-1 .0% of </a:t>
            </a:r>
            <a:r>
              <a:rPr lang="en-GB" sz="1400" b="1" dirty="0" err="1">
                <a:solidFill>
                  <a:schemeClr val="tx1"/>
                </a:solidFill>
              </a:rPr>
              <a:t>tetrabuty</a:t>
            </a:r>
            <a:r>
              <a:rPr lang="en-GB" sz="1400" b="1" dirty="0">
                <a:solidFill>
                  <a:schemeClr val="tx1"/>
                </a:solidFill>
              </a:rPr>
              <a:t>.</a:t>
            </a:r>
          </a:p>
          <a:p>
            <a:pPr algn="ctr"/>
            <a:r>
              <a:rPr lang="en-GB" sz="1400" b="1" dirty="0">
                <a:solidFill>
                  <a:schemeClr val="tx1"/>
                </a:solidFill>
              </a:rPr>
              <a:t>5- </a:t>
            </a:r>
            <a:r>
              <a:rPr lang="en-GB" sz="1400" b="1" dirty="0" err="1">
                <a:solidFill>
                  <a:schemeClr val="tx1"/>
                </a:solidFill>
              </a:rPr>
              <a:t>Chlorosilanes</a:t>
            </a:r>
            <a:r>
              <a:rPr lang="en-GB" sz="1400" b="1" dirty="0">
                <a:solidFill>
                  <a:schemeClr val="tx1"/>
                </a:solidFill>
              </a:rPr>
              <a:t> can also be deposited from alcohol solution . Anhydrous alcohols, particularly ethanol or isopropanol are preferred . The </a:t>
            </a:r>
            <a:r>
              <a:rPr lang="en-GB" sz="1400" b="1" dirty="0" err="1">
                <a:solidFill>
                  <a:schemeClr val="tx1"/>
                </a:solidFill>
              </a:rPr>
              <a:t>chlorosilane</a:t>
            </a:r>
            <a:r>
              <a:rPr lang="en-GB" sz="1400" b="1" dirty="0">
                <a:solidFill>
                  <a:schemeClr val="tx1"/>
                </a:solidFill>
              </a:rPr>
              <a:t> is added to the alcohol to yield a 2-5% solution . The </a:t>
            </a:r>
            <a:r>
              <a:rPr lang="en-GB" sz="1400" b="1" dirty="0" err="1">
                <a:solidFill>
                  <a:schemeClr val="tx1"/>
                </a:solidFill>
              </a:rPr>
              <a:t>chlorosilane</a:t>
            </a:r>
            <a:r>
              <a:rPr lang="en-GB" sz="1400" b="1" dirty="0">
                <a:solidFill>
                  <a:schemeClr val="tx1"/>
                </a:solidFill>
              </a:rPr>
              <a:t> reacts with the alcohol producing an </a:t>
            </a:r>
            <a:r>
              <a:rPr lang="en-GB" sz="1400" b="1" dirty="0" err="1">
                <a:solidFill>
                  <a:schemeClr val="tx1"/>
                </a:solidFill>
              </a:rPr>
              <a:t>alkoxysilane</a:t>
            </a:r>
            <a:r>
              <a:rPr lang="en-GB" sz="1400" b="1" dirty="0">
                <a:solidFill>
                  <a:schemeClr val="tx1"/>
                </a:solidFill>
              </a:rPr>
              <a:t> and </a:t>
            </a:r>
            <a:r>
              <a:rPr lang="en-GB" sz="1400" b="1" dirty="0" err="1">
                <a:solidFill>
                  <a:schemeClr val="tx1"/>
                </a:solidFill>
              </a:rPr>
              <a:t>HCl</a:t>
            </a:r>
            <a:r>
              <a:rPr lang="en-GB" sz="1400" b="1" dirty="0">
                <a:solidFill>
                  <a:schemeClr val="tx1"/>
                </a:solidFill>
              </a:rPr>
              <a:t> . Progress of the reaction is observed by halt of </a:t>
            </a:r>
            <a:r>
              <a:rPr lang="en-GB" sz="1400" b="1" dirty="0" err="1">
                <a:solidFill>
                  <a:schemeClr val="tx1"/>
                </a:solidFill>
              </a:rPr>
              <a:t>HCl</a:t>
            </a:r>
            <a:r>
              <a:rPr lang="en-GB" sz="1400" b="1" dirty="0">
                <a:solidFill>
                  <a:schemeClr val="tx1"/>
                </a:solidFill>
              </a:rPr>
              <a:t> evolution . Mild warming of the solution (30-40°C) promotes completion of the reaction . Part of the </a:t>
            </a:r>
            <a:r>
              <a:rPr lang="en-GB" sz="1400" b="1" dirty="0" err="1">
                <a:solidFill>
                  <a:schemeClr val="tx1"/>
                </a:solidFill>
              </a:rPr>
              <a:t>HCl</a:t>
            </a:r>
            <a:r>
              <a:rPr lang="en-GB" sz="1400" b="1" dirty="0">
                <a:solidFill>
                  <a:schemeClr val="tx1"/>
                </a:solidFill>
              </a:rPr>
              <a:t> reacts with the alcohol to produce small quantities of alkyl halide and water . The water causes formation of </a:t>
            </a:r>
            <a:r>
              <a:rPr lang="en-GB" sz="1400" b="1" dirty="0" err="1">
                <a:solidFill>
                  <a:schemeClr val="tx1"/>
                </a:solidFill>
              </a:rPr>
              <a:t>silanols</a:t>
            </a:r>
            <a:r>
              <a:rPr lang="en-GB" sz="1400" b="1" dirty="0">
                <a:solidFill>
                  <a:schemeClr val="tx1"/>
                </a:solidFill>
              </a:rPr>
              <a:t> from </a:t>
            </a:r>
            <a:r>
              <a:rPr lang="en-GB" sz="1400" b="1" dirty="0" err="1">
                <a:solidFill>
                  <a:schemeClr val="tx1"/>
                </a:solidFill>
              </a:rPr>
              <a:t>alkoxysilanes</a:t>
            </a:r>
            <a:r>
              <a:rPr lang="en-GB" sz="1400" b="1" dirty="0">
                <a:solidFill>
                  <a:schemeClr val="tx1"/>
                </a:solidFill>
              </a:rPr>
              <a:t> . The </a:t>
            </a:r>
            <a:r>
              <a:rPr lang="en-GB" sz="1400" b="1" dirty="0" err="1">
                <a:solidFill>
                  <a:schemeClr val="tx1"/>
                </a:solidFill>
              </a:rPr>
              <a:t>silanols</a:t>
            </a:r>
            <a:r>
              <a:rPr lang="en-GB" sz="1400" b="1" dirty="0">
                <a:solidFill>
                  <a:schemeClr val="tx1"/>
                </a:solidFill>
              </a:rPr>
              <a:t> condense on the substrate . Treated substrates are cured for 5-10 mins . at 110°C or allowed to stand 24 hours at room </a:t>
            </a:r>
            <a:r>
              <a:rPr lang="en-GB" sz="1400" b="1" dirty="0" err="1">
                <a:solidFill>
                  <a:schemeClr val="tx1"/>
                </a:solidFill>
              </a:rPr>
              <a:t>temperatur</a:t>
            </a:r>
            <a:endParaRPr lang="en-GB" sz="1400" b="1" dirty="0">
              <a:solidFill>
                <a:schemeClr val="tx1"/>
              </a:solidFill>
            </a:endParaRPr>
          </a:p>
          <a:p>
            <a:pPr algn="ctr"/>
            <a:endParaRPr lang="en-GB" sz="1400" b="1" dirty="0">
              <a:solidFill>
                <a:schemeClr val="tx1"/>
              </a:solidFill>
            </a:endParaRPr>
          </a:p>
        </p:txBody>
      </p:sp>
    </p:spTree>
    <p:extLst>
      <p:ext uri="{BB962C8B-B14F-4D97-AF65-F5344CB8AC3E}">
        <p14:creationId xmlns:p14="http://schemas.microsoft.com/office/powerpoint/2010/main" val="3924271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1" y="76200"/>
            <a:ext cx="8839200" cy="67056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0"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1" y="990600"/>
            <a:ext cx="7924800" cy="525779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514600" y="381000"/>
            <a:ext cx="4038600" cy="228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Selectivity of SCA against polymers</a:t>
            </a:r>
          </a:p>
        </p:txBody>
      </p:sp>
    </p:spTree>
    <p:extLst>
      <p:ext uri="{BB962C8B-B14F-4D97-AF65-F5344CB8AC3E}">
        <p14:creationId xmlns:p14="http://schemas.microsoft.com/office/powerpoint/2010/main" val="3999167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8392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74"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1" y="723900"/>
            <a:ext cx="81534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9114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763000" cy="6553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lowchart: Punched Tape 4"/>
          <p:cNvSpPr/>
          <p:nvPr/>
        </p:nvSpPr>
        <p:spPr>
          <a:xfrm>
            <a:off x="1066800" y="1417320"/>
            <a:ext cx="6019800" cy="2667000"/>
          </a:xfrm>
          <a:prstGeom prst="flowChartPunchedTap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Thank You for your Attention</a:t>
            </a:r>
          </a:p>
          <a:p>
            <a:pPr algn="ctr"/>
            <a:endParaRPr lang="en-GB" sz="2800" b="1" dirty="0">
              <a:solidFill>
                <a:schemeClr val="tx1"/>
              </a:solidFill>
            </a:endParaRPr>
          </a:p>
          <a:p>
            <a:pPr algn="ctr"/>
            <a:r>
              <a:rPr lang="en-GB" sz="2800" b="1" dirty="0" err="1">
                <a:solidFill>
                  <a:schemeClr val="tx1"/>
                </a:solidFill>
              </a:rPr>
              <a:t>Dr.Widad</a:t>
            </a:r>
            <a:r>
              <a:rPr lang="en-GB" sz="2800" b="1" dirty="0">
                <a:solidFill>
                  <a:schemeClr val="tx1"/>
                </a:solidFill>
              </a:rPr>
              <a:t> .Saleh</a:t>
            </a:r>
          </a:p>
        </p:txBody>
      </p:sp>
    </p:spTree>
    <p:extLst>
      <p:ext uri="{BB962C8B-B14F-4D97-AF65-F5344CB8AC3E}">
        <p14:creationId xmlns:p14="http://schemas.microsoft.com/office/powerpoint/2010/main" val="3136059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95600" y="228600"/>
            <a:ext cx="2971800" cy="228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2060"/>
                </a:solidFill>
              </a:rPr>
              <a:t>Cont.</a:t>
            </a:r>
          </a:p>
        </p:txBody>
      </p:sp>
      <p:sp>
        <p:nvSpPr>
          <p:cNvPr id="5" name="Rectangle 4"/>
          <p:cNvSpPr/>
          <p:nvPr/>
        </p:nvSpPr>
        <p:spPr>
          <a:xfrm>
            <a:off x="266700" y="777240"/>
            <a:ext cx="8610600" cy="602742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rPr>
              <a:t>Most of the widely used </a:t>
            </a:r>
            <a:r>
              <a:rPr lang="en-GB" b="1" dirty="0" err="1">
                <a:solidFill>
                  <a:schemeClr val="tx1"/>
                </a:solidFill>
              </a:rPr>
              <a:t>organosilanes</a:t>
            </a:r>
            <a:r>
              <a:rPr lang="en-GB" b="1" dirty="0">
                <a:solidFill>
                  <a:schemeClr val="tx1"/>
                </a:solidFill>
              </a:rPr>
              <a:t> have one organic substituent and three </a:t>
            </a:r>
            <a:r>
              <a:rPr lang="en-GB" b="1" dirty="0" err="1">
                <a:solidFill>
                  <a:schemeClr val="tx1"/>
                </a:solidFill>
              </a:rPr>
              <a:t>hydrolyzable</a:t>
            </a:r>
            <a:r>
              <a:rPr lang="en-GB" b="1" dirty="0">
                <a:solidFill>
                  <a:schemeClr val="tx1"/>
                </a:solidFill>
              </a:rPr>
              <a:t> substituents.</a:t>
            </a:r>
            <a:r>
              <a:rPr lang="en-GB" dirty="0"/>
              <a:t> </a:t>
            </a:r>
            <a:r>
              <a:rPr lang="en-GB" b="1" dirty="0">
                <a:solidFill>
                  <a:schemeClr val="tx1"/>
                </a:solidFill>
              </a:rPr>
              <a:t>the </a:t>
            </a:r>
            <a:r>
              <a:rPr lang="en-GB" b="1" dirty="0" err="1">
                <a:solidFill>
                  <a:schemeClr val="tx1"/>
                </a:solidFill>
              </a:rPr>
              <a:t>alkoxy</a:t>
            </a:r>
            <a:r>
              <a:rPr lang="en-GB" b="1" dirty="0">
                <a:solidFill>
                  <a:schemeClr val="tx1"/>
                </a:solidFill>
              </a:rPr>
              <a:t> groups of the </a:t>
            </a:r>
            <a:r>
              <a:rPr lang="en-GB" b="1" dirty="0" err="1">
                <a:solidFill>
                  <a:schemeClr val="tx1"/>
                </a:solidFill>
              </a:rPr>
              <a:t>trialkoxysilanes</a:t>
            </a:r>
            <a:r>
              <a:rPr lang="en-GB" b="1" dirty="0">
                <a:solidFill>
                  <a:schemeClr val="tx1"/>
                </a:solidFill>
              </a:rPr>
              <a:t> are </a:t>
            </a:r>
            <a:r>
              <a:rPr lang="en-GB" b="1" dirty="0" err="1">
                <a:solidFill>
                  <a:schemeClr val="tx1"/>
                </a:solidFill>
              </a:rPr>
              <a:t>hydrolyzed</a:t>
            </a:r>
            <a:r>
              <a:rPr lang="en-GB" b="1" dirty="0">
                <a:solidFill>
                  <a:schemeClr val="tx1"/>
                </a:solidFill>
              </a:rPr>
              <a:t> to form </a:t>
            </a:r>
            <a:r>
              <a:rPr lang="en-GB" b="1" dirty="0" err="1">
                <a:solidFill>
                  <a:schemeClr val="tx1"/>
                </a:solidFill>
              </a:rPr>
              <a:t>silanol</a:t>
            </a:r>
            <a:r>
              <a:rPr lang="en-GB" b="1" dirty="0">
                <a:solidFill>
                  <a:schemeClr val="tx1"/>
                </a:solidFill>
              </a:rPr>
              <a:t>-containing species . Reaction of these </a:t>
            </a:r>
            <a:r>
              <a:rPr lang="en-GB" b="1" dirty="0" err="1">
                <a:solidFill>
                  <a:schemeClr val="tx1"/>
                </a:solidFill>
              </a:rPr>
              <a:t>silanes</a:t>
            </a:r>
            <a:r>
              <a:rPr lang="en-GB" b="1" dirty="0">
                <a:solidFill>
                  <a:schemeClr val="tx1"/>
                </a:solidFill>
              </a:rPr>
              <a:t> involves </a:t>
            </a:r>
            <a:r>
              <a:rPr lang="en-GB" b="1" u="sng" dirty="0">
                <a:solidFill>
                  <a:srgbClr val="7030A0"/>
                </a:solidFill>
              </a:rPr>
              <a:t>four steps </a:t>
            </a:r>
            <a:r>
              <a:rPr lang="en-GB" b="1" dirty="0">
                <a:solidFill>
                  <a:schemeClr val="tx1"/>
                </a:solidFill>
              </a:rPr>
              <a:t>. Initially, </a:t>
            </a:r>
            <a:r>
              <a:rPr lang="en-GB" b="1" u="sng" dirty="0">
                <a:solidFill>
                  <a:srgbClr val="FF0000"/>
                </a:solidFill>
              </a:rPr>
              <a:t>hydrolysis of the three labile groups occurs </a:t>
            </a:r>
            <a:r>
              <a:rPr lang="en-GB" b="1" dirty="0">
                <a:solidFill>
                  <a:schemeClr val="tx1"/>
                </a:solidFill>
              </a:rPr>
              <a:t>. </a:t>
            </a:r>
            <a:r>
              <a:rPr lang="en-GB" b="1" u="sng" dirty="0">
                <a:solidFill>
                  <a:srgbClr val="FF0000"/>
                </a:solidFill>
              </a:rPr>
              <a:t>Condensation to oligomers follows </a:t>
            </a:r>
            <a:r>
              <a:rPr lang="en-GB" b="1" dirty="0">
                <a:solidFill>
                  <a:schemeClr val="tx1"/>
                </a:solidFill>
              </a:rPr>
              <a:t>. </a:t>
            </a:r>
            <a:r>
              <a:rPr lang="en-GB" b="1" u="sng" dirty="0">
                <a:solidFill>
                  <a:srgbClr val="FF0000"/>
                </a:solidFill>
              </a:rPr>
              <a:t>The oligomers then hydrogen bond with OH groups of the substrate . Finally, during drying or curing, a covalent linkage is formed with the substrate with concomitant loss of water .</a:t>
            </a:r>
            <a:r>
              <a:rPr lang="en-GB" dirty="0"/>
              <a:t> </a:t>
            </a:r>
            <a:r>
              <a:rPr lang="en-GB" b="1" dirty="0">
                <a:solidFill>
                  <a:srgbClr val="7030A0"/>
                </a:solidFill>
              </a:rPr>
              <a:t>The R group remains available for covalent reaction or physical interaction with other phases .</a:t>
            </a:r>
            <a:endParaRPr lang="en-GB" b="1" u="sng" dirty="0">
              <a:solidFill>
                <a:srgbClr val="7030A0"/>
              </a:solidFill>
            </a:endParaRPr>
          </a:p>
          <a:p>
            <a:endParaRPr lang="en-GB" u="sng" dirty="0">
              <a:solidFill>
                <a:srgbClr val="FF0000"/>
              </a:solidFill>
            </a:endParaRPr>
          </a:p>
          <a:p>
            <a:r>
              <a:rPr lang="en-GB" b="1" dirty="0">
                <a:solidFill>
                  <a:schemeClr val="tx1"/>
                </a:solidFill>
              </a:rPr>
              <a:t> </a:t>
            </a:r>
            <a:r>
              <a:rPr lang="en-GB" b="1" dirty="0" err="1">
                <a:solidFill>
                  <a:schemeClr val="tx1"/>
                </a:solidFill>
              </a:rPr>
              <a:t>Silanes</a:t>
            </a:r>
            <a:r>
              <a:rPr lang="en-GB" b="1" dirty="0">
                <a:solidFill>
                  <a:schemeClr val="tx1"/>
                </a:solidFill>
              </a:rPr>
              <a:t> can modify surfaces under anhydrous conditions consistent with monolayer and </a:t>
            </a:r>
            <a:r>
              <a:rPr lang="en-GB" b="1" dirty="0" err="1">
                <a:solidFill>
                  <a:schemeClr val="tx1"/>
                </a:solidFill>
              </a:rPr>
              <a:t>vapor</a:t>
            </a:r>
            <a:r>
              <a:rPr lang="en-GB" b="1" dirty="0">
                <a:solidFill>
                  <a:schemeClr val="tx1"/>
                </a:solidFill>
              </a:rPr>
              <a:t> phase deposition requirements . Extended reaction times (4-12 hours) at elevated temperatures (50°-120°C) are typical . Of the </a:t>
            </a:r>
            <a:r>
              <a:rPr lang="en-GB" b="1" dirty="0" err="1">
                <a:solidFill>
                  <a:schemeClr val="tx1"/>
                </a:solidFill>
              </a:rPr>
              <a:t>alkoxysilanes</a:t>
            </a:r>
            <a:r>
              <a:rPr lang="en-GB" b="1" dirty="0">
                <a:solidFill>
                  <a:schemeClr val="tx1"/>
                </a:solidFill>
              </a:rPr>
              <a:t>, only </a:t>
            </a:r>
            <a:r>
              <a:rPr lang="en-GB" b="1" dirty="0" err="1">
                <a:solidFill>
                  <a:schemeClr val="tx1"/>
                </a:solidFill>
              </a:rPr>
              <a:t>methoxysilanes</a:t>
            </a:r>
            <a:r>
              <a:rPr lang="en-GB" b="1" dirty="0">
                <a:solidFill>
                  <a:schemeClr val="tx1"/>
                </a:solidFill>
              </a:rPr>
              <a:t> are effective without catalysis for </a:t>
            </a:r>
            <a:r>
              <a:rPr lang="en-GB" b="1" dirty="0" err="1">
                <a:solidFill>
                  <a:schemeClr val="tx1"/>
                </a:solidFill>
              </a:rPr>
              <a:t>vapor</a:t>
            </a:r>
            <a:r>
              <a:rPr lang="en-GB" b="1" dirty="0">
                <a:solidFill>
                  <a:schemeClr val="tx1"/>
                </a:solidFill>
              </a:rPr>
              <a:t> deposition . The most effective </a:t>
            </a:r>
            <a:r>
              <a:rPr lang="en-GB" b="1" dirty="0" err="1">
                <a:solidFill>
                  <a:schemeClr val="tx1"/>
                </a:solidFill>
              </a:rPr>
              <a:t>silanes</a:t>
            </a:r>
            <a:r>
              <a:rPr lang="en-GB" b="1" dirty="0">
                <a:solidFill>
                  <a:schemeClr val="tx1"/>
                </a:solidFill>
              </a:rPr>
              <a:t> for </a:t>
            </a:r>
            <a:r>
              <a:rPr lang="en-GB" b="1" dirty="0" err="1">
                <a:solidFill>
                  <a:schemeClr val="tx1"/>
                </a:solidFill>
              </a:rPr>
              <a:t>vapor</a:t>
            </a:r>
            <a:r>
              <a:rPr lang="en-GB" b="1" dirty="0">
                <a:solidFill>
                  <a:schemeClr val="tx1"/>
                </a:solidFill>
              </a:rPr>
              <a:t> phase deposition are cyclic a </a:t>
            </a:r>
            <a:r>
              <a:rPr lang="en-GB" b="1" dirty="0" err="1">
                <a:solidFill>
                  <a:schemeClr val="tx1"/>
                </a:solidFill>
              </a:rPr>
              <a:t>zasilanes</a:t>
            </a:r>
            <a:r>
              <a:rPr lang="en-GB" b="1" dirty="0">
                <a:solidFill>
                  <a:schemeClr val="tx1"/>
                </a:solidFill>
              </a:rPr>
              <a:t> . </a:t>
            </a:r>
          </a:p>
        </p:txBody>
      </p:sp>
      <p:sp>
        <p:nvSpPr>
          <p:cNvPr id="6" name="Rectangle 5"/>
          <p:cNvSpPr/>
          <p:nvPr/>
        </p:nvSpPr>
        <p:spPr>
          <a:xfrm>
            <a:off x="1981200" y="502920"/>
            <a:ext cx="5562600" cy="228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2060"/>
                </a:solidFill>
              </a:rPr>
              <a:t>How dose a </a:t>
            </a:r>
            <a:r>
              <a:rPr lang="en-GB" b="1" dirty="0" err="1">
                <a:solidFill>
                  <a:srgbClr val="002060"/>
                </a:solidFill>
              </a:rPr>
              <a:t>Silane</a:t>
            </a:r>
            <a:r>
              <a:rPr lang="en-GB" b="1" dirty="0">
                <a:solidFill>
                  <a:srgbClr val="002060"/>
                </a:solidFill>
              </a:rPr>
              <a:t> Modify a </a:t>
            </a:r>
            <a:r>
              <a:rPr lang="en-GB" b="1" dirty="0" err="1">
                <a:solidFill>
                  <a:srgbClr val="002060"/>
                </a:solidFill>
              </a:rPr>
              <a:t>Surfuce</a:t>
            </a:r>
            <a:endParaRPr lang="en-GB" b="1" dirty="0">
              <a:solidFill>
                <a:srgbClr val="002060"/>
              </a:solidFill>
            </a:endParaRPr>
          </a:p>
        </p:txBody>
      </p:sp>
    </p:spTree>
    <p:extLst>
      <p:ext uri="{BB962C8B-B14F-4D97-AF65-F5344CB8AC3E}">
        <p14:creationId xmlns:p14="http://schemas.microsoft.com/office/powerpoint/2010/main" val="279269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4582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23925"/>
            <a:ext cx="7086600" cy="5010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95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38200"/>
            <a:ext cx="8686800" cy="56388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rPr>
              <a:t>There are several factors influence surface modification .</a:t>
            </a:r>
          </a:p>
          <a:p>
            <a:r>
              <a:rPr lang="en-GB" b="1" dirty="0">
                <a:solidFill>
                  <a:schemeClr val="tx1"/>
                </a:solidFill>
              </a:rPr>
              <a:t>1- concentration of the surface hydroxyl group.</a:t>
            </a:r>
          </a:p>
          <a:p>
            <a:r>
              <a:rPr lang="en-GB" b="1" dirty="0">
                <a:solidFill>
                  <a:schemeClr val="tx1"/>
                </a:solidFill>
              </a:rPr>
              <a:t>2-type of surface hydroxyl group.</a:t>
            </a:r>
          </a:p>
          <a:p>
            <a:r>
              <a:rPr lang="en-GB" b="1" dirty="0">
                <a:solidFill>
                  <a:schemeClr val="tx1"/>
                </a:solidFill>
              </a:rPr>
              <a:t>3- hydrolytic stability of the bond formation.</a:t>
            </a:r>
          </a:p>
          <a:p>
            <a:r>
              <a:rPr lang="en-GB" b="1" dirty="0">
                <a:solidFill>
                  <a:schemeClr val="tx1"/>
                </a:solidFill>
              </a:rPr>
              <a:t>4- physical dimension of the substrate .</a:t>
            </a:r>
            <a:r>
              <a:rPr lang="en-GB" dirty="0"/>
              <a:t> </a:t>
            </a:r>
          </a:p>
          <a:p>
            <a:endParaRPr lang="en-GB" dirty="0"/>
          </a:p>
          <a:p>
            <a:r>
              <a:rPr lang="en-GB" b="1" u="sng" dirty="0">
                <a:solidFill>
                  <a:srgbClr val="FF0000"/>
                </a:solidFill>
              </a:rPr>
              <a:t>Note  …  </a:t>
            </a:r>
            <a:r>
              <a:rPr lang="en-GB" b="1" dirty="0">
                <a:solidFill>
                  <a:schemeClr val="tx1"/>
                </a:solidFill>
              </a:rPr>
              <a:t>If the hydrolytic stability of the </a:t>
            </a:r>
            <a:r>
              <a:rPr lang="en-GB" b="1" dirty="0" err="1">
                <a:solidFill>
                  <a:schemeClr val="tx1"/>
                </a:solidFill>
              </a:rPr>
              <a:t>oxane</a:t>
            </a:r>
            <a:r>
              <a:rPr lang="en-GB" b="1" dirty="0">
                <a:solidFill>
                  <a:schemeClr val="tx1"/>
                </a:solidFill>
              </a:rPr>
              <a:t> bond between the </a:t>
            </a:r>
            <a:r>
              <a:rPr lang="en-GB" b="1" dirty="0" err="1">
                <a:solidFill>
                  <a:schemeClr val="tx1"/>
                </a:solidFill>
              </a:rPr>
              <a:t>silane</a:t>
            </a:r>
            <a:r>
              <a:rPr lang="en-GB" b="1" dirty="0">
                <a:solidFill>
                  <a:schemeClr val="tx1"/>
                </a:solidFill>
              </a:rPr>
              <a:t> and the substrate is poor or the application is in an aggressive aqueous environment, </a:t>
            </a:r>
            <a:r>
              <a:rPr lang="en-GB" b="1" dirty="0" err="1">
                <a:solidFill>
                  <a:schemeClr val="tx1"/>
                </a:solidFill>
              </a:rPr>
              <a:t>dipodal</a:t>
            </a:r>
            <a:r>
              <a:rPr lang="en-GB" b="1" dirty="0">
                <a:solidFill>
                  <a:schemeClr val="tx1"/>
                </a:solidFill>
              </a:rPr>
              <a:t> </a:t>
            </a:r>
            <a:r>
              <a:rPr lang="en-GB" b="1" dirty="0" err="1">
                <a:solidFill>
                  <a:schemeClr val="tx1"/>
                </a:solidFill>
              </a:rPr>
              <a:t>silanes</a:t>
            </a:r>
            <a:r>
              <a:rPr lang="en-GB" b="1" dirty="0">
                <a:solidFill>
                  <a:schemeClr val="tx1"/>
                </a:solidFill>
              </a:rPr>
              <a:t> often exhibit substantial performance improvements . These materials form tighter networks and may offer up to 105x greater hydrolysis resistance making them particularly appropriate for primer applications .</a:t>
            </a:r>
          </a:p>
          <a:p>
            <a:r>
              <a:rPr lang="en-GB" b="1" u="sng" dirty="0">
                <a:solidFill>
                  <a:srgbClr val="FF0000"/>
                </a:solidFill>
              </a:rPr>
              <a:t>Hydrolysis Conditions.</a:t>
            </a:r>
          </a:p>
          <a:p>
            <a:r>
              <a:rPr lang="en-GB" b="1" dirty="0">
                <a:solidFill>
                  <a:schemeClr val="tx1"/>
                </a:solidFill>
              </a:rPr>
              <a:t>Water for hydrolysis may come from several sources . </a:t>
            </a:r>
            <a:r>
              <a:rPr lang="en-GB" b="1" u="sng" dirty="0">
                <a:solidFill>
                  <a:srgbClr val="FF0000"/>
                </a:solidFill>
              </a:rPr>
              <a:t>It may be added</a:t>
            </a:r>
            <a:r>
              <a:rPr lang="en-GB" b="1" dirty="0">
                <a:solidFill>
                  <a:schemeClr val="tx1"/>
                </a:solidFill>
              </a:rPr>
              <a:t>, it may be </a:t>
            </a:r>
            <a:r>
              <a:rPr lang="en-GB" b="1" u="sng" dirty="0">
                <a:solidFill>
                  <a:srgbClr val="FF0000"/>
                </a:solidFill>
              </a:rPr>
              <a:t>present on the substrate surface, </a:t>
            </a:r>
            <a:r>
              <a:rPr lang="en-GB" b="1" dirty="0">
                <a:solidFill>
                  <a:schemeClr val="tx1"/>
                </a:solidFill>
              </a:rPr>
              <a:t>or it may </a:t>
            </a:r>
            <a:r>
              <a:rPr lang="en-GB" b="1" u="sng" dirty="0">
                <a:solidFill>
                  <a:srgbClr val="FF0000"/>
                </a:solidFill>
              </a:rPr>
              <a:t>come from the atmosphere </a:t>
            </a:r>
            <a:r>
              <a:rPr lang="en-GB" b="1" dirty="0">
                <a:solidFill>
                  <a:schemeClr val="tx1"/>
                </a:solidFill>
              </a:rPr>
              <a:t>. The degree of polymerization of the </a:t>
            </a:r>
            <a:r>
              <a:rPr lang="en-GB" b="1" dirty="0" err="1">
                <a:solidFill>
                  <a:schemeClr val="tx1"/>
                </a:solidFill>
              </a:rPr>
              <a:t>silane</a:t>
            </a:r>
            <a:r>
              <a:rPr lang="en-GB" b="1" dirty="0">
                <a:solidFill>
                  <a:schemeClr val="tx1"/>
                </a:solidFill>
              </a:rPr>
              <a:t> is determined by the amount of water available and the organic substituent .</a:t>
            </a:r>
          </a:p>
          <a:p>
            <a:endParaRPr lang="en-GB" b="1" dirty="0">
              <a:solidFill>
                <a:schemeClr val="tx1"/>
              </a:solidFill>
            </a:endParaRPr>
          </a:p>
          <a:p>
            <a:endParaRPr lang="en-GB" b="1" dirty="0">
              <a:solidFill>
                <a:schemeClr val="tx1"/>
              </a:solidFill>
            </a:endParaRPr>
          </a:p>
        </p:txBody>
      </p:sp>
      <p:sp>
        <p:nvSpPr>
          <p:cNvPr id="5" name="Rectangle 4"/>
          <p:cNvSpPr/>
          <p:nvPr/>
        </p:nvSpPr>
        <p:spPr>
          <a:xfrm>
            <a:off x="2743200" y="228600"/>
            <a:ext cx="3505200" cy="457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a:t>
            </a:r>
            <a:r>
              <a:rPr lang="en-GB" sz="1600" b="1" dirty="0">
                <a:solidFill>
                  <a:schemeClr val="tx1"/>
                </a:solidFill>
              </a:rPr>
              <a:t>elective </a:t>
            </a:r>
            <a:r>
              <a:rPr lang="en-GB" sz="1600" b="1" dirty="0" err="1">
                <a:solidFill>
                  <a:schemeClr val="tx1"/>
                </a:solidFill>
              </a:rPr>
              <a:t>asilane</a:t>
            </a:r>
            <a:r>
              <a:rPr lang="en-GB" sz="1600" b="1" dirty="0">
                <a:solidFill>
                  <a:schemeClr val="tx1"/>
                </a:solidFill>
              </a:rPr>
              <a:t> for surface modification</a:t>
            </a:r>
          </a:p>
        </p:txBody>
      </p:sp>
    </p:spTree>
    <p:extLst>
      <p:ext uri="{BB962C8B-B14F-4D97-AF65-F5344CB8AC3E}">
        <p14:creationId xmlns:p14="http://schemas.microsoft.com/office/powerpoint/2010/main" val="3282774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5344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304800"/>
            <a:ext cx="4419600" cy="60960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C:\Users\GAMERS\Desktop\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04800"/>
            <a:ext cx="358140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GAMERS\Desktop\w.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438400"/>
            <a:ext cx="3613150"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16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rPr>
              <a:t>Coupling agents find their largest application in the area of polymers . Since any </a:t>
            </a:r>
            <a:r>
              <a:rPr lang="en-GB" b="1" dirty="0" err="1">
                <a:solidFill>
                  <a:schemeClr val="tx1"/>
                </a:solidFill>
              </a:rPr>
              <a:t>silane</a:t>
            </a:r>
            <a:r>
              <a:rPr lang="en-GB" b="1" dirty="0">
                <a:solidFill>
                  <a:schemeClr val="tx1"/>
                </a:solidFill>
              </a:rPr>
              <a:t> that enhances the adhesion of a polymer is often termed a coupling agent, The covalent bond may be formed by reaction with the finished polymer or copolymerized with the monomer.</a:t>
            </a:r>
          </a:p>
          <a:p>
            <a:r>
              <a:rPr lang="en-GB" b="1" dirty="0">
                <a:solidFill>
                  <a:schemeClr val="tx1"/>
                </a:solidFill>
              </a:rPr>
              <a:t>1- </a:t>
            </a:r>
            <a:r>
              <a:rPr lang="en-GB" b="1" u="sng" dirty="0">
                <a:solidFill>
                  <a:srgbClr val="FF0000"/>
                </a:solidFill>
              </a:rPr>
              <a:t>Thermosets Polymers.</a:t>
            </a:r>
          </a:p>
          <a:p>
            <a:r>
              <a:rPr lang="en-GB" b="1" u="sng" dirty="0">
                <a:solidFill>
                  <a:srgbClr val="FF0000"/>
                </a:solidFill>
              </a:rPr>
              <a:t>    </a:t>
            </a:r>
            <a:r>
              <a:rPr lang="en-GB" b="1" dirty="0">
                <a:solidFill>
                  <a:srgbClr val="FF0000"/>
                </a:solidFill>
              </a:rPr>
              <a:t>Here in this example , the R group of the SCA containing double bond , so the polymer used must be contain double bond like , acrylate , methyl acrylate and unsaturated polyester. owing to their facility for undergoing free-radical polymerization, can be modified by copolymerization with </a:t>
            </a:r>
            <a:r>
              <a:rPr lang="en-GB" b="1" dirty="0" err="1">
                <a:solidFill>
                  <a:srgbClr val="FF0000"/>
                </a:solidFill>
              </a:rPr>
              <a:t>silanes</a:t>
            </a:r>
            <a:r>
              <a:rPr lang="en-GB" b="1" dirty="0">
                <a:solidFill>
                  <a:srgbClr val="FF0000"/>
                </a:solidFill>
              </a:rPr>
              <a:t> that have unsaturated organic substitution.</a:t>
            </a:r>
          </a:p>
          <a:p>
            <a:r>
              <a:rPr lang="en-GB" b="1" dirty="0">
                <a:solidFill>
                  <a:srgbClr val="FF0000"/>
                </a:solidFill>
              </a:rPr>
              <a:t>In this case free radical polymerization </a:t>
            </a:r>
            <a:r>
              <a:rPr lang="en-GB" b="1" dirty="0" err="1">
                <a:solidFill>
                  <a:srgbClr val="FF0000"/>
                </a:solidFill>
              </a:rPr>
              <a:t>accoure</a:t>
            </a:r>
            <a:r>
              <a:rPr lang="en-GB" b="1" dirty="0">
                <a:solidFill>
                  <a:srgbClr val="FF0000"/>
                </a:solidFill>
              </a:rPr>
              <a:t> . And the covalent bond obtained between the </a:t>
            </a:r>
            <a:r>
              <a:rPr lang="en-GB" b="1" dirty="0" err="1">
                <a:solidFill>
                  <a:srgbClr val="FF0000"/>
                </a:solidFill>
              </a:rPr>
              <a:t>silane</a:t>
            </a:r>
            <a:r>
              <a:rPr lang="en-GB" b="1" dirty="0">
                <a:solidFill>
                  <a:srgbClr val="FF0000"/>
                </a:solidFill>
              </a:rPr>
              <a:t> and the polymer through the double bond.</a:t>
            </a:r>
          </a:p>
          <a:p>
            <a:endParaRPr lang="en-GB" b="1" dirty="0">
              <a:solidFill>
                <a:srgbClr val="FF0000"/>
              </a:solidFill>
            </a:endParaRPr>
          </a:p>
          <a:p>
            <a:endParaRPr lang="en-GB" b="1" dirty="0">
              <a:solidFill>
                <a:srgbClr val="FF0000"/>
              </a:solidFill>
            </a:endParaRPr>
          </a:p>
          <a:p>
            <a:endParaRPr lang="en-GB" b="1" dirty="0">
              <a:solidFill>
                <a:srgbClr val="FF0000"/>
              </a:solidFill>
            </a:endParaRPr>
          </a:p>
          <a:p>
            <a:endParaRPr lang="en-GB" b="1" dirty="0">
              <a:solidFill>
                <a:srgbClr val="FF0000"/>
              </a:solidFill>
            </a:endParaRPr>
          </a:p>
          <a:p>
            <a:endParaRPr lang="en-GB" b="1" dirty="0">
              <a:solidFill>
                <a:srgbClr val="FF0000"/>
              </a:solidFill>
            </a:endParaRPr>
          </a:p>
          <a:p>
            <a:endParaRPr lang="en-GB" b="1" dirty="0">
              <a:solidFill>
                <a:srgbClr val="FF0000"/>
              </a:solidFill>
            </a:endParaRPr>
          </a:p>
          <a:p>
            <a:endParaRPr lang="en-GB" b="1" dirty="0">
              <a:solidFill>
                <a:srgbClr val="FF0000"/>
              </a:solidFill>
            </a:endParaRPr>
          </a:p>
        </p:txBody>
      </p:sp>
      <p:sp>
        <p:nvSpPr>
          <p:cNvPr id="2" name="Rectangle 1"/>
          <p:cNvSpPr/>
          <p:nvPr/>
        </p:nvSpPr>
        <p:spPr>
          <a:xfrm>
            <a:off x="2476500" y="251460"/>
            <a:ext cx="4267200" cy="3581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tx1"/>
                </a:solidFill>
              </a:rPr>
              <a:t>Appliction</a:t>
            </a:r>
            <a:r>
              <a:rPr lang="en-GB" b="1" dirty="0">
                <a:solidFill>
                  <a:schemeClr val="tx1"/>
                </a:solidFill>
              </a:rPr>
              <a:t> of SCA With polymers</a:t>
            </a:r>
          </a:p>
        </p:txBody>
      </p:sp>
      <p:pic>
        <p:nvPicPr>
          <p:cNvPr id="1026"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1" y="3962400"/>
            <a:ext cx="6553200" cy="2590800"/>
          </a:xfrm>
          <a:prstGeom prst="rect">
            <a:avLst/>
          </a:prstGeom>
          <a:noFill/>
          <a:extLst>
            <a:ext uri="{909E8E84-426E-40DD-AFC4-6F175D3DCCD1}">
              <a14:hiddenFill xmlns:a14="http://schemas.microsoft.com/office/drawing/2010/main">
                <a:solidFill>
                  <a:srgbClr val="FFFFFF"/>
                </a:solidFill>
              </a14:hiddenFill>
            </a:ext>
          </a:extLst>
        </p:spPr>
      </p:pic>
      <p:sp>
        <p:nvSpPr>
          <p:cNvPr id="3" name="Down Arrow 2"/>
          <p:cNvSpPr/>
          <p:nvPr/>
        </p:nvSpPr>
        <p:spPr>
          <a:xfrm>
            <a:off x="5867400" y="4191000"/>
            <a:ext cx="190500" cy="3810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6172200" y="4213860"/>
            <a:ext cx="838200" cy="2057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rPr>
              <a:t>R-Group</a:t>
            </a:r>
          </a:p>
        </p:txBody>
      </p:sp>
      <p:sp>
        <p:nvSpPr>
          <p:cNvPr id="6" name="Up Arrow 5"/>
          <p:cNvSpPr/>
          <p:nvPr/>
        </p:nvSpPr>
        <p:spPr>
          <a:xfrm>
            <a:off x="7239000" y="4876800"/>
            <a:ext cx="242316" cy="489204"/>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9982200" y="18288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6819900" y="5486400"/>
            <a:ext cx="838200" cy="2057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rPr>
              <a:t>substrate</a:t>
            </a:r>
          </a:p>
        </p:txBody>
      </p:sp>
    </p:spTree>
    <p:extLst>
      <p:ext uri="{BB962C8B-B14F-4D97-AF65-F5344CB8AC3E}">
        <p14:creationId xmlns:p14="http://schemas.microsoft.com/office/powerpoint/2010/main" val="3269614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5344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In the case of unsaturated polyester , styrene may be used as cross linking agent.</a:t>
            </a:r>
          </a:p>
          <a:p>
            <a:pPr algn="ctr"/>
            <a:r>
              <a:rPr lang="en-GB" sz="1400" b="1" dirty="0">
                <a:solidFill>
                  <a:schemeClr val="tx1"/>
                </a:solidFill>
              </a:rPr>
              <a:t>And the reaction </a:t>
            </a:r>
            <a:r>
              <a:rPr lang="en-GB" sz="1400" b="1" dirty="0" err="1">
                <a:solidFill>
                  <a:schemeClr val="tx1"/>
                </a:solidFill>
              </a:rPr>
              <a:t>accoure</a:t>
            </a:r>
            <a:r>
              <a:rPr lang="en-GB" sz="1400" b="1" dirty="0">
                <a:solidFill>
                  <a:schemeClr val="tx1"/>
                </a:solidFill>
              </a:rPr>
              <a:t> between the SCA and the polymers in the presence of suitable peroxide . As shown in this example. typically styrene . In general, better reinforcement is obtained when the </a:t>
            </a:r>
            <a:r>
              <a:rPr lang="en-GB" sz="1400" b="1" dirty="0" err="1">
                <a:solidFill>
                  <a:schemeClr val="tx1"/>
                </a:solidFill>
              </a:rPr>
              <a:t>silane</a:t>
            </a:r>
            <a:r>
              <a:rPr lang="en-GB" sz="1400" b="1" dirty="0">
                <a:solidFill>
                  <a:schemeClr val="tx1"/>
                </a:solidFill>
              </a:rPr>
              <a:t> monomer matches the reactivity of the styrene rather than the maleate portion of the polyester . </a:t>
            </a:r>
          </a:p>
          <a:p>
            <a:pPr algn="ctr"/>
            <a:endParaRPr lang="en-GB" sz="1600" b="1" dirty="0">
              <a:solidFill>
                <a:schemeClr val="tx1"/>
              </a:solidFill>
            </a:endParaRPr>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p:txBody>
      </p:sp>
      <p:pic>
        <p:nvPicPr>
          <p:cNvPr id="2050"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371600"/>
            <a:ext cx="6400800" cy="44196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76600" y="4648200"/>
            <a:ext cx="838200" cy="2057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rPr>
              <a:t>substrate</a:t>
            </a:r>
          </a:p>
        </p:txBody>
      </p:sp>
      <p:sp>
        <p:nvSpPr>
          <p:cNvPr id="8" name="Rectangle 7"/>
          <p:cNvSpPr/>
          <p:nvPr/>
        </p:nvSpPr>
        <p:spPr>
          <a:xfrm>
            <a:off x="4572000" y="2514600"/>
            <a:ext cx="1371600" cy="2057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rPr>
              <a:t>Peroxide </a:t>
            </a:r>
            <a:r>
              <a:rPr lang="en-GB" sz="1100" b="1" dirty="0" err="1">
                <a:solidFill>
                  <a:schemeClr val="tx1"/>
                </a:solidFill>
              </a:rPr>
              <a:t>initiater</a:t>
            </a:r>
            <a:endParaRPr lang="en-GB" sz="1100" b="1" dirty="0">
              <a:solidFill>
                <a:schemeClr val="tx1"/>
              </a:solidFill>
            </a:endParaRPr>
          </a:p>
        </p:txBody>
      </p:sp>
    </p:spTree>
    <p:extLst>
      <p:ext uri="{BB962C8B-B14F-4D97-AF65-F5344CB8AC3E}">
        <p14:creationId xmlns:p14="http://schemas.microsoft.com/office/powerpoint/2010/main" val="144239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6477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Some time they can be used in direct high pressure polymerization with olefins such as ethylene, propylene and dienes as shown in this example.</a:t>
            </a: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r>
              <a:rPr lang="en-GB" b="1" dirty="0">
                <a:solidFill>
                  <a:schemeClr val="tx1"/>
                </a:solidFill>
              </a:rPr>
              <a:t>Here the initiator radical cleavage the double bond of the </a:t>
            </a:r>
            <a:r>
              <a:rPr lang="en-GB" b="1" dirty="0" err="1">
                <a:solidFill>
                  <a:schemeClr val="tx1"/>
                </a:solidFill>
              </a:rPr>
              <a:t>silane</a:t>
            </a:r>
            <a:r>
              <a:rPr lang="en-GB" b="1" dirty="0">
                <a:solidFill>
                  <a:schemeClr val="tx1"/>
                </a:solidFill>
              </a:rPr>
              <a:t> formation of free radical</a:t>
            </a:r>
          </a:p>
          <a:p>
            <a:pPr algn="ctr"/>
            <a:r>
              <a:rPr lang="en-GB" b="1" dirty="0">
                <a:solidFill>
                  <a:schemeClr val="tx1"/>
                </a:solidFill>
              </a:rPr>
              <a:t> and then link with olefin chain through the methylene group.</a:t>
            </a: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p:txBody>
      </p:sp>
      <p:pic>
        <p:nvPicPr>
          <p:cNvPr id="3074" name="Picture 2" descr="C:\Users\GAMERS\Desktop\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524000"/>
            <a:ext cx="7315200" cy="2819400"/>
          </a:xfrm>
          <a:prstGeom prst="rect">
            <a:avLst/>
          </a:prstGeom>
          <a:noFill/>
          <a:extLst>
            <a:ext uri="{909E8E84-426E-40DD-AFC4-6F175D3DCCD1}">
              <a14:hiddenFill xmlns:a14="http://schemas.microsoft.com/office/drawing/2010/main">
                <a:solidFill>
                  <a:srgbClr val="FFFFFF"/>
                </a:solidFill>
              </a14:hiddenFill>
            </a:ext>
          </a:extLst>
        </p:spPr>
      </p:pic>
      <p:sp>
        <p:nvSpPr>
          <p:cNvPr id="5" name="Up Arrow 4"/>
          <p:cNvSpPr/>
          <p:nvPr/>
        </p:nvSpPr>
        <p:spPr>
          <a:xfrm>
            <a:off x="3352800" y="1981200"/>
            <a:ext cx="76200" cy="53340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705100" y="2545080"/>
            <a:ext cx="1371600" cy="2057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rPr>
              <a:t>Methylene group</a:t>
            </a:r>
          </a:p>
        </p:txBody>
      </p:sp>
    </p:spTree>
    <p:extLst>
      <p:ext uri="{BB962C8B-B14F-4D97-AF65-F5344CB8AC3E}">
        <p14:creationId xmlns:p14="http://schemas.microsoft.com/office/powerpoint/2010/main" val="1740857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2326</Words>
  <Application>Microsoft Office PowerPoint</Application>
  <PresentationFormat>On-screen Show (4:3)</PresentationFormat>
  <Paragraphs>231</Paragraphs>
  <Slides>23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 Alfayad</dc:creator>
  <cp:lastModifiedBy>Owner</cp:lastModifiedBy>
  <cp:revision>28</cp:revision>
  <dcterms:created xsi:type="dcterms:W3CDTF">2006-08-16T00:00:00Z</dcterms:created>
  <dcterms:modified xsi:type="dcterms:W3CDTF">2021-06-19T15:30:35Z</dcterms:modified>
</cp:coreProperties>
</file>