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26" r:id="rId2"/>
    <p:sldId id="386" r:id="rId3"/>
    <p:sldId id="387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83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puerperium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068946"/>
            <a:ext cx="11359166" cy="5641131"/>
          </a:xfrm>
        </p:spPr>
        <p:txBody>
          <a:bodyPr>
            <a:normAutofit/>
          </a:bodyPr>
          <a:lstStyle/>
          <a:p>
            <a:r>
              <a:rPr lang="en-GB" sz="2800" dirty="0"/>
              <a:t>The puerperium is that period after the </a:t>
            </a:r>
            <a:r>
              <a:rPr lang="en-GB" sz="2800" dirty="0" smtClean="0"/>
              <a:t>completion of </a:t>
            </a:r>
            <a:r>
              <a:rPr lang="en-GB" sz="2800" dirty="0"/>
              <a:t>parturition, including the third stage of </a:t>
            </a:r>
            <a:r>
              <a:rPr lang="en-GB" sz="2800" dirty="0" smtClean="0"/>
              <a:t>labour, when </a:t>
            </a:r>
            <a:r>
              <a:rPr lang="en-GB" sz="2800" dirty="0"/>
              <a:t>the genital system is returning to its </a:t>
            </a:r>
            <a:r>
              <a:rPr lang="en-GB" sz="2800" dirty="0" smtClean="0"/>
              <a:t>normal non-pregnant state</a:t>
            </a:r>
            <a:endParaRPr lang="en-GB" sz="2800" dirty="0"/>
          </a:p>
          <a:p>
            <a:r>
              <a:rPr lang="en-GB" sz="2800" dirty="0"/>
              <a:t>In the </a:t>
            </a:r>
            <a:r>
              <a:rPr lang="en-GB" sz="2800" dirty="0" smtClean="0"/>
              <a:t>all species it </a:t>
            </a:r>
            <a:r>
              <a:rPr lang="en-GB" sz="2800" dirty="0"/>
              <a:t>is important that the </a:t>
            </a:r>
            <a:r>
              <a:rPr lang="en-GB" sz="2800" dirty="0" smtClean="0"/>
              <a:t>puerperium should </a:t>
            </a:r>
            <a:r>
              <a:rPr lang="en-GB" sz="2800" dirty="0"/>
              <a:t>be </a:t>
            </a:r>
            <a:r>
              <a:rPr lang="en-GB" sz="2800" dirty="0" smtClean="0"/>
              <a:t>normal</a:t>
            </a:r>
          </a:p>
          <a:p>
            <a:r>
              <a:rPr lang="en-GB" sz="2800" dirty="0"/>
              <a:t>Thus any extension of the </a:t>
            </a:r>
            <a:r>
              <a:rPr lang="en-GB" sz="2800" dirty="0" smtClean="0"/>
              <a:t>puerperium may </a:t>
            </a:r>
            <a:r>
              <a:rPr lang="en-GB" sz="2800" dirty="0"/>
              <a:t>have a detrimental effect on the </a:t>
            </a:r>
            <a:r>
              <a:rPr lang="en-GB" sz="2800" dirty="0" smtClean="0"/>
              <a:t>reproductive performance </a:t>
            </a:r>
            <a:r>
              <a:rPr lang="en-GB" sz="2800" dirty="0"/>
              <a:t>of the individual animal </a:t>
            </a:r>
            <a:r>
              <a:rPr lang="en-GB" sz="2800" dirty="0" smtClean="0"/>
              <a:t>concerned</a:t>
            </a:r>
          </a:p>
          <a:p>
            <a:r>
              <a:rPr lang="en-GB" sz="2800" dirty="0"/>
              <a:t>The genital system does not completely </a:t>
            </a:r>
            <a:r>
              <a:rPr lang="en-GB" sz="2800" dirty="0" smtClean="0"/>
              <a:t>return to </a:t>
            </a:r>
            <a:r>
              <a:rPr lang="en-GB" sz="2800" dirty="0"/>
              <a:t>the </a:t>
            </a:r>
            <a:r>
              <a:rPr lang="en-GB" sz="2800" dirty="0" smtClean="0"/>
              <a:t>original</a:t>
            </a:r>
            <a:endParaRPr lang="en-US" sz="2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6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075221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FFFF00"/>
                </a:solidFill>
              </a:rPr>
              <a:t>Return of cyclical </a:t>
            </a:r>
            <a:r>
              <a:rPr lang="en-GB" sz="2800" dirty="0" smtClean="0">
                <a:solidFill>
                  <a:srgbClr val="FFFF00"/>
                </a:solidFill>
              </a:rPr>
              <a:t>activity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068946"/>
            <a:ext cx="11359166" cy="564113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Decreasing in progesterone followed by increasing in the FSH</a:t>
            </a:r>
          </a:p>
          <a:p>
            <a:r>
              <a:rPr lang="en-GB" sz="2800" dirty="0" smtClean="0"/>
              <a:t>High percentage of silent estrus and infertile occur after 13-15 day after parturition </a:t>
            </a:r>
          </a:p>
          <a:p>
            <a:r>
              <a:rPr lang="en-US" sz="2800" dirty="0" smtClean="0"/>
              <a:t>Occur again after 70-100 day </a:t>
            </a:r>
          </a:p>
          <a:p>
            <a:r>
              <a:rPr lang="en-US" sz="2800" dirty="0" smtClean="0"/>
              <a:t>Increasing in the cases of follicular and luteal cyst </a:t>
            </a:r>
          </a:p>
          <a:p>
            <a:r>
              <a:rPr lang="en-US" sz="2800" dirty="0" smtClean="0"/>
              <a:t>In mares the foal heat after 6-13 day after parturition</a:t>
            </a:r>
          </a:p>
          <a:p>
            <a:r>
              <a:rPr lang="en-US" sz="2800" dirty="0" smtClean="0"/>
              <a:t>Milking delay postpartum estrus </a:t>
            </a:r>
          </a:p>
          <a:p>
            <a:r>
              <a:rPr lang="en-US" sz="2800" dirty="0" smtClean="0"/>
              <a:t>Ewes take 2 month, while in dog the</a:t>
            </a:r>
            <a:r>
              <a:rPr lang="ar-IQ" sz="2800" dirty="0" smtClean="0"/>
              <a:t> </a:t>
            </a:r>
            <a:r>
              <a:rPr lang="en-US" sz="2800" dirty="0" smtClean="0"/>
              <a:t>weaning play role for resumption the postpartum estrus  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76217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075221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FFFF00"/>
                </a:solidFill>
              </a:rPr>
              <a:t>Elimination of bacteria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068946"/>
            <a:ext cx="11359166" cy="56411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Blood and necrotic tissues is a good media for bacteria</a:t>
            </a:r>
          </a:p>
          <a:p>
            <a:r>
              <a:rPr lang="en-GB" sz="2800" dirty="0"/>
              <a:t>The main mechanism involved </a:t>
            </a:r>
            <a:r>
              <a:rPr lang="en-GB" sz="2800" dirty="0" smtClean="0"/>
              <a:t>in the </a:t>
            </a:r>
            <a:r>
              <a:rPr lang="en-GB" sz="2800" dirty="0"/>
              <a:t>elimination of the bacteria is phagocytosis </a:t>
            </a:r>
            <a:r>
              <a:rPr lang="en-GB" sz="2800" dirty="0" smtClean="0"/>
              <a:t>by migrating leukocytes</a:t>
            </a:r>
          </a:p>
          <a:p>
            <a:r>
              <a:rPr lang="en-GB" sz="2800" dirty="0"/>
              <a:t>In addition, the phagocytes </a:t>
            </a:r>
            <a:r>
              <a:rPr lang="en-GB" sz="2800" dirty="0" smtClean="0"/>
              <a:t>also release pro-inflammatory </a:t>
            </a:r>
            <a:r>
              <a:rPr lang="en-GB" sz="2800" dirty="0"/>
              <a:t>cytokines, such as </a:t>
            </a:r>
            <a:r>
              <a:rPr lang="en-GB" sz="2800" dirty="0" smtClean="0"/>
              <a:t>tumour necrosis </a:t>
            </a:r>
            <a:r>
              <a:rPr lang="en-GB" sz="2800" dirty="0"/>
              <a:t>factor α and interleukins, which </a:t>
            </a:r>
            <a:r>
              <a:rPr lang="en-GB" sz="2800" dirty="0" smtClean="0"/>
              <a:t>stimulate the </a:t>
            </a:r>
            <a:r>
              <a:rPr lang="en-GB" sz="2800" dirty="0"/>
              <a:t>acute phase protein </a:t>
            </a:r>
            <a:r>
              <a:rPr lang="en-GB" sz="2800" dirty="0" smtClean="0"/>
              <a:t>response</a:t>
            </a:r>
            <a:endParaRPr lang="en-GB" sz="2800" dirty="0"/>
          </a:p>
          <a:p>
            <a:r>
              <a:rPr lang="en-GB" sz="2800" dirty="0" smtClean="0"/>
              <a:t>uterine </a:t>
            </a:r>
            <a:r>
              <a:rPr lang="en-GB" sz="2800" dirty="0"/>
              <a:t>contractions </a:t>
            </a:r>
            <a:r>
              <a:rPr lang="en-GB" sz="2800" dirty="0" smtClean="0"/>
              <a:t>and physical </a:t>
            </a:r>
            <a:r>
              <a:rPr lang="en-GB" sz="2800" dirty="0"/>
              <a:t>expulsion of the </a:t>
            </a:r>
            <a:r>
              <a:rPr lang="en-GB" sz="2800" dirty="0" smtClean="0"/>
              <a:t>bacteria</a:t>
            </a:r>
          </a:p>
          <a:p>
            <a:r>
              <a:rPr lang="en-US" sz="2800" dirty="0" smtClean="0"/>
              <a:t>The role of estrogen in first estrus </a:t>
            </a:r>
          </a:p>
          <a:p>
            <a:r>
              <a:rPr lang="en-US" sz="2800" dirty="0" smtClean="0"/>
              <a:t>Uterine defense mechanism 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57121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075221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FFFF00"/>
                </a:solidFill>
              </a:rPr>
              <a:t>Lochia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068946"/>
            <a:ext cx="11359166" cy="56411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Discharge after parturition usually start after day 3-4 fro parturition </a:t>
            </a:r>
          </a:p>
          <a:p>
            <a:r>
              <a:rPr lang="en-US" sz="2800" dirty="0" smtClean="0"/>
              <a:t>Volume </a:t>
            </a:r>
          </a:p>
          <a:p>
            <a:r>
              <a:rPr lang="en-US" sz="2800" dirty="0" smtClean="0"/>
              <a:t>Decreased after day 8</a:t>
            </a:r>
          </a:p>
          <a:p>
            <a:r>
              <a:rPr lang="en-US" sz="2800" dirty="0" smtClean="0"/>
              <a:t>In day 14-18 disappear</a:t>
            </a:r>
          </a:p>
          <a:p>
            <a:r>
              <a:rPr lang="en-US" sz="2800" dirty="0" smtClean="0"/>
              <a:t>Is composed from blood, mucous, debris, necrotic tissues </a:t>
            </a:r>
          </a:p>
          <a:p>
            <a:r>
              <a:rPr lang="en-US" sz="2800" dirty="0" smtClean="0"/>
              <a:t>At first reddish brown, bloody, yellowish </a:t>
            </a:r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85857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0752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puerperium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068946"/>
            <a:ext cx="11359166" cy="5641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There are four main areas of activity</a:t>
            </a:r>
            <a:r>
              <a:rPr lang="en-GB" sz="2800" dirty="0" smtClean="0"/>
              <a:t>: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1- The </a:t>
            </a:r>
            <a:r>
              <a:rPr lang="en-GB" sz="2800" dirty="0"/>
              <a:t>tubular genital tract, especially the </a:t>
            </a:r>
            <a:r>
              <a:rPr lang="en-GB" sz="2800" dirty="0" smtClean="0"/>
              <a:t>uterus, is </a:t>
            </a:r>
            <a:r>
              <a:rPr lang="en-GB" sz="2800" dirty="0"/>
              <a:t>shrinking and atrophying as a result of </a:t>
            </a:r>
            <a:r>
              <a:rPr lang="en-GB" sz="2800" dirty="0" smtClean="0"/>
              <a:t>tissue loss. </a:t>
            </a:r>
          </a:p>
          <a:p>
            <a:pPr marL="0" indent="0">
              <a:buNone/>
            </a:pPr>
            <a:r>
              <a:rPr lang="en-GB" sz="2800" dirty="0" smtClean="0"/>
              <a:t>Myometrial contractions</a:t>
            </a:r>
            <a:r>
              <a:rPr lang="en-GB" sz="2800" dirty="0"/>
              <a:t>, which continue for several days </a:t>
            </a:r>
            <a:r>
              <a:rPr lang="en-GB" sz="2800" dirty="0" smtClean="0"/>
              <a:t>after parturition</a:t>
            </a:r>
            <a:r>
              <a:rPr lang="en-GB" sz="2800" dirty="0"/>
              <a:t>, aid this process and help in the </a:t>
            </a:r>
            <a:r>
              <a:rPr lang="en-GB" sz="2800" dirty="0" smtClean="0"/>
              <a:t>voiding of </a:t>
            </a:r>
            <a:r>
              <a:rPr lang="en-GB" sz="2800" dirty="0"/>
              <a:t>fluids and tissue </a:t>
            </a:r>
            <a:r>
              <a:rPr lang="en-GB" sz="2800" dirty="0" smtClean="0"/>
              <a:t>debris (involution)</a:t>
            </a:r>
            <a:endParaRPr lang="en-US" sz="2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0752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puerperium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068946"/>
            <a:ext cx="11359166" cy="5641131"/>
          </a:xfrm>
        </p:spPr>
        <p:txBody>
          <a:bodyPr>
            <a:normAutofit/>
          </a:bodyPr>
          <a:lstStyle/>
          <a:p>
            <a:r>
              <a:rPr lang="en-GB" sz="2800" dirty="0"/>
              <a:t>There are four main areas of activity</a:t>
            </a:r>
            <a:r>
              <a:rPr lang="en-GB" sz="2800" dirty="0" smtClean="0"/>
              <a:t>: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2- </a:t>
            </a:r>
            <a:r>
              <a:rPr lang="en-GB" sz="2800" dirty="0"/>
              <a:t>The structure of the endometrium and deeper </a:t>
            </a:r>
            <a:r>
              <a:rPr lang="en-GB" sz="2800" dirty="0" smtClean="0"/>
              <a:t>layers of </a:t>
            </a:r>
            <a:r>
              <a:rPr lang="en-GB" sz="2800" dirty="0"/>
              <a:t>the uterine wall is restored</a:t>
            </a:r>
          </a:p>
          <a:p>
            <a:pPr marL="0" indent="0">
              <a:buNone/>
            </a:pPr>
            <a:r>
              <a:rPr lang="en-GB" sz="2800" dirty="0" smtClean="0"/>
              <a:t>3- There </a:t>
            </a:r>
            <a:r>
              <a:rPr lang="en-GB" sz="2800" dirty="0"/>
              <a:t>is a resumption of normal ovarian function </a:t>
            </a:r>
            <a:r>
              <a:rPr lang="en-GB" sz="2800" dirty="0" smtClean="0"/>
              <a:t>in poly-oestrous </a:t>
            </a:r>
            <a:r>
              <a:rPr lang="en-GB" sz="2800" dirty="0"/>
              <a:t>species and a return to cyclical activity</a:t>
            </a:r>
          </a:p>
          <a:p>
            <a:pPr marL="0" indent="0">
              <a:buNone/>
            </a:pPr>
            <a:r>
              <a:rPr lang="en-GB" sz="2800" dirty="0" smtClean="0"/>
              <a:t>4- Bacterial </a:t>
            </a:r>
            <a:r>
              <a:rPr lang="en-GB" sz="2800" dirty="0"/>
              <a:t>contamination of the uterine lumen </a:t>
            </a:r>
            <a:r>
              <a:rPr lang="en-GB" sz="2800" dirty="0" smtClean="0"/>
              <a:t>is eliminated</a:t>
            </a:r>
          </a:p>
          <a:p>
            <a:pPr marL="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77700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0752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Uterine involution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068946"/>
            <a:ext cx="11359166" cy="5641131"/>
          </a:xfrm>
        </p:spPr>
        <p:txBody>
          <a:bodyPr>
            <a:normAutofit/>
          </a:bodyPr>
          <a:lstStyle/>
          <a:p>
            <a:r>
              <a:rPr lang="en-GB" sz="2800" dirty="0"/>
              <a:t>The reduction in the size of the genital tract is </a:t>
            </a:r>
            <a:r>
              <a:rPr lang="en-GB" sz="2800" dirty="0" smtClean="0"/>
              <a:t>called involution</a:t>
            </a:r>
          </a:p>
          <a:p>
            <a:r>
              <a:rPr lang="en-GB" sz="2800" dirty="0"/>
              <a:t>Uterine contractions </a:t>
            </a:r>
            <a:r>
              <a:rPr lang="en-GB" sz="2800" dirty="0" smtClean="0"/>
              <a:t>continue for </a:t>
            </a:r>
            <a:r>
              <a:rPr lang="en-GB" sz="2800" dirty="0"/>
              <a:t>several </a:t>
            </a:r>
            <a:r>
              <a:rPr lang="en-GB" sz="2800" dirty="0" smtClean="0"/>
              <a:t>days</a:t>
            </a:r>
            <a:endParaRPr lang="en-GB" sz="2800" dirty="0"/>
          </a:p>
          <a:p>
            <a:r>
              <a:rPr lang="en-US" sz="2800" dirty="0" smtClean="0"/>
              <a:t>After parturition the uterus size decrease to half </a:t>
            </a:r>
          </a:p>
          <a:p>
            <a:r>
              <a:rPr lang="en-US" sz="2800" dirty="0" smtClean="0"/>
              <a:t>Few involution between 4-9 days after parturition</a:t>
            </a:r>
          </a:p>
          <a:p>
            <a:r>
              <a:rPr lang="en-US" sz="2800" dirty="0" smtClean="0"/>
              <a:t>High involution between 10-14 day after parturition</a:t>
            </a:r>
          </a:p>
          <a:p>
            <a:r>
              <a:rPr lang="en-US" sz="2800" dirty="0" smtClean="0"/>
              <a:t>Real involution after 25-30 day fro parturition </a:t>
            </a:r>
          </a:p>
          <a:p>
            <a:r>
              <a:rPr lang="en-US" sz="2800" dirty="0" smtClean="0"/>
              <a:t>Complete involution is take 42-47 day </a:t>
            </a:r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73211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07522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Uterine involution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068946"/>
            <a:ext cx="11359166" cy="56411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Uterine involution is occur as a result of shortening the muscle fiber after decreasing in the size of cells</a:t>
            </a:r>
          </a:p>
          <a:p>
            <a:r>
              <a:rPr lang="en-US" sz="2800" dirty="0" smtClean="0"/>
              <a:t>From 10 Kg  after parturition to 0.7 in day 50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Uterine involution is followed by cervical involution </a:t>
            </a:r>
          </a:p>
          <a:p>
            <a:r>
              <a:rPr lang="en-US" sz="2800" dirty="0" smtClean="0"/>
              <a:t>After 24-36 a difficulties for passing hand from the cervix </a:t>
            </a:r>
          </a:p>
          <a:p>
            <a:r>
              <a:rPr lang="en-US" sz="2800" dirty="0" smtClean="0"/>
              <a:t>Two fingers after 4 days</a:t>
            </a:r>
          </a:p>
          <a:p>
            <a:r>
              <a:rPr lang="en-US" sz="2800" dirty="0" smtClean="0"/>
              <a:t>Complete cervical involution take 3 weeks </a:t>
            </a:r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55507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07522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Uterine involution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068946"/>
            <a:ext cx="11359166" cy="56411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ewes the uterine involution is take 30 day </a:t>
            </a:r>
          </a:p>
          <a:p>
            <a:r>
              <a:rPr lang="en-US" sz="2800" dirty="0" smtClean="0"/>
              <a:t>In mare is faster than cows ( so we can inseminate after 8-14 day from parturition)</a:t>
            </a:r>
          </a:p>
          <a:p>
            <a:r>
              <a:rPr lang="en-US" sz="2800" dirty="0" smtClean="0"/>
              <a:t>Clinically there is no any resumption to the actual size </a:t>
            </a:r>
          </a:p>
          <a:p>
            <a:r>
              <a:rPr lang="en-US" sz="2800" dirty="0" smtClean="0"/>
              <a:t>Prostaglandins play very important role for uterine involution </a:t>
            </a:r>
          </a:p>
          <a:p>
            <a:endParaRPr lang="en-US" sz="2800" dirty="0" smtClean="0"/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6993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07522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Restoration of the endometrium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068946"/>
            <a:ext cx="11359166" cy="5641131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/>
              <a:t>After the shedding of the </a:t>
            </a:r>
            <a:r>
              <a:rPr lang="en-GB" sz="2800" dirty="0" smtClean="0"/>
              <a:t>allanto-chorion</a:t>
            </a:r>
            <a:r>
              <a:rPr lang="en-GB" sz="2800" dirty="0"/>
              <a:t>, </a:t>
            </a:r>
            <a:r>
              <a:rPr lang="en-GB" sz="2800" dirty="0" smtClean="0"/>
              <a:t>the caruncle </a:t>
            </a:r>
            <a:r>
              <a:rPr lang="en-GB" sz="2800" dirty="0"/>
              <a:t>is about 70 mm long, 35 mm wide </a:t>
            </a:r>
            <a:r>
              <a:rPr lang="en-GB" sz="2800" dirty="0" smtClean="0"/>
              <a:t>and 25 </a:t>
            </a:r>
            <a:r>
              <a:rPr lang="en-GB" sz="2800" dirty="0"/>
              <a:t>mm thick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Within the </a:t>
            </a:r>
            <a:r>
              <a:rPr lang="en-GB" sz="2800" dirty="0"/>
              <a:t>first 48 hours </a:t>
            </a:r>
            <a:r>
              <a:rPr lang="en-GB" sz="2800" dirty="0" smtClean="0"/>
              <a:t>post-partum early </a:t>
            </a:r>
            <a:r>
              <a:rPr lang="en-GB" sz="2800" dirty="0"/>
              <a:t>necrotic changes in the </a:t>
            </a:r>
            <a:r>
              <a:rPr lang="en-GB" sz="2800" dirty="0" smtClean="0"/>
              <a:t>caruncle </a:t>
            </a:r>
          </a:p>
          <a:p>
            <a:r>
              <a:rPr lang="en-GB" sz="2800" dirty="0"/>
              <a:t>T</a:t>
            </a:r>
            <a:r>
              <a:rPr lang="en-GB" sz="2800" dirty="0" smtClean="0"/>
              <a:t>he </a:t>
            </a:r>
            <a:r>
              <a:rPr lang="en-GB" sz="2800" dirty="0"/>
              <a:t>caruncular blood vessels </a:t>
            </a:r>
            <a:r>
              <a:rPr lang="en-GB" sz="2800" dirty="0" smtClean="0"/>
              <a:t>become rapidly </a:t>
            </a:r>
            <a:r>
              <a:rPr lang="en-GB" sz="2800" dirty="0"/>
              <a:t>constricted and are nearly </a:t>
            </a:r>
            <a:r>
              <a:rPr lang="en-GB" sz="2800" dirty="0" smtClean="0"/>
              <a:t>occluded</a:t>
            </a:r>
          </a:p>
          <a:p>
            <a:r>
              <a:rPr lang="en-GB" sz="2800" dirty="0" smtClean="0"/>
              <a:t>At</a:t>
            </a:r>
            <a:r>
              <a:rPr lang="en-GB" sz="2800" dirty="0"/>
              <a:t> </a:t>
            </a:r>
            <a:r>
              <a:rPr lang="en-GB" sz="2800" dirty="0" smtClean="0"/>
              <a:t>5 </a:t>
            </a:r>
            <a:r>
              <a:rPr lang="en-GB" sz="2800" dirty="0"/>
              <a:t>days the necrosis has proceeded rapidly, </a:t>
            </a:r>
            <a:endParaRPr lang="en-GB" sz="2800" dirty="0" smtClean="0"/>
          </a:p>
          <a:p>
            <a:r>
              <a:rPr lang="en-GB" sz="2800" dirty="0" smtClean="0"/>
              <a:t>Some </a:t>
            </a:r>
            <a:r>
              <a:rPr lang="en-GB" sz="2800" dirty="0"/>
              <a:t>of </a:t>
            </a:r>
            <a:r>
              <a:rPr lang="en-GB" sz="2800" dirty="0" smtClean="0"/>
              <a:t>this necrotic </a:t>
            </a:r>
            <a:r>
              <a:rPr lang="en-GB" sz="2800" dirty="0"/>
              <a:t>material starts to slough and </a:t>
            </a:r>
            <a:r>
              <a:rPr lang="en-GB" sz="2800" dirty="0" smtClean="0"/>
              <a:t>contributes to </a:t>
            </a:r>
            <a:r>
              <a:rPr lang="en-GB" sz="2800" dirty="0"/>
              <a:t>the lochia. </a:t>
            </a:r>
            <a:endParaRPr lang="en-GB" sz="2800" dirty="0" smtClean="0"/>
          </a:p>
          <a:p>
            <a:r>
              <a:rPr lang="en-GB" sz="2800" dirty="0" smtClean="0"/>
              <a:t>Small </a:t>
            </a:r>
            <a:r>
              <a:rPr lang="en-GB" sz="2800" dirty="0"/>
              <a:t>blood </a:t>
            </a:r>
            <a:r>
              <a:rPr lang="en-GB" sz="2800" dirty="0" smtClean="0"/>
              <a:t>vessels protrude </a:t>
            </a:r>
            <a:r>
              <a:rPr lang="en-GB" sz="2800" dirty="0"/>
              <a:t>from the surface of the </a:t>
            </a:r>
            <a:r>
              <a:rPr lang="en-GB" sz="2800" dirty="0" smtClean="0"/>
              <a:t>caruncle </a:t>
            </a:r>
            <a:r>
              <a:rPr lang="en-GB" sz="2800" dirty="0"/>
              <a:t>causing</a:t>
            </a:r>
          </a:p>
          <a:p>
            <a:r>
              <a:rPr lang="en-GB" sz="2800" dirty="0"/>
              <a:t>a red coloration of the lochia</a:t>
            </a:r>
            <a:endParaRPr lang="en-US" sz="2800" dirty="0" smtClean="0"/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428867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07522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Restoration of the endometrium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068946"/>
            <a:ext cx="11359166" cy="5641131"/>
          </a:xfrm>
        </p:spPr>
        <p:txBody>
          <a:bodyPr>
            <a:normAutofit/>
          </a:bodyPr>
          <a:lstStyle/>
          <a:p>
            <a:r>
              <a:rPr lang="en-GB" sz="2800" dirty="0"/>
              <a:t>By 10 days, </a:t>
            </a:r>
            <a:r>
              <a:rPr lang="en-GB" sz="2800" dirty="0" smtClean="0"/>
              <a:t>most of </a:t>
            </a:r>
            <a:r>
              <a:rPr lang="en-GB" sz="2800" dirty="0"/>
              <a:t>the necrotic caruncular tissue has sloughed </a:t>
            </a:r>
            <a:r>
              <a:rPr lang="en-GB" sz="2800" dirty="0" smtClean="0"/>
              <a:t>and undergone </a:t>
            </a:r>
            <a:r>
              <a:rPr lang="en-GB" sz="2800" dirty="0"/>
              <a:t>some degree of </a:t>
            </a:r>
            <a:r>
              <a:rPr lang="en-GB" sz="2800" dirty="0" smtClean="0"/>
              <a:t>liquefaction</a:t>
            </a:r>
            <a:endParaRPr lang="en-GB" sz="2800" dirty="0"/>
          </a:p>
          <a:p>
            <a:r>
              <a:rPr lang="en-GB" sz="2800" dirty="0"/>
              <a:t>15 days post-partum sloughing is complete, </a:t>
            </a:r>
            <a:r>
              <a:rPr lang="en-GB" sz="2800" dirty="0" smtClean="0"/>
              <a:t>leaving only </a:t>
            </a:r>
            <a:r>
              <a:rPr lang="en-GB" sz="2800" dirty="0"/>
              <a:t>stubs of blood vessels protruding </a:t>
            </a:r>
            <a:r>
              <a:rPr lang="en-GB" sz="2800" dirty="0" smtClean="0"/>
              <a:t>from the tissue surface</a:t>
            </a:r>
            <a:endParaRPr lang="en-GB" sz="2800" dirty="0"/>
          </a:p>
          <a:p>
            <a:r>
              <a:rPr lang="en-GB" sz="2800" dirty="0" smtClean="0"/>
              <a:t>A </a:t>
            </a:r>
            <a:r>
              <a:rPr lang="en-GB" sz="2800" dirty="0"/>
              <a:t>systemic response </a:t>
            </a:r>
            <a:r>
              <a:rPr lang="en-GB" sz="2800" dirty="0" smtClean="0"/>
              <a:t>is observed due </a:t>
            </a:r>
            <a:r>
              <a:rPr lang="en-GB" sz="2800" dirty="0"/>
              <a:t>to the tissue damage </a:t>
            </a:r>
            <a:r>
              <a:rPr lang="en-GB" sz="2800" dirty="0" smtClean="0"/>
              <a:t>and inflammation </a:t>
            </a:r>
            <a:r>
              <a:rPr lang="en-GB" sz="2800" dirty="0"/>
              <a:t>associated with the </a:t>
            </a:r>
            <a:r>
              <a:rPr lang="en-GB" sz="2800" dirty="0" smtClean="0"/>
              <a:t>degenerative </a:t>
            </a:r>
            <a:r>
              <a:rPr lang="en-GB" sz="2800" dirty="0"/>
              <a:t>changes </a:t>
            </a:r>
            <a:endParaRPr lang="en-GB" sz="2800" dirty="0" smtClean="0"/>
          </a:p>
          <a:p>
            <a:r>
              <a:rPr lang="en-GB" sz="2800" dirty="0" smtClean="0"/>
              <a:t>Regeneration </a:t>
            </a:r>
            <a:r>
              <a:rPr lang="en-GB" sz="2800" dirty="0"/>
              <a:t>of the epithelium of the </a:t>
            </a:r>
            <a:r>
              <a:rPr lang="en-GB" sz="2800" dirty="0" smtClean="0"/>
              <a:t>endometrium occurs </a:t>
            </a:r>
            <a:r>
              <a:rPr lang="en-GB" sz="2800" dirty="0"/>
              <a:t>immediately after parturition </a:t>
            </a:r>
            <a:r>
              <a:rPr lang="en-GB" sz="2800" dirty="0" smtClean="0"/>
              <a:t>in those </a:t>
            </a:r>
            <a:r>
              <a:rPr lang="en-GB" sz="2800" dirty="0"/>
              <a:t>areas </a:t>
            </a:r>
            <a:r>
              <a:rPr lang="en-GB" sz="2800" dirty="0" smtClean="0"/>
              <a:t>and is </a:t>
            </a:r>
            <a:r>
              <a:rPr lang="en-GB" sz="2800" dirty="0"/>
              <a:t>complete in the </a:t>
            </a:r>
            <a:r>
              <a:rPr lang="en-GB" sz="2800" dirty="0" smtClean="0"/>
              <a:t>inter-caruncular </a:t>
            </a:r>
            <a:r>
              <a:rPr lang="en-GB" sz="2800" dirty="0"/>
              <a:t>areas by 8 days</a:t>
            </a:r>
            <a:r>
              <a:rPr lang="en-GB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7023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07522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Restoration of the endometrium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068946"/>
            <a:ext cx="11359166" cy="564113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Complete </a:t>
            </a:r>
            <a:r>
              <a:rPr lang="en-GB" sz="2800" dirty="0"/>
              <a:t>re-epithelialization of the </a:t>
            </a:r>
            <a:r>
              <a:rPr lang="en-GB" sz="2800" dirty="0" smtClean="0"/>
              <a:t>caruncle </a:t>
            </a:r>
            <a:r>
              <a:rPr lang="en-GB" sz="2800" dirty="0"/>
              <a:t>is </a:t>
            </a:r>
            <a:r>
              <a:rPr lang="en-GB" sz="2800" dirty="0" smtClean="0"/>
              <a:t>complete after 25-30 day from parturition (histological puerperium)</a:t>
            </a:r>
          </a:p>
          <a:p>
            <a:r>
              <a:rPr lang="en-US" sz="2800" dirty="0" err="1" smtClean="0"/>
              <a:t>Involuted</a:t>
            </a:r>
            <a:r>
              <a:rPr lang="en-US" sz="2800" dirty="0" smtClean="0"/>
              <a:t> uterus is become histologically normal after 50-60 day </a:t>
            </a:r>
            <a:r>
              <a:rPr lang="en-US" sz="2800" dirty="0" smtClean="0"/>
              <a:t>from </a:t>
            </a:r>
            <a:r>
              <a:rPr lang="en-US" sz="2800" dirty="0" smtClean="0"/>
              <a:t>parturition </a:t>
            </a:r>
          </a:p>
          <a:p>
            <a:r>
              <a:rPr lang="en-US" sz="2800" dirty="0" smtClean="0"/>
              <a:t> 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46589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31539</TotalTime>
  <Words>727</Words>
  <Application>Microsoft Office PowerPoint</Application>
  <PresentationFormat>Custom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Damask</vt:lpstr>
      <vt:lpstr>puerperium  </vt:lpstr>
      <vt:lpstr>puerperium  </vt:lpstr>
      <vt:lpstr>puerperium  </vt:lpstr>
      <vt:lpstr>Uterine involution </vt:lpstr>
      <vt:lpstr>Uterine involution   </vt:lpstr>
      <vt:lpstr>Uterine involution   </vt:lpstr>
      <vt:lpstr>Restoration of the endometrium</vt:lpstr>
      <vt:lpstr>Restoration of the endometrium</vt:lpstr>
      <vt:lpstr>Restoration of the endometrium</vt:lpstr>
      <vt:lpstr>Return of cyclical activity</vt:lpstr>
      <vt:lpstr>Elimination of bacteria </vt:lpstr>
      <vt:lpstr>Lochia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HUSAM</dc:creator>
  <cp:lastModifiedBy>HUSAMALDEEN</cp:lastModifiedBy>
  <cp:revision>401</cp:revision>
  <dcterms:created xsi:type="dcterms:W3CDTF">2017-12-05T13:26:36Z</dcterms:created>
  <dcterms:modified xsi:type="dcterms:W3CDTF">2021-07-24T22:58:02Z</dcterms:modified>
</cp:coreProperties>
</file>