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  <p:sldId id="258" r:id="rId3"/>
    <p:sldId id="261" r:id="rId4"/>
    <p:sldId id="330" r:id="rId5"/>
    <p:sldId id="331" r:id="rId6"/>
    <p:sldId id="332" r:id="rId7"/>
    <p:sldId id="334" r:id="rId8"/>
    <p:sldId id="342" r:id="rId9"/>
    <p:sldId id="335" r:id="rId10"/>
    <p:sldId id="333" r:id="rId11"/>
    <p:sldId id="318" r:id="rId12"/>
    <p:sldId id="336" r:id="rId13"/>
    <p:sldId id="262" r:id="rId14"/>
    <p:sldId id="337" r:id="rId15"/>
    <p:sldId id="341" r:id="rId16"/>
    <p:sldId id="338" r:id="rId17"/>
    <p:sldId id="340" r:id="rId18"/>
    <p:sldId id="339" r:id="rId19"/>
    <p:sldId id="343" r:id="rId20"/>
    <p:sldId id="344" r:id="rId21"/>
    <p:sldId id="346" r:id="rId22"/>
    <p:sldId id="347" r:id="rId23"/>
    <p:sldId id="345" r:id="rId24"/>
    <p:sldId id="348" r:id="rId25"/>
    <p:sldId id="349" r:id="rId26"/>
    <p:sldId id="351" r:id="rId27"/>
    <p:sldId id="350" r:id="rId28"/>
    <p:sldId id="352" r:id="rId29"/>
    <p:sldId id="365" r:id="rId30"/>
    <p:sldId id="366" r:id="rId31"/>
    <p:sldId id="355" r:id="rId32"/>
    <p:sldId id="367" r:id="rId33"/>
    <p:sldId id="356" r:id="rId34"/>
    <p:sldId id="357" r:id="rId35"/>
    <p:sldId id="358" r:id="rId36"/>
    <p:sldId id="354" r:id="rId37"/>
    <p:sldId id="368" r:id="rId38"/>
    <p:sldId id="362" r:id="rId39"/>
    <p:sldId id="36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1"/>
            <a:ext cx="9001462" cy="4737525"/>
          </a:xfrm>
        </p:spPr>
        <p:txBody>
          <a:bodyPr>
            <a:noAutofit/>
          </a:bodyPr>
          <a:lstStyle/>
          <a:p>
            <a:r>
              <a:rPr lang="ar-IQ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ar-IQ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ar-IQ" altLang="en-US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ar-IQ" altLang="en-U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ar-IQ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ar-IQ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fetal membranes </a:t>
            </a:r>
            <a:br>
              <a:rPr lang="en-US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onnection between chorion and uterus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Cotyledonary </a:t>
            </a:r>
          </a:p>
          <a:p>
            <a:pPr lvl="2" algn="just"/>
            <a:r>
              <a:rPr lang="en-US" sz="3000" dirty="0" smtClean="0"/>
              <a:t>Cow, ewe, doe and buffalo</a:t>
            </a:r>
          </a:p>
          <a:p>
            <a:pPr lvl="3" algn="just"/>
            <a:endParaRPr lang="en-US" sz="2800" dirty="0" smtClean="0"/>
          </a:p>
          <a:p>
            <a:pPr lvl="3" algn="just"/>
            <a:r>
              <a:rPr lang="en-US" sz="2800" dirty="0" smtClean="0"/>
              <a:t>In cow: </a:t>
            </a:r>
            <a:r>
              <a:rPr lang="en-US" sz="2800" dirty="0"/>
              <a:t>concave</a:t>
            </a:r>
            <a:r>
              <a:rPr lang="en-US" sz="2800" dirty="0" smtClean="0"/>
              <a:t> cotyledon from the chorion attach with </a:t>
            </a:r>
            <a:r>
              <a:rPr lang="en-US" sz="2800" dirty="0"/>
              <a:t>convex</a:t>
            </a:r>
            <a:r>
              <a:rPr lang="en-US" sz="2800" dirty="0" smtClean="0"/>
              <a:t> caruncle in uterus to form placentomes  </a:t>
            </a:r>
          </a:p>
          <a:p>
            <a:pPr lvl="3" algn="just"/>
            <a:endParaRPr lang="en-US" sz="2800" dirty="0" smtClean="0"/>
          </a:p>
          <a:p>
            <a:pPr lvl="3" algn="just"/>
            <a:r>
              <a:rPr lang="en-US" sz="2800" dirty="0" smtClean="0"/>
              <a:t>In sheep: </a:t>
            </a:r>
            <a:r>
              <a:rPr lang="en-US" sz="2800" dirty="0"/>
              <a:t>convex</a:t>
            </a:r>
            <a:r>
              <a:rPr lang="en-US" sz="2800" dirty="0" smtClean="0"/>
              <a:t> </a:t>
            </a:r>
            <a:r>
              <a:rPr lang="en-US" sz="2800" dirty="0"/>
              <a:t>cotyledon from the chorion attach with concave</a:t>
            </a:r>
            <a:r>
              <a:rPr lang="en-US" sz="2800" dirty="0" smtClean="0"/>
              <a:t> caruncle in uterus </a:t>
            </a:r>
            <a:r>
              <a:rPr lang="en-US" sz="2800" dirty="0"/>
              <a:t>to form </a:t>
            </a:r>
            <a:r>
              <a:rPr lang="en-US" sz="2800" dirty="0" smtClean="0"/>
              <a:t>placentomes </a:t>
            </a:r>
            <a:endParaRPr lang="en-US" sz="2800" dirty="0"/>
          </a:p>
          <a:p>
            <a:pPr marL="457200" lvl="1" indent="0" algn="just">
              <a:buNone/>
            </a:pPr>
            <a:endParaRPr lang="en-US" sz="3200" dirty="0" smtClean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62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463639"/>
            <a:ext cx="7122016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695458"/>
            <a:ext cx="7843233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437882"/>
            <a:ext cx="11732654" cy="625913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The placentomes arrange in 4 rows (2 dorsal and 2 ventral)</a:t>
            </a:r>
          </a:p>
          <a:p>
            <a:pPr lvl="2"/>
            <a:r>
              <a:rPr lang="en-US" sz="2400" dirty="0" smtClean="0">
                <a:solidFill>
                  <a:srgbClr val="FFFF00"/>
                </a:solidFill>
              </a:rPr>
              <a:t>75 - 120 placentomes in cow</a:t>
            </a:r>
          </a:p>
          <a:p>
            <a:pPr lvl="2"/>
            <a:r>
              <a:rPr lang="en-US" sz="2400" dirty="0" smtClean="0">
                <a:solidFill>
                  <a:srgbClr val="FFFF00"/>
                </a:solidFill>
              </a:rPr>
              <a:t>80 - 90 placentomes in ewe</a:t>
            </a:r>
          </a:p>
          <a:p>
            <a:pPr lvl="1"/>
            <a:endParaRPr lang="en-US" sz="2600" dirty="0" smtClean="0"/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90734"/>
            <a:ext cx="6413679" cy="49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onnection between chorion and uterus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Diffuse </a:t>
            </a:r>
          </a:p>
          <a:p>
            <a:pPr lvl="2" algn="just"/>
            <a:r>
              <a:rPr lang="en-US" sz="3000" dirty="0" smtClean="0"/>
              <a:t>Mare, sow and camel </a:t>
            </a:r>
          </a:p>
          <a:p>
            <a:pPr lvl="2" algn="just"/>
            <a:r>
              <a:rPr lang="en-US" sz="2800" dirty="0" smtClean="0"/>
              <a:t>Villi distributed on chorion attach with crypts in the uterus</a:t>
            </a:r>
          </a:p>
          <a:p>
            <a:pPr lvl="2" algn="just"/>
            <a:r>
              <a:rPr lang="en-US" sz="2800" dirty="0" smtClean="0"/>
              <a:t>All the surface of chorion and endometrium contribute to the function of placenta  </a:t>
            </a:r>
          </a:p>
          <a:p>
            <a:pPr lvl="2" algn="just"/>
            <a:r>
              <a:rPr lang="en-US" sz="2800" dirty="0" smtClean="0"/>
              <a:t>Cervical star (the area near the cervix which not contribute with the function of placenta and take a shape of star)</a:t>
            </a:r>
            <a:endParaRPr lang="en-US" sz="3200" dirty="0" smtClean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68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1210614"/>
            <a:ext cx="7122017" cy="47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onnection between chorion and uterus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Zonary  </a:t>
            </a:r>
          </a:p>
          <a:p>
            <a:pPr lvl="2" algn="just"/>
            <a:r>
              <a:rPr lang="en-US" sz="3000" dirty="0" smtClean="0"/>
              <a:t>Bitch and queen </a:t>
            </a:r>
          </a:p>
          <a:p>
            <a:pPr lvl="2" algn="just"/>
            <a:r>
              <a:rPr lang="en-US" sz="2800" dirty="0" smtClean="0"/>
              <a:t>Placenta take zone shape (1.5-7.5 cm) which surround the uterus</a:t>
            </a:r>
          </a:p>
          <a:p>
            <a:pPr lvl="2" algn="just"/>
            <a:r>
              <a:rPr lang="en-US" sz="2800" dirty="0" smtClean="0"/>
              <a:t>The other parts of placenta don’t contribute with placenta function </a:t>
            </a:r>
          </a:p>
          <a:p>
            <a:pPr lvl="2" algn="just"/>
            <a:r>
              <a:rPr lang="en-US" sz="2800" dirty="0" smtClean="0"/>
              <a:t>Hematoma in the edges of the placenta (source of iron for the fetus )  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73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5" y="1146220"/>
            <a:ext cx="6967470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onnection between chorion and uterus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Discoidal  </a:t>
            </a:r>
          </a:p>
          <a:p>
            <a:pPr lvl="2" algn="just"/>
            <a:r>
              <a:rPr lang="en-US" sz="3000" dirty="0" smtClean="0"/>
              <a:t>Human, monkey and rodents </a:t>
            </a:r>
          </a:p>
          <a:p>
            <a:pPr lvl="2" algn="just"/>
            <a:r>
              <a:rPr lang="en-US" sz="2800" dirty="0" smtClean="0"/>
              <a:t>Circular disc on chorion attach with circular area in the uterus </a:t>
            </a:r>
          </a:p>
          <a:p>
            <a:pPr lvl="2" algn="just"/>
            <a:r>
              <a:rPr lang="en-US" sz="2800" dirty="0" smtClean="0"/>
              <a:t>This type of connection more tight from the other animals </a:t>
            </a:r>
            <a:endParaRPr lang="en-US" sz="3200" dirty="0" smtClean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56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Histological classification of the placenta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1380764"/>
            <a:ext cx="11449318" cy="5172797"/>
          </a:xfrm>
        </p:spPr>
      </p:pic>
    </p:spTree>
    <p:extLst>
      <p:ext uri="{BB962C8B-B14F-4D97-AF65-F5344CB8AC3E}">
        <p14:creationId xmlns:p14="http://schemas.microsoft.com/office/powerpoint/2010/main" val="6267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Fetal membranes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10613"/>
            <a:ext cx="11681138" cy="54477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origin of the fetal membrane from the trophoblast </a:t>
            </a:r>
          </a:p>
          <a:p>
            <a:r>
              <a:rPr lang="en-US" sz="2800" dirty="0" smtClean="0"/>
              <a:t>Temporary fetal membrane </a:t>
            </a:r>
          </a:p>
          <a:p>
            <a:pPr lvl="1"/>
            <a:r>
              <a:rPr lang="en-US" sz="2600" dirty="0" smtClean="0"/>
              <a:t>Yolk sac </a:t>
            </a:r>
          </a:p>
          <a:p>
            <a:r>
              <a:rPr lang="en-US" sz="2800" dirty="0" smtClean="0"/>
              <a:t>Permanent fetal membrane </a:t>
            </a:r>
          </a:p>
          <a:p>
            <a:pPr lvl="1"/>
            <a:r>
              <a:rPr lang="en-US" sz="2600" dirty="0" smtClean="0"/>
              <a:t>Amnion </a:t>
            </a:r>
          </a:p>
          <a:p>
            <a:pPr lvl="1"/>
            <a:r>
              <a:rPr lang="en-US" sz="2600" dirty="0" smtClean="0"/>
              <a:t>Allantois </a:t>
            </a:r>
          </a:p>
          <a:p>
            <a:pPr lvl="1"/>
            <a:r>
              <a:rPr lang="en-US" sz="2600" dirty="0" smtClean="0"/>
              <a:t>Chorion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41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Function of placenta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Food exchange to the blood of fetus and conversely </a:t>
            </a:r>
          </a:p>
          <a:p>
            <a:pPr lvl="1" algn="just"/>
            <a:r>
              <a:rPr lang="en-US" sz="3000" dirty="0" smtClean="0">
                <a:solidFill>
                  <a:srgbClr val="00B0F0"/>
                </a:solidFill>
              </a:rPr>
              <a:t>Simple diffusion </a:t>
            </a:r>
          </a:p>
          <a:p>
            <a:pPr lvl="1" algn="just"/>
            <a:r>
              <a:rPr lang="en-US" sz="3000" dirty="0" smtClean="0">
                <a:solidFill>
                  <a:srgbClr val="00B0F0"/>
                </a:solidFill>
              </a:rPr>
              <a:t>Active transport </a:t>
            </a:r>
          </a:p>
          <a:p>
            <a:pPr lvl="1" algn="just"/>
            <a:r>
              <a:rPr lang="en-US" sz="3000" dirty="0" smtClean="0">
                <a:solidFill>
                  <a:srgbClr val="00B0F0"/>
                </a:solidFill>
              </a:rPr>
              <a:t>Phagocytosis </a:t>
            </a:r>
          </a:p>
          <a:p>
            <a:pPr lvl="1" algn="just"/>
            <a:r>
              <a:rPr lang="en-US" sz="3000" dirty="0" smtClean="0">
                <a:solidFill>
                  <a:srgbClr val="00B0F0"/>
                </a:solidFill>
              </a:rPr>
              <a:t>pinocytosis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50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Function of placenta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Gas </a:t>
            </a:r>
            <a:r>
              <a:rPr lang="en-US" sz="2800" dirty="0"/>
              <a:t>exchange between the blood of fetus and the blood of uterus 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O2 and CO2 diffused through the placenta and join with hemoglobin  </a:t>
            </a:r>
            <a:endParaRPr lang="en-US" sz="2800" dirty="0" smtClean="0"/>
          </a:p>
          <a:p>
            <a:pPr algn="just"/>
            <a:r>
              <a:rPr lang="en-US" sz="2800" dirty="0" smtClean="0"/>
              <a:t>The umbilical artery transfer the non oxygenated blood, while the umbilical vein transfer the oxygenated blood. </a:t>
            </a: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0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Function of placenta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Hormonal releasing function </a:t>
            </a:r>
          </a:p>
          <a:p>
            <a:pPr lvl="1" algn="just"/>
            <a:r>
              <a:rPr lang="en-US" sz="2600" dirty="0" smtClean="0">
                <a:solidFill>
                  <a:srgbClr val="00B0F0"/>
                </a:solidFill>
              </a:rPr>
              <a:t>Estrogen </a:t>
            </a:r>
          </a:p>
          <a:p>
            <a:pPr lvl="1" algn="just"/>
            <a:r>
              <a:rPr lang="en-US" sz="2600" dirty="0" smtClean="0">
                <a:solidFill>
                  <a:srgbClr val="00B0F0"/>
                </a:solidFill>
              </a:rPr>
              <a:t>Progesterone </a:t>
            </a:r>
          </a:p>
          <a:p>
            <a:pPr lvl="1" algn="just"/>
            <a:r>
              <a:rPr lang="en-US" sz="2600" dirty="0" smtClean="0">
                <a:solidFill>
                  <a:srgbClr val="00B0F0"/>
                </a:solidFill>
              </a:rPr>
              <a:t>PMSG</a:t>
            </a:r>
          </a:p>
          <a:p>
            <a:pPr lvl="1" algn="just"/>
            <a:r>
              <a:rPr lang="en-US" sz="2600" dirty="0" smtClean="0">
                <a:solidFill>
                  <a:srgbClr val="00B0F0"/>
                </a:solidFill>
              </a:rPr>
              <a:t>HCG</a:t>
            </a:r>
          </a:p>
          <a:p>
            <a:pPr lvl="1" algn="just"/>
            <a:r>
              <a:rPr lang="en-US" sz="2600" dirty="0" smtClean="0">
                <a:solidFill>
                  <a:srgbClr val="00B0F0"/>
                </a:solidFill>
              </a:rPr>
              <a:t>Relaxin </a:t>
            </a:r>
          </a:p>
          <a:p>
            <a:pPr marL="457200" lvl="1" indent="0" algn="just">
              <a:buNone/>
            </a:pPr>
            <a:endParaRPr lang="en-US" sz="2600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8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FETAL FLUID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>
                <a:solidFill>
                  <a:srgbClr val="FF0000"/>
                </a:solidFill>
              </a:rPr>
              <a:t>Amniotic fluid  </a:t>
            </a:r>
          </a:p>
          <a:p>
            <a:pPr lvl="2" algn="just"/>
            <a:r>
              <a:rPr lang="en-US" sz="2400" dirty="0" smtClean="0"/>
              <a:t>Colorless, transparent and mucoid</a:t>
            </a:r>
          </a:p>
          <a:p>
            <a:pPr lvl="2" algn="just"/>
            <a:r>
              <a:rPr lang="en-US" sz="2400" dirty="0" smtClean="0"/>
              <a:t>The volume of this fluid reach: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cow 2-8 liter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buffalo 3-4 liter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mare 3-7 liter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ewe and doe 0.5-1.5 liter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bitch and queen 25-50 ml 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sow 100-200 ml 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73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FETAL FLUID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>
                <a:solidFill>
                  <a:srgbClr val="FF0000"/>
                </a:solidFill>
              </a:rPr>
              <a:t>Amniotic fluid  </a:t>
            </a:r>
          </a:p>
          <a:p>
            <a:pPr lvl="2" algn="just"/>
            <a:r>
              <a:rPr lang="en-US" sz="2800" dirty="0" smtClean="0"/>
              <a:t>Its composition water, salts, fats, albumin and enzymes </a:t>
            </a:r>
          </a:p>
          <a:p>
            <a:pPr lvl="2" algn="just"/>
            <a:r>
              <a:rPr lang="en-US" sz="2800" dirty="0" smtClean="0"/>
              <a:t>Functions</a:t>
            </a:r>
          </a:p>
          <a:p>
            <a:pPr lvl="3" algn="just"/>
            <a:r>
              <a:rPr lang="en-US" sz="2400" dirty="0" smtClean="0">
                <a:solidFill>
                  <a:srgbClr val="FFFF00"/>
                </a:solidFill>
              </a:rPr>
              <a:t>Anti microbial </a:t>
            </a:r>
          </a:p>
          <a:p>
            <a:pPr lvl="3" algn="just"/>
            <a:r>
              <a:rPr lang="en-US" sz="2400" dirty="0" smtClean="0">
                <a:solidFill>
                  <a:srgbClr val="FFFF00"/>
                </a:solidFill>
              </a:rPr>
              <a:t>Prevent adhesion between fetus and fetal membrane </a:t>
            </a:r>
          </a:p>
          <a:p>
            <a:pPr lvl="3" algn="just"/>
            <a:r>
              <a:rPr lang="en-US" sz="2400" dirty="0" smtClean="0">
                <a:solidFill>
                  <a:srgbClr val="FFFF00"/>
                </a:solidFill>
              </a:rPr>
              <a:t>Mechanical support from external exposed </a:t>
            </a:r>
          </a:p>
          <a:p>
            <a:pPr lvl="3" algn="just"/>
            <a:r>
              <a:rPr lang="en-US" sz="2400" dirty="0" smtClean="0">
                <a:solidFill>
                  <a:srgbClr val="FFFF00"/>
                </a:solidFill>
              </a:rPr>
              <a:t>Facilitate the parturition in the final stage of pregnancy  </a:t>
            </a:r>
          </a:p>
          <a:p>
            <a:pPr lvl="2"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9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FETAL FLUID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>
                <a:solidFill>
                  <a:srgbClr val="FF0000"/>
                </a:solidFill>
              </a:rPr>
              <a:t>Amniotic fluid  </a:t>
            </a:r>
          </a:p>
          <a:p>
            <a:pPr lvl="2" algn="just"/>
            <a:r>
              <a:rPr lang="en-US" sz="2800" dirty="0" smtClean="0"/>
              <a:t>Its source:</a:t>
            </a:r>
          </a:p>
          <a:p>
            <a:pPr lvl="3" algn="just"/>
            <a:r>
              <a:rPr lang="en-US" sz="2600" dirty="0" smtClean="0"/>
              <a:t>Endothelium of amnion sac (till the mid of pregnancy)</a:t>
            </a:r>
          </a:p>
          <a:p>
            <a:pPr lvl="3" algn="just"/>
            <a:r>
              <a:rPr lang="en-US" sz="2600" dirty="0" smtClean="0"/>
              <a:t>Excretion from the urine of fetus </a:t>
            </a:r>
          </a:p>
          <a:p>
            <a:pPr lvl="3" algn="just"/>
            <a:r>
              <a:rPr lang="en-US" sz="2600" dirty="0" smtClean="0"/>
              <a:t>Saliva and the secretion of nose</a:t>
            </a:r>
          </a:p>
          <a:p>
            <a:pPr lvl="2" algn="just"/>
            <a:r>
              <a:rPr lang="en-US" sz="2800" dirty="0" smtClean="0"/>
              <a:t>Hydro-amnion (fetal monster ) 8-10 times</a:t>
            </a:r>
          </a:p>
          <a:p>
            <a:pPr lvl="2" algn="just"/>
            <a:r>
              <a:rPr lang="en-US" sz="2800" dirty="0" smtClean="0"/>
              <a:t>Greenish-yellow amnion (meconium) deal with dead fetus </a:t>
            </a:r>
          </a:p>
          <a:p>
            <a:pPr lvl="2" algn="just"/>
            <a:r>
              <a:rPr lang="en-US" sz="2800" dirty="0" smtClean="0"/>
              <a:t>Wool-ball in amnion deal with fetal gigantism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81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FETAL FLUID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>
                <a:solidFill>
                  <a:srgbClr val="FF0000"/>
                </a:solidFill>
              </a:rPr>
              <a:t>Allantoic</a:t>
            </a:r>
            <a:r>
              <a:rPr lang="en-US" sz="3200" dirty="0" smtClean="0">
                <a:solidFill>
                  <a:srgbClr val="FF0000"/>
                </a:solidFill>
              </a:rPr>
              <a:t> fluid  </a:t>
            </a:r>
          </a:p>
          <a:p>
            <a:pPr lvl="2" algn="just"/>
            <a:r>
              <a:rPr lang="en-US" sz="2400" dirty="0" smtClean="0"/>
              <a:t>Yellowish, transparent and watery</a:t>
            </a:r>
          </a:p>
          <a:p>
            <a:pPr lvl="2" algn="just"/>
            <a:r>
              <a:rPr lang="en-US" sz="2400" dirty="0" smtClean="0"/>
              <a:t>The volume of this fluid reach: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cow 4-15 liter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buffalo 5-15 liter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mare 8-18 liter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ewe and doe 0.5-1.5 liter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bitch and queen 10-50 ml </a:t>
            </a:r>
          </a:p>
          <a:p>
            <a:pPr lvl="3" algn="just"/>
            <a:r>
              <a:rPr lang="en-US" sz="2400" dirty="0" smtClean="0">
                <a:solidFill>
                  <a:srgbClr val="FFC000"/>
                </a:solidFill>
              </a:rPr>
              <a:t>In sow 100-200 ml 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15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FETAL FLUID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>
                <a:solidFill>
                  <a:srgbClr val="FF0000"/>
                </a:solidFill>
              </a:rPr>
              <a:t>Allantoic fluid  </a:t>
            </a:r>
          </a:p>
          <a:p>
            <a:pPr lvl="2" algn="just"/>
            <a:r>
              <a:rPr lang="en-US" sz="2800" dirty="0" smtClean="0"/>
              <a:t>Its source:</a:t>
            </a:r>
          </a:p>
          <a:p>
            <a:pPr lvl="3" algn="just"/>
            <a:r>
              <a:rPr lang="en-US" sz="2600" dirty="0" smtClean="0"/>
              <a:t>Urine of fetus (urea, albumin and fructose)</a:t>
            </a:r>
          </a:p>
          <a:p>
            <a:pPr lvl="3" algn="just"/>
            <a:r>
              <a:rPr lang="en-US" sz="2600" dirty="0" smtClean="0"/>
              <a:t>Excretion from allantois sac (first stage of pregnancy)</a:t>
            </a:r>
          </a:p>
          <a:p>
            <a:pPr lvl="2" algn="just"/>
            <a:r>
              <a:rPr lang="en-US" sz="2800" dirty="0" smtClean="0"/>
              <a:t>Hydro-allantois (defect in blood supply of allantois ) which may be reach 40-160 liter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23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POSITION OF THE UTERUS DURING THE PREGNANCY PERIODS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23677"/>
            <a:ext cx="11977353" cy="5486400"/>
          </a:xfrm>
        </p:spPr>
        <p:txBody>
          <a:bodyPr>
            <a:normAutofit/>
          </a:bodyPr>
          <a:lstStyle/>
          <a:p>
            <a:pPr lvl="2" algn="just"/>
            <a:r>
              <a:rPr lang="en-US" sz="3000" dirty="0" smtClean="0">
                <a:solidFill>
                  <a:srgbClr val="FF0000"/>
                </a:solidFill>
              </a:rPr>
              <a:t>The position of uterus changed as a result of increasing in the weight of fetus and the component of pregnant uterus </a:t>
            </a:r>
          </a:p>
          <a:p>
            <a:pPr lvl="3" algn="just"/>
            <a:r>
              <a:rPr lang="en-US" sz="2800" dirty="0" smtClean="0"/>
              <a:t>Firstly the position of the uterus in the base pelvis </a:t>
            </a:r>
          </a:p>
          <a:p>
            <a:pPr lvl="3" algn="just"/>
            <a:r>
              <a:rPr lang="en-US" sz="2800" dirty="0"/>
              <a:t>First 30 day : the greater curvature of uterus displaced to the lateral position </a:t>
            </a:r>
            <a:endParaRPr lang="en-US" sz="2800" dirty="0" smtClean="0"/>
          </a:p>
          <a:p>
            <a:pPr lvl="3" algn="just"/>
            <a:r>
              <a:rPr lang="en-US" sz="2800" dirty="0" smtClean="0"/>
              <a:t>Between 60-75 day the uterus stay in the pelvic brim </a:t>
            </a:r>
          </a:p>
          <a:p>
            <a:pPr lvl="3" algn="just"/>
            <a:r>
              <a:rPr lang="en-US" sz="2800" dirty="0" smtClean="0"/>
              <a:t>After 75 day : the uterus move toward the abdomen (descending stage) as a result of increasing in the weight of uterus and fetus</a:t>
            </a:r>
          </a:p>
          <a:p>
            <a:pPr lvl="2"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88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7" y="721216"/>
            <a:ext cx="5834129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Yolk sac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223677"/>
            <a:ext cx="11088710" cy="54864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Origin : endoderm </a:t>
            </a:r>
            <a:endParaRPr lang="en-US" sz="3200" dirty="0"/>
          </a:p>
          <a:p>
            <a:pPr lvl="1"/>
            <a:r>
              <a:rPr lang="en-US" sz="3200" dirty="0" smtClean="0"/>
              <a:t>Stay for 4-6 weeks (after that there is no any effect for it)</a:t>
            </a:r>
          </a:p>
          <a:p>
            <a:pPr lvl="1"/>
            <a:r>
              <a:rPr lang="en-US" sz="3200" dirty="0" smtClean="0"/>
              <a:t>Food supplementation and play an important role for waste excretion </a:t>
            </a:r>
          </a:p>
          <a:p>
            <a:pPr lvl="1"/>
            <a:r>
              <a:rPr lang="en-US" sz="3200" dirty="0" smtClean="0"/>
              <a:t>Play a synergism with uterine milk for food supplementation   </a:t>
            </a:r>
            <a:endParaRPr lang="en-US" sz="3200" dirty="0"/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23" y="824248"/>
            <a:ext cx="7225047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POSITION OF THE UTERUS DURING THE PREGNANCY PERIODS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23677"/>
            <a:ext cx="11694017" cy="5486400"/>
          </a:xfrm>
        </p:spPr>
        <p:txBody>
          <a:bodyPr>
            <a:normAutofit/>
          </a:bodyPr>
          <a:lstStyle/>
          <a:p>
            <a:pPr lvl="2" algn="just"/>
            <a:r>
              <a:rPr lang="en-US" sz="2800" dirty="0"/>
              <a:t>Descending stage continue gradually and lastly the uterus reach the base of abdomen in 130-140 </a:t>
            </a:r>
            <a:r>
              <a:rPr lang="en-US" sz="2800" dirty="0" smtClean="0"/>
              <a:t>day</a:t>
            </a:r>
          </a:p>
          <a:p>
            <a:pPr lvl="2" algn="just"/>
            <a:r>
              <a:rPr lang="en-US" sz="2800" dirty="0" smtClean="0"/>
              <a:t>After 140 day : the uterus move anteriorly toward the diaphragm</a:t>
            </a:r>
          </a:p>
          <a:p>
            <a:pPr lvl="3" algn="just"/>
            <a:r>
              <a:rPr lang="en-US" sz="2600" dirty="0" smtClean="0">
                <a:solidFill>
                  <a:srgbClr val="92D050"/>
                </a:solidFill>
              </a:rPr>
              <a:t>Difficulties to palpate the fetus and the ovaries </a:t>
            </a:r>
          </a:p>
          <a:p>
            <a:pPr lvl="3" algn="just"/>
            <a:r>
              <a:rPr lang="en-US" sz="2600" dirty="0" smtClean="0">
                <a:solidFill>
                  <a:srgbClr val="92D050"/>
                </a:solidFill>
              </a:rPr>
              <a:t>Tension in uterine cervix </a:t>
            </a:r>
          </a:p>
          <a:p>
            <a:pPr lvl="2" algn="just"/>
            <a:r>
              <a:rPr lang="en-US" sz="2800" dirty="0" smtClean="0"/>
              <a:t>After 210 day : the uterus move toward the pelvis (ascending stage) as a result of enlargement in the size of fetus  </a:t>
            </a:r>
          </a:p>
          <a:p>
            <a:pPr lvl="2"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7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1" y="1184856"/>
            <a:ext cx="5937160" cy="44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POSITION OF THE UTERUS DURING THE PREGNANCY PERIODS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23677"/>
            <a:ext cx="11694017" cy="5486400"/>
          </a:xfrm>
        </p:spPr>
        <p:txBody>
          <a:bodyPr>
            <a:normAutofit/>
          </a:bodyPr>
          <a:lstStyle/>
          <a:p>
            <a:pPr lvl="2" algn="just"/>
            <a:r>
              <a:rPr lang="en-US" sz="2800" dirty="0" smtClean="0"/>
              <a:t>After the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month : the fetus extend to the posterior side of the animal </a:t>
            </a:r>
          </a:p>
          <a:p>
            <a:pPr lvl="2" algn="just"/>
            <a:r>
              <a:rPr lang="en-US" sz="2800" dirty="0" smtClean="0"/>
              <a:t>After the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month : the nose and the fore limb of the fetus stay on the pelvis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30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POSITION OF THE UTERUS DURING THE PREGNANCY PERIODS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23677"/>
            <a:ext cx="11694017" cy="5486400"/>
          </a:xfrm>
        </p:spPr>
        <p:txBody>
          <a:bodyPr>
            <a:normAutofit/>
          </a:bodyPr>
          <a:lstStyle/>
          <a:p>
            <a:pPr lvl="2" algn="just"/>
            <a:r>
              <a:rPr lang="en-US" sz="3200" dirty="0" smtClean="0">
                <a:solidFill>
                  <a:srgbClr val="FF0000"/>
                </a:solidFill>
              </a:rPr>
              <a:t>Exceptions: </a:t>
            </a:r>
          </a:p>
          <a:p>
            <a:pPr lvl="3" algn="just"/>
            <a:r>
              <a:rPr lang="en-US" sz="3000" dirty="0" smtClean="0"/>
              <a:t>In nulliparous animals the pregnant uterus stay in the pelvis till the 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month of pregnancy</a:t>
            </a:r>
          </a:p>
          <a:p>
            <a:pPr lvl="3" algn="just"/>
            <a:r>
              <a:rPr lang="en-US" sz="3000" dirty="0" smtClean="0"/>
              <a:t>In pluriparous animals the non pregnant uterus stay in the pelvic brim and the uterus move toward the abdomen after the first month of pregnancy  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847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59" y="850006"/>
            <a:ext cx="7328079" cy="52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POSITION OF THE fetus in the uterus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875763"/>
            <a:ext cx="11694017" cy="5834314"/>
          </a:xfrm>
        </p:spPr>
        <p:txBody>
          <a:bodyPr>
            <a:normAutofit/>
          </a:bodyPr>
          <a:lstStyle/>
          <a:p>
            <a:pPr lvl="2" algn="just"/>
            <a:r>
              <a:rPr lang="en-US" sz="3000" dirty="0" smtClean="0">
                <a:solidFill>
                  <a:srgbClr val="00B0F0"/>
                </a:solidFill>
              </a:rPr>
              <a:t>In the first 4-5</a:t>
            </a:r>
            <a:r>
              <a:rPr lang="en-US" sz="3000" baseline="30000" dirty="0" smtClean="0">
                <a:solidFill>
                  <a:srgbClr val="00B0F0"/>
                </a:solidFill>
              </a:rPr>
              <a:t>th</a:t>
            </a:r>
            <a:r>
              <a:rPr lang="en-US" sz="3000" dirty="0" smtClean="0">
                <a:solidFill>
                  <a:srgbClr val="00B0F0"/>
                </a:solidFill>
              </a:rPr>
              <a:t> month of pregnancy the fetus smaller than the uterus</a:t>
            </a:r>
            <a:r>
              <a:rPr lang="en-US" sz="2600" dirty="0" smtClean="0">
                <a:solidFill>
                  <a:srgbClr val="00B0F0"/>
                </a:solidFill>
              </a:rPr>
              <a:t>  </a:t>
            </a:r>
          </a:p>
          <a:p>
            <a:pPr lvl="3" algn="just"/>
            <a:r>
              <a:rPr lang="en-US" sz="2800" dirty="0" smtClean="0"/>
              <a:t>Take any position inside the uterus</a:t>
            </a:r>
          </a:p>
          <a:p>
            <a:pPr lvl="2" algn="just"/>
            <a:r>
              <a:rPr lang="en-US" sz="3000" dirty="0" smtClean="0">
                <a:solidFill>
                  <a:srgbClr val="00B0F0"/>
                </a:solidFill>
              </a:rPr>
              <a:t>After the 5</a:t>
            </a:r>
            <a:r>
              <a:rPr lang="en-US" sz="3000" baseline="30000" dirty="0" smtClean="0">
                <a:solidFill>
                  <a:srgbClr val="00B0F0"/>
                </a:solidFill>
              </a:rPr>
              <a:t>th</a:t>
            </a:r>
            <a:r>
              <a:rPr lang="en-US" sz="3000" dirty="0" smtClean="0">
                <a:solidFill>
                  <a:srgbClr val="00B0F0"/>
                </a:solidFill>
              </a:rPr>
              <a:t> month of pregnancy the diameter of fetus larger than the uterus </a:t>
            </a:r>
          </a:p>
          <a:p>
            <a:pPr lvl="3" algn="just"/>
            <a:r>
              <a:rPr lang="en-US" sz="2800" dirty="0" smtClean="0"/>
              <a:t>The fetus determine its position inside the uterus </a:t>
            </a:r>
          </a:p>
          <a:p>
            <a:pPr lvl="4" algn="just"/>
            <a:r>
              <a:rPr lang="en-US" sz="2600" dirty="0">
                <a:solidFill>
                  <a:srgbClr val="92D050"/>
                </a:solidFill>
              </a:rPr>
              <a:t>In </a:t>
            </a:r>
            <a:r>
              <a:rPr lang="en-US" sz="2600" dirty="0" smtClean="0">
                <a:solidFill>
                  <a:srgbClr val="92D050"/>
                </a:solidFill>
              </a:rPr>
              <a:t>cow, ewe and doe </a:t>
            </a:r>
            <a:r>
              <a:rPr lang="en-US" sz="2600" dirty="0">
                <a:solidFill>
                  <a:srgbClr val="92D050"/>
                </a:solidFill>
              </a:rPr>
              <a:t>the </a:t>
            </a:r>
            <a:r>
              <a:rPr lang="en-US" sz="2600" dirty="0" smtClean="0">
                <a:solidFill>
                  <a:srgbClr val="92D050"/>
                </a:solidFill>
              </a:rPr>
              <a:t>dorsal side of the fetus opposite the greater curvature of the uterus while the ventral side of the fetus opposite the lesser curvature of the uterus  </a:t>
            </a:r>
          </a:p>
          <a:p>
            <a:pPr marL="1371600" lvl="3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89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SAMALDEEN\Desktop\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5" y="1262130"/>
            <a:ext cx="7134896" cy="43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POSITION OF THE fetus in the uterus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23677"/>
            <a:ext cx="11694017" cy="5486400"/>
          </a:xfrm>
        </p:spPr>
        <p:txBody>
          <a:bodyPr>
            <a:normAutofit/>
          </a:bodyPr>
          <a:lstStyle/>
          <a:p>
            <a:pPr lvl="2" algn="just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 mare, bitch and queen the ventral side of the fetus opposite the greater curvature of the uterus while the dorsal side of the fetus opposite the lesser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curvature</a:t>
            </a:r>
          </a:p>
          <a:p>
            <a:pPr lvl="3" algn="just"/>
            <a:r>
              <a:rPr lang="en-US" sz="2600" dirty="0" smtClean="0"/>
              <a:t>In these animals and near parturition take the normal position (</a:t>
            </a:r>
            <a:r>
              <a:rPr lang="en-US" sz="2600" dirty="0"/>
              <a:t>the dorsal side of the fetus opposite the greater curvature of the uterus while the ventral side of the fetus opposite the lesser curvature of the </a:t>
            </a:r>
            <a:r>
              <a:rPr lang="en-US" sz="2600" dirty="0" smtClean="0"/>
              <a:t>uterus)</a:t>
            </a:r>
          </a:p>
          <a:p>
            <a:pPr lvl="3" algn="just"/>
            <a:r>
              <a:rPr lang="en-US" sz="2600" dirty="0" smtClean="0"/>
              <a:t>This approach occur through the rotation of the fetus inside the uterus either before parturition or during parturition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974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POSITION OF THE fetus in the uterus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927279"/>
            <a:ext cx="11694017" cy="5782798"/>
          </a:xfrm>
        </p:spPr>
        <p:txBody>
          <a:bodyPr>
            <a:normAutofit/>
          </a:bodyPr>
          <a:lstStyle/>
          <a:p>
            <a:pPr lvl="2" algn="just"/>
            <a:r>
              <a:rPr lang="en-US" sz="2800" dirty="0" smtClean="0"/>
              <a:t>In cows after the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month of pregnancy 95% of fetuses come in anterior presentation while 5% in posterior presentation</a:t>
            </a:r>
          </a:p>
          <a:p>
            <a:pPr lvl="3" algn="just"/>
            <a:r>
              <a:rPr lang="en-US" sz="2600" dirty="0" smtClean="0">
                <a:solidFill>
                  <a:srgbClr val="92D050"/>
                </a:solidFill>
              </a:rPr>
              <a:t>Before the 6</a:t>
            </a:r>
            <a:r>
              <a:rPr lang="en-US" sz="2600" baseline="30000" dirty="0" smtClean="0">
                <a:solidFill>
                  <a:srgbClr val="92D050"/>
                </a:solidFill>
              </a:rPr>
              <a:t>th</a:t>
            </a:r>
            <a:r>
              <a:rPr lang="en-US" sz="2600" dirty="0" smtClean="0">
                <a:solidFill>
                  <a:srgbClr val="92D050"/>
                </a:solidFill>
              </a:rPr>
              <a:t> month of pregnancy this percentage of anterior and posterior presentation is equal (50% for each one) </a:t>
            </a:r>
          </a:p>
          <a:p>
            <a:pPr lvl="2" algn="just"/>
            <a:r>
              <a:rPr lang="en-US" sz="2800" dirty="0" smtClean="0"/>
              <a:t>In mares during the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month of pregnancy 66% of fetuses come in anterior presentation, and this percentage reach 99% in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month of pregnancy</a:t>
            </a:r>
          </a:p>
          <a:p>
            <a:pPr lvl="2" algn="just"/>
            <a:r>
              <a:rPr lang="en-US" sz="2800" dirty="0" smtClean="0"/>
              <a:t>The percentage of anterior presentation in ewes 95%, in bitch 70%, in sow 50% </a:t>
            </a:r>
          </a:p>
          <a:p>
            <a:pPr lvl="2" algn="just"/>
            <a:r>
              <a:rPr lang="en-US" sz="2800" dirty="0" smtClean="0"/>
              <a:t>Some of posterior presentation cases its parturition normally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54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Amnion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7" y="1223677"/>
            <a:ext cx="11217499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Origin : ectoderm </a:t>
            </a:r>
            <a:endParaRPr lang="en-US" sz="3200" dirty="0"/>
          </a:p>
          <a:p>
            <a:pPr lvl="1" algn="just"/>
            <a:r>
              <a:rPr lang="en-US" sz="3200" dirty="0" smtClean="0"/>
              <a:t>Form between 13-16 day</a:t>
            </a:r>
          </a:p>
          <a:p>
            <a:pPr lvl="1" algn="just"/>
            <a:r>
              <a:rPr lang="en-US" sz="3200" dirty="0" smtClean="0"/>
              <a:t>Completely surrounded the fetus in day 30 as </a:t>
            </a:r>
            <a:r>
              <a:rPr lang="en-US" sz="3200" dirty="0" smtClean="0">
                <a:solidFill>
                  <a:srgbClr val="FFFF00"/>
                </a:solidFill>
              </a:rPr>
              <a:t>transparent </a:t>
            </a:r>
            <a:r>
              <a:rPr lang="en-US" sz="3200" dirty="0">
                <a:solidFill>
                  <a:srgbClr val="FFFF00"/>
                </a:solidFill>
              </a:rPr>
              <a:t>membrane</a:t>
            </a:r>
            <a:r>
              <a:rPr lang="en-US" sz="3200" dirty="0"/>
              <a:t> </a:t>
            </a:r>
            <a:r>
              <a:rPr lang="en-US" sz="3200" dirty="0" smtClean="0"/>
              <a:t>except the ring of umbilical cord </a:t>
            </a:r>
          </a:p>
          <a:p>
            <a:pPr marL="457200" lvl="1" indent="0" algn="just">
              <a:buNone/>
            </a:pPr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73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Amnion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" y="888642"/>
            <a:ext cx="11500833" cy="5821435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This sac contain 2 layers:</a:t>
            </a:r>
          </a:p>
          <a:p>
            <a:pPr lvl="2" algn="just"/>
            <a:r>
              <a:rPr lang="en-US" sz="3000" dirty="0" smtClean="0"/>
              <a:t>True amnion (formation of amniotic fluid)</a:t>
            </a:r>
          </a:p>
          <a:p>
            <a:pPr lvl="3" algn="just"/>
            <a:r>
              <a:rPr lang="en-US" sz="2800" dirty="0" smtClean="0">
                <a:solidFill>
                  <a:srgbClr val="FFFF00"/>
                </a:solidFill>
              </a:rPr>
              <a:t>It has a plaques which is called Epithelial plaques</a:t>
            </a:r>
          </a:p>
          <a:p>
            <a:pPr lvl="2" algn="just"/>
            <a:r>
              <a:rPr lang="en-US" sz="3000" dirty="0" smtClean="0"/>
              <a:t>False amnion (at first connect with chorion to form amniotic-chorion which assist for food supplementation and waste excretion) </a:t>
            </a:r>
          </a:p>
          <a:p>
            <a:pPr lvl="1" algn="just"/>
            <a:r>
              <a:rPr lang="en-US" sz="3200" dirty="0" smtClean="0"/>
              <a:t>Filled with amniotic fluid, its functions:  </a:t>
            </a:r>
          </a:p>
          <a:p>
            <a:pPr lvl="2" algn="just"/>
            <a:r>
              <a:rPr lang="en-US" sz="3000" dirty="0" smtClean="0"/>
              <a:t>Mechanical support </a:t>
            </a:r>
          </a:p>
          <a:p>
            <a:pPr lvl="2" algn="just"/>
            <a:r>
              <a:rPr lang="en-US" sz="3000" dirty="0" smtClean="0"/>
              <a:t>Prevent adhesion and facilitate the parturition  </a:t>
            </a:r>
          </a:p>
          <a:p>
            <a:pPr marL="457200" lvl="1" indent="0" algn="just">
              <a:buNone/>
            </a:pPr>
            <a:endParaRPr lang="en-US" sz="3200" dirty="0" smtClean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04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Allantois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n-US" sz="3200" dirty="0"/>
              <a:t>Origin : </a:t>
            </a:r>
            <a:r>
              <a:rPr lang="en-US" sz="3200" dirty="0" smtClean="0"/>
              <a:t>endoderm </a:t>
            </a:r>
            <a:endParaRPr lang="en-US" sz="3200" dirty="0"/>
          </a:p>
          <a:p>
            <a:pPr lvl="1" algn="just"/>
            <a:r>
              <a:rPr lang="en-US" sz="3200" dirty="0"/>
              <a:t>Form between </a:t>
            </a:r>
            <a:r>
              <a:rPr lang="en-US" sz="3200" dirty="0" smtClean="0"/>
              <a:t>14-21 day</a:t>
            </a:r>
          </a:p>
          <a:p>
            <a:pPr lvl="1" algn="just"/>
            <a:r>
              <a:rPr lang="en-US" sz="3200" dirty="0" smtClean="0"/>
              <a:t>Completely developed after day 35-40</a:t>
            </a:r>
          </a:p>
          <a:p>
            <a:pPr lvl="1" algn="just"/>
            <a:r>
              <a:rPr lang="en-US" sz="3200" dirty="0"/>
              <a:t>This sac contain 2 layers:</a:t>
            </a:r>
          </a:p>
          <a:p>
            <a:pPr lvl="2" algn="just"/>
            <a:r>
              <a:rPr lang="en-US" sz="3000" dirty="0" smtClean="0"/>
              <a:t>The inner layer opposite the amnion</a:t>
            </a:r>
          </a:p>
          <a:p>
            <a:pPr lvl="2" algn="just"/>
            <a:r>
              <a:rPr lang="en-US" sz="3000" dirty="0" smtClean="0"/>
              <a:t>The outer layer covered with blood supply and connect with chorion (</a:t>
            </a:r>
            <a:r>
              <a:rPr lang="en-US" sz="3000" dirty="0" err="1" smtClean="0"/>
              <a:t>allanto</a:t>
            </a:r>
            <a:r>
              <a:rPr lang="en-US" sz="3000" dirty="0" smtClean="0"/>
              <a:t>-chorion) </a:t>
            </a:r>
          </a:p>
          <a:p>
            <a:pPr lvl="1" algn="just"/>
            <a:r>
              <a:rPr lang="en-US" sz="3200" dirty="0" smtClean="0"/>
              <a:t>From it the umbilical cord formed which connect with fetus   </a:t>
            </a:r>
          </a:p>
          <a:p>
            <a:pPr lvl="1" algn="just"/>
            <a:endParaRPr lang="en-US" sz="3200" dirty="0"/>
          </a:p>
          <a:p>
            <a:pPr marL="457200" lvl="1" indent="0" algn="just">
              <a:buNone/>
            </a:pPr>
            <a:endParaRPr lang="en-US" sz="3200" dirty="0" smtClean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96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Allantois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en-US" sz="3200" dirty="0" smtClean="0"/>
              <a:t>Filled with allantoic fluid which is the urine of fetus excrete from the kidney of fetus to the umbilical cord through </a:t>
            </a:r>
            <a:r>
              <a:rPr lang="en-US" sz="3200" dirty="0" err="1" smtClean="0"/>
              <a:t>urachus</a:t>
            </a:r>
            <a:endParaRPr lang="en-US" sz="3200" dirty="0" smtClean="0"/>
          </a:p>
          <a:p>
            <a:pPr lvl="1" algn="just"/>
            <a:r>
              <a:rPr lang="en-US" sz="3200" dirty="0" smtClean="0"/>
              <a:t>Ca precipitate in attantois after day 60 </a:t>
            </a:r>
          </a:p>
          <a:p>
            <a:pPr lvl="1" algn="just"/>
            <a:r>
              <a:rPr lang="en-US" sz="3200" dirty="0" smtClean="0"/>
              <a:t>It has an irregular masses which is called Hippomanes (0.5-15 cm in length )</a:t>
            </a:r>
          </a:p>
          <a:p>
            <a:pPr lvl="1" algn="just"/>
            <a:r>
              <a:rPr lang="en-US" sz="3200" dirty="0" smtClean="0"/>
              <a:t>In many species the allantois connect with amnion in some sites (but not for mare which lead to a free movement of amnion inside the allantois )  </a:t>
            </a:r>
          </a:p>
          <a:p>
            <a:pPr lvl="1" algn="just"/>
            <a:endParaRPr lang="en-US" sz="3200" dirty="0" smtClean="0"/>
          </a:p>
          <a:p>
            <a:pPr lvl="1" algn="just"/>
            <a:endParaRPr lang="en-US" sz="3200" dirty="0"/>
          </a:p>
          <a:p>
            <a:pPr marL="457200" lvl="1" indent="0" algn="just">
              <a:buNone/>
            </a:pPr>
            <a:endParaRPr lang="en-US" sz="3200" dirty="0" smtClean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9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2" y="1171978"/>
            <a:ext cx="6774287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5"/>
            <a:ext cx="10353761" cy="901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Chorion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223677"/>
            <a:ext cx="11397803" cy="5486400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The outer sac of the fetal membrane </a:t>
            </a:r>
          </a:p>
          <a:p>
            <a:pPr lvl="1" algn="just"/>
            <a:r>
              <a:rPr lang="en-US" sz="3200" dirty="0" smtClean="0"/>
              <a:t>Formed from the outer layer of trophoblast  </a:t>
            </a:r>
          </a:p>
          <a:p>
            <a:pPr lvl="1" algn="just"/>
            <a:r>
              <a:rPr lang="en-US" sz="3200" dirty="0" smtClean="0"/>
              <a:t>Highly supplied with blood vessels connect with allantois from the inner side and with uterus from the outer side  </a:t>
            </a:r>
          </a:p>
          <a:p>
            <a:pPr lvl="1" algn="just"/>
            <a:r>
              <a:rPr lang="en-US" sz="3200" dirty="0" smtClean="0"/>
              <a:t>Responsible for food, gas, waste exchange</a:t>
            </a:r>
          </a:p>
          <a:p>
            <a:pPr marL="457200" lvl="1" indent="0" algn="just">
              <a:buNone/>
            </a:pPr>
            <a:r>
              <a:rPr lang="en-US" sz="3200" dirty="0" smtClean="0"/>
              <a:t>   </a:t>
            </a:r>
          </a:p>
          <a:p>
            <a:pPr lvl="1" algn="just"/>
            <a:endParaRPr lang="en-US" sz="3200" dirty="0" smtClean="0"/>
          </a:p>
          <a:p>
            <a:pPr lvl="1" algn="just"/>
            <a:endParaRPr lang="en-US" sz="3200" dirty="0"/>
          </a:p>
          <a:p>
            <a:pPr marL="457200" lvl="1" indent="0" algn="just">
              <a:buNone/>
            </a:pPr>
            <a:endParaRPr lang="en-US" sz="3200" dirty="0" smtClean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44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30178</TotalTime>
  <Words>1351</Words>
  <Application>Microsoft Office PowerPoint</Application>
  <PresentationFormat>Custom</PresentationFormat>
  <Paragraphs>177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Damask</vt:lpstr>
      <vt:lpstr>   fetal membranes      </vt:lpstr>
      <vt:lpstr>Fetal membranes</vt:lpstr>
      <vt:lpstr>Yolk sac </vt:lpstr>
      <vt:lpstr>Amnion </vt:lpstr>
      <vt:lpstr>Amnion </vt:lpstr>
      <vt:lpstr>Allantois  </vt:lpstr>
      <vt:lpstr>Allantois  </vt:lpstr>
      <vt:lpstr>PowerPoint Presentation</vt:lpstr>
      <vt:lpstr>Chorion   </vt:lpstr>
      <vt:lpstr>connection between chorion and uterus  </vt:lpstr>
      <vt:lpstr>PowerPoint Presentation</vt:lpstr>
      <vt:lpstr>PowerPoint Presentation</vt:lpstr>
      <vt:lpstr> </vt:lpstr>
      <vt:lpstr>connection between chorion and uterus  </vt:lpstr>
      <vt:lpstr>PowerPoint Presentation</vt:lpstr>
      <vt:lpstr>connection between chorion and uterus  </vt:lpstr>
      <vt:lpstr>PowerPoint Presentation</vt:lpstr>
      <vt:lpstr>connection between chorion and uterus  </vt:lpstr>
      <vt:lpstr>Histological classification of the placenta </vt:lpstr>
      <vt:lpstr>Function of placenta  </vt:lpstr>
      <vt:lpstr>Function of placenta  </vt:lpstr>
      <vt:lpstr>Function of placenta  </vt:lpstr>
      <vt:lpstr>FETAL FLUID   </vt:lpstr>
      <vt:lpstr>FETAL FLUID   </vt:lpstr>
      <vt:lpstr>FETAL FLUID   </vt:lpstr>
      <vt:lpstr>FETAL FLUID   </vt:lpstr>
      <vt:lpstr>FETAL FLUID   </vt:lpstr>
      <vt:lpstr>POSITION OF THE UTERUS DURING THE PREGNANCY PERIODS  </vt:lpstr>
      <vt:lpstr>PowerPoint Presentation</vt:lpstr>
      <vt:lpstr>PowerPoint Presentation</vt:lpstr>
      <vt:lpstr>POSITION OF THE UTERUS DURING THE PREGNANCY PERIODS  </vt:lpstr>
      <vt:lpstr>PowerPoint Presentation</vt:lpstr>
      <vt:lpstr>POSITION OF THE UTERUS DURING THE PREGNANCY PERIODS  </vt:lpstr>
      <vt:lpstr>POSITION OF THE UTERUS DURING THE PREGNANCY PERIODS  </vt:lpstr>
      <vt:lpstr>PowerPoint Presentation</vt:lpstr>
      <vt:lpstr>POSITION OF THE fetus in the uterus</vt:lpstr>
      <vt:lpstr>PowerPoint Presentation</vt:lpstr>
      <vt:lpstr>POSITION OF THE fetus in the uterus</vt:lpstr>
      <vt:lpstr>POSITION OF THE fetus in the uterus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HUSAM</dc:creator>
  <cp:lastModifiedBy>HUSAMALDEEN</cp:lastModifiedBy>
  <cp:revision>323</cp:revision>
  <dcterms:created xsi:type="dcterms:W3CDTF">2017-12-05T13:26:36Z</dcterms:created>
  <dcterms:modified xsi:type="dcterms:W3CDTF">2021-09-08T21:33:37Z</dcterms:modified>
</cp:coreProperties>
</file>