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1" r:id="rId3"/>
    <p:sldId id="326" r:id="rId4"/>
    <p:sldId id="327" r:id="rId5"/>
    <p:sldId id="328" r:id="rId6"/>
    <p:sldId id="318" r:id="rId7"/>
    <p:sldId id="335" r:id="rId8"/>
    <p:sldId id="336" r:id="rId9"/>
    <p:sldId id="262" r:id="rId10"/>
    <p:sldId id="333" r:id="rId11"/>
    <p:sldId id="334" r:id="rId12"/>
    <p:sldId id="332" r:id="rId13"/>
    <p:sldId id="337" r:id="rId14"/>
    <p:sldId id="263" r:id="rId15"/>
    <p:sldId id="329" r:id="rId16"/>
    <p:sldId id="330" r:id="rId17"/>
    <p:sldId id="338" r:id="rId18"/>
    <p:sldId id="339" r:id="rId19"/>
    <p:sldId id="340" r:id="rId20"/>
    <p:sldId id="34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4"/>
            <a:ext cx="10353761" cy="396669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Cloning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or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somatic cell nuclear transfer (SCNT) 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10613"/>
            <a:ext cx="10353762" cy="5447764"/>
          </a:xfrm>
        </p:spPr>
        <p:txBody>
          <a:bodyPr>
            <a:normAutofit/>
          </a:bodyPr>
          <a:lstStyle/>
          <a:p>
            <a:pPr lvl="1"/>
            <a:endParaRPr lang="en-US" sz="2400" b="1" dirty="0" smtClean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1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2-Enucleation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53037"/>
            <a:ext cx="11732654" cy="574397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2- Enucleation through manual enucleation by aspiration the nuclear material manually after </a:t>
            </a:r>
            <a:r>
              <a:rPr lang="en-US" sz="2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treatment </a:t>
            </a:r>
            <a:r>
              <a:rPr lang="en-US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with demecolcine </a:t>
            </a:r>
          </a:p>
          <a:p>
            <a:pPr lvl="2"/>
            <a:endParaRPr lang="en-US" sz="2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914400" lvl="2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83" y="2890726"/>
            <a:ext cx="4765183" cy="34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3-somatic </a:t>
            </a:r>
            <a:r>
              <a:rPr lang="en-US" dirty="0">
                <a:solidFill>
                  <a:srgbClr val="FFFF00"/>
                </a:solidFill>
              </a:rPr>
              <a:t>cell introducing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953037"/>
            <a:ext cx="11165983" cy="5743977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removed genetic material replaced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by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somatic cell (karyoplast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from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donor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animal which containing the full number chromosomes</a:t>
            </a:r>
          </a:p>
          <a:p>
            <a:pPr lvl="1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karyoplast introduce into the cytoplast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through: 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1-Direct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microinjection (through micromanipulator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2-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fusion between the cytoplast and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karyoplast by electro-fusion which include:</a:t>
            </a:r>
          </a:p>
          <a:p>
            <a:pPr lvl="2"/>
            <a:r>
              <a:rPr lang="en-US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cell attachment</a:t>
            </a:r>
          </a:p>
          <a:p>
            <a:pPr lvl="2"/>
            <a:r>
              <a:rPr lang="en-US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Electro-cell </a:t>
            </a: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fusion  </a:t>
            </a:r>
          </a:p>
          <a:p>
            <a:pPr marL="914400" lvl="2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4378818"/>
            <a:ext cx="3035121" cy="22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4- artificial oocyte activation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71977"/>
            <a:ext cx="11500834" cy="5525037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tx2"/>
                </a:solidFill>
              </a:rPr>
              <a:t>The couple activate artificially </a:t>
            </a:r>
            <a:r>
              <a:rPr lang="en-US" sz="2800" dirty="0">
                <a:solidFill>
                  <a:schemeClr val="tx2"/>
                </a:solidFill>
              </a:rPr>
              <a:t>by a </a:t>
            </a:r>
            <a:r>
              <a:rPr lang="en-US" sz="2800" dirty="0" smtClean="0">
                <a:solidFill>
                  <a:schemeClr val="tx2"/>
                </a:solidFill>
              </a:rPr>
              <a:t>variety of </a:t>
            </a:r>
            <a:r>
              <a:rPr lang="en-US" sz="2800" dirty="0">
                <a:solidFill>
                  <a:schemeClr val="tx2"/>
                </a:solidFill>
              </a:rPr>
              <a:t>physical and chemical </a:t>
            </a:r>
            <a:r>
              <a:rPr lang="en-US" sz="2800" dirty="0" smtClean="0">
                <a:solidFill>
                  <a:schemeClr val="tx2"/>
                </a:solidFill>
              </a:rPr>
              <a:t>agents for inducing </a:t>
            </a:r>
            <a:r>
              <a:rPr lang="en-US" sz="2800" dirty="0">
                <a:solidFill>
                  <a:schemeClr val="tx2"/>
                </a:solidFill>
              </a:rPr>
              <a:t>calcium oscillations </a:t>
            </a:r>
            <a:r>
              <a:rPr lang="en-US" sz="2800" dirty="0" smtClean="0">
                <a:solidFill>
                  <a:schemeClr val="tx2"/>
                </a:solidFill>
              </a:rPr>
              <a:t>like (ionomycin or Ca ionophore</a:t>
            </a:r>
            <a:r>
              <a:rPr lang="en-US" sz="2800" dirty="0">
                <a:solidFill>
                  <a:schemeClr val="tx2"/>
                </a:solidFill>
              </a:rPr>
              <a:t>) followed by a treatment with </a:t>
            </a:r>
            <a:r>
              <a:rPr lang="en-US" sz="2800" dirty="0" smtClean="0">
                <a:solidFill>
                  <a:schemeClr val="tx2"/>
                </a:solidFill>
              </a:rPr>
              <a:t> 6-DMAP for 4 hours </a:t>
            </a:r>
          </a:p>
          <a:p>
            <a:pPr lvl="2"/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5- in-vitro culturing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53037"/>
            <a:ext cx="11500834" cy="5743977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reconstructed embryo (the couple after fusion and activation) introduce for in vitro culturing inside especial media which is  synthetic oviductal fluid (SOF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in a controlled atmosphere of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5% CO2 and 5% O2 for 7 days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embryo implanted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another adult female for normal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gestation and delivery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Applications of </a:t>
            </a:r>
            <a:r>
              <a:rPr lang="en-US" dirty="0" smtClean="0">
                <a:solidFill>
                  <a:srgbClr val="FFFF00"/>
                </a:solidFill>
              </a:rPr>
              <a:t>cloning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81826"/>
            <a:ext cx="11552350" cy="5615188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92D050"/>
                </a:solidFill>
              </a:rPr>
              <a:t>Making Clones for Animal Research Purposes</a:t>
            </a:r>
            <a:endParaRPr lang="en-US" sz="3200" dirty="0" smtClean="0"/>
          </a:p>
          <a:p>
            <a:pPr lvl="2" algn="just"/>
            <a:r>
              <a:rPr lang="en-US" sz="2600" dirty="0"/>
              <a:t>When the animals used in experiments are exactly the </a:t>
            </a:r>
            <a:r>
              <a:rPr lang="en-US" sz="2600" dirty="0" smtClean="0"/>
              <a:t>same physiologically</a:t>
            </a:r>
            <a:r>
              <a:rPr lang="en-US" sz="2600" dirty="0"/>
              <a:t>, the experiments are much easier to </a:t>
            </a:r>
            <a:r>
              <a:rPr lang="en-US" sz="2600" dirty="0" smtClean="0"/>
              <a:t>control and </a:t>
            </a:r>
            <a:r>
              <a:rPr lang="en-US" sz="2600" dirty="0"/>
              <a:t>fewer animals are needed</a:t>
            </a:r>
            <a:endParaRPr lang="en-US" sz="2600" dirty="0" smtClean="0"/>
          </a:p>
          <a:p>
            <a:pPr lvl="1" algn="just"/>
            <a:r>
              <a:rPr lang="en-US" sz="3200" dirty="0">
                <a:solidFill>
                  <a:srgbClr val="92D050"/>
                </a:solidFill>
              </a:rPr>
              <a:t>Propagating Desirable </a:t>
            </a:r>
            <a:r>
              <a:rPr lang="en-US" sz="3200" dirty="0" smtClean="0">
                <a:solidFill>
                  <a:srgbClr val="92D050"/>
                </a:solidFill>
              </a:rPr>
              <a:t>Stocks</a:t>
            </a:r>
          </a:p>
          <a:p>
            <a:pPr lvl="2" algn="just"/>
            <a:r>
              <a:rPr lang="en-US" sz="2600" dirty="0"/>
              <a:t>In animal breeding strategies, rapid spread of desirable traits within stocks of domestic animals is of obvious commercial importance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Applications of </a:t>
            </a:r>
            <a:r>
              <a:rPr lang="en-US" dirty="0" smtClean="0">
                <a:solidFill>
                  <a:srgbClr val="FFFF00"/>
                </a:solidFill>
              </a:rPr>
              <a:t>cloning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81826"/>
            <a:ext cx="11552350" cy="561518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3300" dirty="0">
                <a:solidFill>
                  <a:srgbClr val="92D050"/>
                </a:solidFill>
              </a:rPr>
              <a:t>Improving Generation and Propagation </a:t>
            </a:r>
            <a:r>
              <a:rPr lang="en-US" sz="3300" dirty="0" smtClean="0">
                <a:solidFill>
                  <a:srgbClr val="92D050"/>
                </a:solidFill>
              </a:rPr>
              <a:t>of Transgenic Livestock</a:t>
            </a:r>
          </a:p>
          <a:p>
            <a:pPr lvl="2"/>
            <a:r>
              <a:rPr lang="en-US" sz="3100" dirty="0"/>
              <a:t>Transgenic technology developed to add genes and introduce into cell lines in culture, and cells containing the transgene use as a source of cloning to ensuring that all offspring are transgenic</a:t>
            </a:r>
          </a:p>
          <a:p>
            <a:pPr lvl="1"/>
            <a:r>
              <a:rPr lang="en-US" sz="3300" dirty="0">
                <a:solidFill>
                  <a:srgbClr val="92D050"/>
                </a:solidFill>
              </a:rPr>
              <a:t>Generating Targeted Gene Alterations</a:t>
            </a:r>
          </a:p>
          <a:p>
            <a:pPr lvl="1"/>
            <a:r>
              <a:rPr lang="en-US" sz="3300" dirty="0">
                <a:solidFill>
                  <a:srgbClr val="92D050"/>
                </a:solidFill>
              </a:rPr>
              <a:t>Repopulating Endangered Animals and Bringing Animals Back from Extinction</a:t>
            </a:r>
          </a:p>
          <a:p>
            <a:pPr lvl="2"/>
            <a:r>
              <a:rPr lang="en-US" sz="3000" dirty="0"/>
              <a:t>An </a:t>
            </a:r>
            <a:r>
              <a:rPr lang="en-US" sz="3000" dirty="0" smtClean="0"/>
              <a:t>possibility </a:t>
            </a:r>
            <a:r>
              <a:rPr lang="en-US" sz="3000" dirty="0"/>
              <a:t>offered by the nuclear </a:t>
            </a:r>
            <a:r>
              <a:rPr lang="en-US" sz="3000" dirty="0" smtClean="0"/>
              <a:t>transfer procedure </a:t>
            </a:r>
            <a:r>
              <a:rPr lang="en-US" sz="3000" dirty="0"/>
              <a:t>is the making of </a:t>
            </a:r>
            <a:r>
              <a:rPr lang="en-US" sz="3000" dirty="0" smtClean="0"/>
              <a:t>interspecific </a:t>
            </a:r>
            <a:r>
              <a:rPr lang="en-US" sz="3000" dirty="0"/>
              <a:t>hybrids, that is, </a:t>
            </a:r>
            <a:r>
              <a:rPr lang="en-US" sz="3000" dirty="0" smtClean="0"/>
              <a:t>the use </a:t>
            </a:r>
            <a:r>
              <a:rPr lang="en-US" sz="3000" dirty="0"/>
              <a:t>of oocytes (recipient cytoplasts</a:t>
            </a:r>
            <a:r>
              <a:rPr lang="en-US" sz="3000" dirty="0" smtClean="0"/>
              <a:t>)</a:t>
            </a:r>
            <a:r>
              <a:rPr lang="en-US" sz="3000" dirty="0"/>
              <a:t> from different species</a:t>
            </a:r>
            <a:r>
              <a:rPr lang="en-US" sz="3000" dirty="0" smtClean="0"/>
              <a:t> </a:t>
            </a:r>
            <a:r>
              <a:rPr lang="en-US" sz="3000" dirty="0"/>
              <a:t>and donor cells </a:t>
            </a:r>
            <a:r>
              <a:rPr lang="en-US" sz="3000" dirty="0" smtClean="0"/>
              <a:t>from that animal</a:t>
            </a:r>
            <a:endParaRPr lang="en-US" sz="3000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Factors Affecting </a:t>
            </a:r>
            <a:r>
              <a:rPr lang="en-US" dirty="0" smtClean="0">
                <a:solidFill>
                  <a:srgbClr val="FFFF00"/>
                </a:solidFill>
              </a:rPr>
              <a:t>Efficiency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cloning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390918"/>
            <a:ext cx="11552350" cy="530609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3300" dirty="0">
                <a:solidFill>
                  <a:srgbClr val="92D050"/>
                </a:solidFill>
              </a:rPr>
              <a:t>Clonability of Different </a:t>
            </a:r>
            <a:r>
              <a:rPr lang="en-US" sz="3300" dirty="0" smtClean="0">
                <a:solidFill>
                  <a:srgbClr val="92D050"/>
                </a:solidFill>
              </a:rPr>
              <a:t>Species</a:t>
            </a:r>
          </a:p>
          <a:p>
            <a:pPr lvl="2"/>
            <a:r>
              <a:rPr lang="en-US" sz="2800" dirty="0" smtClean="0"/>
              <a:t>Cloning in goat easier than cow and difficult in human (the cytoplasm of oocyte in goat easily can reprogram the somatic cell)  </a:t>
            </a:r>
          </a:p>
          <a:p>
            <a:pPr lvl="1"/>
            <a:r>
              <a:rPr lang="en-US" sz="3300" dirty="0">
                <a:solidFill>
                  <a:srgbClr val="92D050"/>
                </a:solidFill>
              </a:rPr>
              <a:t>Source of </a:t>
            </a:r>
            <a:r>
              <a:rPr lang="en-US" sz="3300" dirty="0" smtClean="0">
                <a:solidFill>
                  <a:srgbClr val="92D050"/>
                </a:solidFill>
              </a:rPr>
              <a:t>Oocytes</a:t>
            </a:r>
          </a:p>
          <a:p>
            <a:pPr lvl="2"/>
            <a:r>
              <a:rPr lang="en-US" sz="2800" dirty="0"/>
              <a:t>From live </a:t>
            </a:r>
            <a:r>
              <a:rPr lang="en-US" sz="2800" dirty="0" smtClean="0"/>
              <a:t>animal (matured) </a:t>
            </a:r>
            <a:r>
              <a:rPr lang="en-US" sz="2800" dirty="0"/>
              <a:t>or from the </a:t>
            </a:r>
            <a:r>
              <a:rPr lang="en-US" sz="2800" dirty="0" smtClean="0"/>
              <a:t>slaughterhouse (induce maturation) and the maturation important for successing   </a:t>
            </a:r>
            <a:endParaRPr lang="en-US" sz="2800" dirty="0"/>
          </a:p>
          <a:p>
            <a:pPr lvl="1"/>
            <a:r>
              <a:rPr lang="en-US" sz="3300" dirty="0">
                <a:solidFill>
                  <a:srgbClr val="92D050"/>
                </a:solidFill>
              </a:rPr>
              <a:t>Donor Cell </a:t>
            </a:r>
            <a:r>
              <a:rPr lang="en-US" sz="3300" dirty="0" smtClean="0">
                <a:solidFill>
                  <a:srgbClr val="92D050"/>
                </a:solidFill>
              </a:rPr>
              <a:t>Type</a:t>
            </a:r>
          </a:p>
          <a:p>
            <a:pPr lvl="2"/>
            <a:r>
              <a:rPr lang="en-US" sz="2800" dirty="0"/>
              <a:t>Fibroblast cell is better than other cells (easily divided</a:t>
            </a:r>
            <a:r>
              <a:rPr lang="en-US" sz="2800" dirty="0" smtClean="0"/>
              <a:t>), also we can use cumulus cells and endothelial cells </a:t>
            </a:r>
            <a:endParaRPr lang="en-US" sz="2800" dirty="0"/>
          </a:p>
          <a:p>
            <a:pPr lvl="1"/>
            <a:r>
              <a:rPr lang="en-US" sz="3300" dirty="0">
                <a:solidFill>
                  <a:srgbClr val="92D050"/>
                </a:solidFill>
              </a:rPr>
              <a:t>Cell Cycle </a:t>
            </a:r>
            <a:r>
              <a:rPr lang="en-US" sz="3300" dirty="0" smtClean="0">
                <a:solidFill>
                  <a:srgbClr val="92D050"/>
                </a:solidFill>
              </a:rPr>
              <a:t>Coordination</a:t>
            </a:r>
          </a:p>
          <a:p>
            <a:pPr lvl="2"/>
            <a:r>
              <a:rPr lang="en-US" sz="2800" dirty="0"/>
              <a:t>It is important to use cell in stage </a:t>
            </a:r>
            <a:r>
              <a:rPr lang="en-US" sz="2800" dirty="0" smtClean="0"/>
              <a:t>G0 (if it is in another stage it cant divide)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4"/>
            <a:ext cx="10353761" cy="396669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effectLst/>
              </a:rPr>
              <a:t>Embryo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Bisection</a:t>
            </a:r>
            <a:r>
              <a:rPr lang="ar-IQ" sz="4000" dirty="0" smtClean="0">
                <a:solidFill>
                  <a:srgbClr val="FFFF00"/>
                </a:solidFill>
                <a:effectLst/>
              </a:rPr>
              <a:t/>
            </a:r>
            <a:br>
              <a:rPr lang="ar-IQ" sz="4000" dirty="0" smtClean="0">
                <a:solidFill>
                  <a:srgbClr val="FFFF00"/>
                </a:solidFill>
                <a:effectLst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>
                <a:solidFill>
                  <a:srgbClr val="FFFF00"/>
                </a:solidFill>
                <a:effectLst/>
              </a:rPr>
              <a:t>(embryo splitting)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10613"/>
            <a:ext cx="10353762" cy="54477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ar-IQ" sz="2400" b="1" dirty="0" smtClean="0"/>
              <a:t> </a:t>
            </a:r>
          </a:p>
          <a:p>
            <a:pPr marL="457200" lvl="1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317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Embryo splitting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390918"/>
            <a:ext cx="11552350" cy="5306096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Embryos from some mammalian species can be divided in two halves  </a:t>
            </a:r>
          </a:p>
          <a:p>
            <a:pPr lvl="2"/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sz="2400" dirty="0">
                <a:solidFill>
                  <a:srgbClr val="FFFF00"/>
                </a:solidFill>
              </a:rPr>
              <a:t>Each one called (Demi embryos) and can </a:t>
            </a:r>
            <a:r>
              <a:rPr lang="en-GB" sz="2400" dirty="0">
                <a:solidFill>
                  <a:srgbClr val="FFFF00"/>
                </a:solidFill>
              </a:rPr>
              <a:t>develop into identical twins </a:t>
            </a:r>
          </a:p>
          <a:p>
            <a:pPr marL="914400" lvl="2" indent="0">
              <a:buNone/>
            </a:pPr>
            <a:endParaRPr lang="en-GB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Embryo splitting is usually accomplished at the late morula or blastocyst stage prior to hatching from the zona pellucida  </a:t>
            </a:r>
            <a:b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Embryo splitting required two micromanipulators</a:t>
            </a:r>
          </a:p>
          <a:p>
            <a:pPr lvl="2"/>
            <a:r>
              <a:rPr lang="en-GB" sz="2400" dirty="0" smtClean="0">
                <a:solidFill>
                  <a:srgbClr val="FFFF00"/>
                </a:solidFill>
              </a:rPr>
              <a:t>One </a:t>
            </a:r>
            <a:r>
              <a:rPr lang="en-GB" sz="2400" dirty="0">
                <a:solidFill>
                  <a:srgbClr val="FFFF00"/>
                </a:solidFill>
              </a:rPr>
              <a:t>with an aspiration pipette </a:t>
            </a:r>
            <a:r>
              <a:rPr lang="en-GB" sz="2400" dirty="0" smtClean="0">
                <a:solidFill>
                  <a:srgbClr val="FFFF00"/>
                </a:solidFill>
              </a:rPr>
              <a:t>attached</a:t>
            </a:r>
            <a:endParaRPr lang="en-GB" sz="2400" dirty="0">
              <a:solidFill>
                <a:srgbClr val="FFFF00"/>
              </a:solidFill>
            </a:endParaRPr>
          </a:p>
          <a:p>
            <a:pPr lvl="2"/>
            <a:r>
              <a:rPr lang="en-GB" sz="2400" dirty="0" smtClean="0">
                <a:solidFill>
                  <a:srgbClr val="FFFF00"/>
                </a:solidFill>
              </a:rPr>
              <a:t>The </a:t>
            </a:r>
            <a:r>
              <a:rPr lang="en-GB" sz="2400" dirty="0">
                <a:solidFill>
                  <a:srgbClr val="FFFF00"/>
                </a:solidFill>
              </a:rPr>
              <a:t>other with a microsurgical blade </a:t>
            </a:r>
            <a:endParaRPr lang="en-GB" sz="24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GB" sz="2600" dirty="0">
                <a:solidFill>
                  <a:srgbClr val="FFFF00"/>
                </a:solidFill>
              </a:rPr>
              <a:t/>
            </a:r>
            <a:br>
              <a:rPr lang="en-GB" sz="2600" dirty="0">
                <a:solidFill>
                  <a:srgbClr val="FFFF00"/>
                </a:solidFill>
              </a:rPr>
            </a:br>
            <a:endParaRPr lang="en-US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Embryo splitting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390918"/>
            <a:ext cx="11552350" cy="5306096"/>
          </a:xfrm>
        </p:spPr>
        <p:txBody>
          <a:bodyPr>
            <a:noAutofit/>
          </a:bodyPr>
          <a:lstStyle/>
          <a:p>
            <a:pPr lvl="1"/>
            <a:r>
              <a:rPr lang="en-GB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 </a:t>
            </a:r>
            <a:r>
              <a:rPr lang="en-GB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metal microsurgical blade used in this approach</a:t>
            </a:r>
            <a:r>
              <a:rPr lang="en-GB" sz="2600" dirty="0">
                <a:solidFill>
                  <a:srgbClr val="FFFF00"/>
                </a:solidFill>
              </a:rPr>
              <a:t/>
            </a:r>
            <a:br>
              <a:rPr lang="en-GB" sz="2600" dirty="0">
                <a:solidFill>
                  <a:srgbClr val="FFFF00"/>
                </a:solidFill>
              </a:rPr>
            </a:br>
            <a:endParaRPr lang="en-US" sz="2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USAMALDEEN\Desktop\jj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2" y="2695575"/>
            <a:ext cx="694171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Cloning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M</a:t>
            </a:r>
            <a:r>
              <a:rPr lang="en-US" sz="2800" dirty="0" smtClean="0">
                <a:solidFill>
                  <a:schemeClr val="tx2"/>
                </a:solidFill>
              </a:rPr>
              <a:t>aking </a:t>
            </a:r>
            <a:r>
              <a:rPr lang="en-US" sz="2800" dirty="0">
                <a:solidFill>
                  <a:schemeClr val="tx2"/>
                </a:solidFill>
              </a:rPr>
              <a:t>a biological copy of another </a:t>
            </a:r>
            <a:r>
              <a:rPr lang="en-US" sz="2800" dirty="0" smtClean="0">
                <a:solidFill>
                  <a:schemeClr val="tx2"/>
                </a:solidFill>
              </a:rPr>
              <a:t>organism with </a:t>
            </a:r>
            <a:r>
              <a:rPr lang="en-US" sz="2800" dirty="0">
                <a:solidFill>
                  <a:schemeClr val="tx2"/>
                </a:solidFill>
              </a:rPr>
              <a:t>the identical genetic makeup of the </a:t>
            </a:r>
            <a:r>
              <a:rPr lang="en-US" sz="2800" dirty="0" smtClean="0">
                <a:solidFill>
                  <a:schemeClr val="tx2"/>
                </a:solidFill>
              </a:rPr>
              <a:t>donor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Asexual </a:t>
            </a:r>
            <a:r>
              <a:rPr lang="en-US" sz="2800" dirty="0">
                <a:solidFill>
                  <a:srgbClr val="FFFF00"/>
                </a:solidFill>
              </a:rPr>
              <a:t>method of </a:t>
            </a:r>
            <a:r>
              <a:rPr lang="en-US" sz="2800" dirty="0" smtClean="0">
                <a:solidFill>
                  <a:srgbClr val="FFFF00"/>
                </a:solidFill>
              </a:rPr>
              <a:t>reproduction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Natural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examples of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cloning include organisms such as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bacteria and yeast</a:t>
            </a:r>
          </a:p>
          <a:p>
            <a:r>
              <a:rPr lang="en-US" sz="2800" dirty="0">
                <a:solidFill>
                  <a:srgbClr val="92D050"/>
                </a:solidFill>
              </a:rPr>
              <a:t>A</a:t>
            </a:r>
            <a:r>
              <a:rPr lang="en-US" sz="2800" dirty="0" smtClean="0">
                <a:solidFill>
                  <a:srgbClr val="92D050"/>
                </a:solidFill>
              </a:rPr>
              <a:t>nimal </a:t>
            </a:r>
            <a:r>
              <a:rPr lang="en-US" sz="2800" dirty="0">
                <a:solidFill>
                  <a:srgbClr val="92D050"/>
                </a:solidFill>
              </a:rPr>
              <a:t>cloning refers to the creation of </a:t>
            </a:r>
            <a:r>
              <a:rPr lang="en-US" sz="2800" dirty="0" smtClean="0">
                <a:solidFill>
                  <a:srgbClr val="92D050"/>
                </a:solidFill>
              </a:rPr>
              <a:t>a new </a:t>
            </a:r>
            <a:r>
              <a:rPr lang="en-US" sz="2800" dirty="0">
                <a:solidFill>
                  <a:srgbClr val="92D050"/>
                </a:solidFill>
              </a:rPr>
              <a:t>genetic </a:t>
            </a:r>
            <a:r>
              <a:rPr lang="en-US" sz="2800" dirty="0" smtClean="0">
                <a:solidFill>
                  <a:srgbClr val="92D050"/>
                </a:solidFill>
              </a:rPr>
              <a:t>organism </a:t>
            </a:r>
            <a:r>
              <a:rPr lang="en-US" sz="2800" dirty="0">
                <a:solidFill>
                  <a:srgbClr val="92D050"/>
                </a:solidFill>
              </a:rPr>
              <a:t>of an original living or dead </a:t>
            </a:r>
            <a:r>
              <a:rPr lang="en-US" sz="2800" dirty="0" smtClean="0">
                <a:solidFill>
                  <a:srgbClr val="92D050"/>
                </a:solidFill>
              </a:rPr>
              <a:t>animal</a:t>
            </a:r>
          </a:p>
          <a:p>
            <a:r>
              <a:rPr lang="en-US" sz="2800" dirty="0">
                <a:solidFill>
                  <a:srgbClr val="FFC000"/>
                </a:solidFill>
              </a:rPr>
              <a:t>The only clones produced naturally in mammals are </a:t>
            </a:r>
            <a:r>
              <a:rPr lang="en-US" sz="2800" dirty="0" smtClean="0">
                <a:solidFill>
                  <a:srgbClr val="FFC000"/>
                </a:solidFill>
              </a:rPr>
              <a:t>identical twins</a:t>
            </a:r>
            <a:endParaRPr lang="en-US" sz="2800" dirty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Embryo splitting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390918"/>
            <a:ext cx="11552350" cy="5306096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This technique </a:t>
            </a:r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used to increase the</a:t>
            </a:r>
            <a:r>
              <a:rPr lang="ar-IQ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total number of transfers from a valuable</a:t>
            </a:r>
            <a:r>
              <a:rPr lang="ar-IQ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donor animal</a:t>
            </a:r>
          </a:p>
          <a:p>
            <a:pPr lvl="2"/>
            <a:r>
              <a:rPr lang="en-GB" sz="2400" dirty="0" smtClean="0">
                <a:solidFill>
                  <a:srgbClr val="FFFF00"/>
                </a:solidFill>
              </a:rPr>
              <a:t>Splitting embryos increase the total number of embryos </a:t>
            </a:r>
          </a:p>
          <a:p>
            <a:pPr lvl="1"/>
            <a:endParaRPr lang="en-GB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Survival </a:t>
            </a:r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rate of each demi-embryo is lower than </a:t>
            </a:r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non-splitting embryos </a:t>
            </a:r>
          </a:p>
          <a:p>
            <a:pPr lvl="2"/>
            <a:r>
              <a:rPr lang="en-GB" sz="2400" dirty="0" smtClean="0">
                <a:solidFill>
                  <a:srgbClr val="FFFF00"/>
                </a:solidFill>
                <a:effectLst/>
              </a:rPr>
              <a:t>Insufficient number </a:t>
            </a:r>
            <a:r>
              <a:rPr lang="en-GB" sz="2400" dirty="0">
                <a:solidFill>
                  <a:srgbClr val="FFFF00"/>
                </a:solidFill>
                <a:effectLst/>
              </a:rPr>
              <a:t>of viable cells to sustain </a:t>
            </a:r>
            <a:r>
              <a:rPr lang="en-GB" sz="2400" dirty="0" smtClean="0">
                <a:solidFill>
                  <a:srgbClr val="FFFF00"/>
                </a:solidFill>
                <a:effectLst/>
              </a:rPr>
              <a:t>normal development </a:t>
            </a:r>
          </a:p>
          <a:p>
            <a:pPr lvl="2"/>
            <a:r>
              <a:rPr lang="en-GB" sz="2400" dirty="0" smtClean="0">
                <a:solidFill>
                  <a:srgbClr val="FFFF00"/>
                </a:solidFill>
                <a:effectLst/>
              </a:rPr>
              <a:t>Smaller </a:t>
            </a:r>
            <a:r>
              <a:rPr lang="en-GB" sz="2400" dirty="0">
                <a:solidFill>
                  <a:srgbClr val="FFFF00"/>
                </a:solidFill>
                <a:effectLst/>
              </a:rPr>
              <a:t>embryonic mass provides a weaker </a:t>
            </a:r>
            <a:r>
              <a:rPr lang="en-GB" sz="2400" dirty="0" smtClean="0">
                <a:solidFill>
                  <a:srgbClr val="FFFF00"/>
                </a:solidFill>
                <a:effectLst/>
              </a:rPr>
              <a:t>anti-</a:t>
            </a:r>
            <a:r>
              <a:rPr lang="en-GB" sz="2400" dirty="0" err="1" smtClean="0">
                <a:solidFill>
                  <a:srgbClr val="FFFF00"/>
                </a:solidFill>
                <a:effectLst/>
              </a:rPr>
              <a:t>luteolytic</a:t>
            </a:r>
            <a:r>
              <a:rPr lang="en-GB" sz="2400" dirty="0">
                <a:solidFill>
                  <a:srgbClr val="FFFF00"/>
                </a:solidFill>
                <a:effectLst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effectLst/>
              </a:rPr>
              <a:t>signal</a:t>
            </a:r>
            <a:r>
              <a:rPr lang="en-GB" sz="2400" dirty="0">
                <a:solidFill>
                  <a:srgbClr val="FFFF00"/>
                </a:solidFill>
                <a:effectLst/>
              </a:rPr>
              <a:t>, which is essential for the maintenance of pregnancy</a:t>
            </a:r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or </a:t>
            </a:r>
            <a:r>
              <a:rPr lang="en-GB" sz="2400" dirty="0" smtClean="0">
                <a:solidFill>
                  <a:srgbClr val="FFFF00"/>
                </a:solidFill>
                <a:effectLst/>
              </a:rPr>
              <a:t>inadequate </a:t>
            </a:r>
            <a:r>
              <a:rPr lang="en-GB" sz="2400" dirty="0">
                <a:solidFill>
                  <a:srgbClr val="FFFF00"/>
                </a:solidFill>
                <a:effectLst/>
              </a:rPr>
              <a:t>signalling </a:t>
            </a:r>
            <a:r>
              <a:rPr lang="en-GB" sz="2400" dirty="0" smtClean="0">
                <a:solidFill>
                  <a:srgbClr val="FFFF00"/>
                </a:solidFill>
                <a:effectLst/>
              </a:rPr>
              <a:t>for maternal </a:t>
            </a:r>
            <a:r>
              <a:rPr lang="en-GB" sz="2400" dirty="0">
                <a:solidFill>
                  <a:srgbClr val="FFFF00"/>
                </a:solidFill>
                <a:effectLst/>
              </a:rPr>
              <a:t>recognition of pregnancy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endParaRPr lang="en-GB" sz="24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GB" sz="2600" dirty="0">
                <a:solidFill>
                  <a:srgbClr val="FFFF00"/>
                </a:solidFill>
              </a:rPr>
              <a:t/>
            </a:r>
            <a:br>
              <a:rPr lang="en-GB" sz="2600" dirty="0">
                <a:solidFill>
                  <a:srgbClr val="FFFF00"/>
                </a:solidFill>
              </a:rPr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GB" sz="2600" dirty="0">
                <a:solidFill>
                  <a:srgbClr val="FFFF00"/>
                </a:solidFill>
              </a:rPr>
              <a:t/>
            </a:r>
            <a:br>
              <a:rPr lang="en-GB" sz="2600" dirty="0">
                <a:solidFill>
                  <a:srgbClr val="FFFF00"/>
                </a:solidFill>
              </a:rPr>
            </a:br>
            <a:endParaRPr lang="en-US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Cloning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r>
              <a:rPr lang="en-US" sz="3200" dirty="0"/>
              <a:t>Cloned animals can be created by </a:t>
            </a:r>
            <a:r>
              <a:rPr lang="en-US" sz="3200" dirty="0" smtClean="0"/>
              <a:t>three processes</a:t>
            </a:r>
            <a:r>
              <a:rPr lang="en-US" sz="3200" dirty="0"/>
              <a:t>:</a:t>
            </a:r>
          </a:p>
          <a:p>
            <a:pPr lvl="1" algn="just"/>
            <a:r>
              <a:rPr lang="en-US" sz="2600" dirty="0">
                <a:solidFill>
                  <a:srgbClr val="FFC000"/>
                </a:solidFill>
              </a:rPr>
              <a:t>Cloning by embryo splitting involves the division of </a:t>
            </a:r>
            <a:r>
              <a:rPr lang="en-US" sz="2600" dirty="0" smtClean="0">
                <a:solidFill>
                  <a:srgbClr val="FFC000"/>
                </a:solidFill>
              </a:rPr>
              <a:t>the preimplantation </a:t>
            </a:r>
            <a:r>
              <a:rPr lang="en-US" sz="2600" dirty="0">
                <a:solidFill>
                  <a:srgbClr val="FFC000"/>
                </a:solidFill>
              </a:rPr>
              <a:t>embryo into equal halves, which </a:t>
            </a:r>
            <a:r>
              <a:rPr lang="en-US" sz="2600" dirty="0" smtClean="0">
                <a:solidFill>
                  <a:srgbClr val="FFC000"/>
                </a:solidFill>
              </a:rPr>
              <a:t>produce two </a:t>
            </a:r>
            <a:r>
              <a:rPr lang="en-US" sz="2600" dirty="0">
                <a:solidFill>
                  <a:srgbClr val="FFC000"/>
                </a:solidFill>
              </a:rPr>
              <a:t>genetically identical </a:t>
            </a:r>
            <a:r>
              <a:rPr lang="en-US" sz="2600" dirty="0" smtClean="0">
                <a:solidFill>
                  <a:srgbClr val="FFC000"/>
                </a:solidFill>
              </a:rPr>
              <a:t>embryos</a:t>
            </a:r>
          </a:p>
          <a:p>
            <a:pPr lvl="1" algn="just"/>
            <a:r>
              <a:rPr lang="en-US" sz="2600" dirty="0" smtClean="0">
                <a:solidFill>
                  <a:srgbClr val="92D050"/>
                </a:solidFill>
              </a:rPr>
              <a:t>Cloning </a:t>
            </a:r>
            <a:r>
              <a:rPr lang="en-US" sz="2600" dirty="0">
                <a:solidFill>
                  <a:srgbClr val="92D050"/>
                </a:solidFill>
              </a:rPr>
              <a:t>by blastomere dispersal begins with the </a:t>
            </a:r>
            <a:r>
              <a:rPr lang="en-US" sz="2600" dirty="0" smtClean="0">
                <a:solidFill>
                  <a:srgbClr val="92D050"/>
                </a:solidFill>
              </a:rPr>
              <a:t>mechanical separation </a:t>
            </a:r>
            <a:r>
              <a:rPr lang="en-US" sz="2600" dirty="0">
                <a:solidFill>
                  <a:srgbClr val="92D050"/>
                </a:solidFill>
              </a:rPr>
              <a:t>of individual cells prior to the </a:t>
            </a:r>
            <a:r>
              <a:rPr lang="en-US" sz="2600" dirty="0" smtClean="0">
                <a:solidFill>
                  <a:srgbClr val="92D050"/>
                </a:solidFill>
              </a:rPr>
              <a:t>formation of </a:t>
            </a:r>
            <a:r>
              <a:rPr lang="en-US" sz="2600" dirty="0">
                <a:solidFill>
                  <a:srgbClr val="92D050"/>
                </a:solidFill>
              </a:rPr>
              <a:t>the </a:t>
            </a:r>
            <a:r>
              <a:rPr lang="en-US" sz="2600" dirty="0" smtClean="0">
                <a:solidFill>
                  <a:srgbClr val="92D050"/>
                </a:solidFill>
              </a:rPr>
              <a:t>blastocyst</a:t>
            </a:r>
            <a:endParaRPr lang="en-US" sz="2600" dirty="0">
              <a:solidFill>
                <a:srgbClr val="92D050"/>
              </a:solidFill>
            </a:endParaRPr>
          </a:p>
          <a:p>
            <a:pPr lvl="1" algn="just"/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Cloning by nuclear transfer (NT) is a delicate series 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events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that take place in a short period of time but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have long-lasting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effects on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development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Cloning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Normal Fertilization    </a:t>
            </a:r>
            <a:endParaRPr lang="en-US" sz="3200" dirty="0"/>
          </a:p>
          <a:p>
            <a:pPr lvl="1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Oocyte maturation (reach to the metaphase II)</a:t>
            </a:r>
          </a:p>
          <a:p>
            <a:pPr lvl="1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After sperm penetration there are three important things occur:</a:t>
            </a: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1- The oocyte start to complete the second meiotic division which lead to form ova 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2- Connection between ova nucleus and sperm nucleus to form </a:t>
            </a:r>
            <a:r>
              <a:rPr lang="en-US" sz="2400" dirty="0" smtClean="0">
                <a:solidFill>
                  <a:srgbClr val="FFFF00"/>
                </a:solidFill>
              </a:rPr>
              <a:t>zygote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3- The oocyte activation occur (ca </a:t>
            </a:r>
            <a:r>
              <a:rPr lang="en-US" sz="2400" dirty="0">
                <a:solidFill>
                  <a:srgbClr val="FFFF00"/>
                </a:solidFill>
              </a:rPr>
              <a:t>oscillation) </a:t>
            </a:r>
            <a:r>
              <a:rPr lang="en-US" sz="2400" dirty="0" smtClean="0">
                <a:solidFill>
                  <a:srgbClr val="FFFF00"/>
                </a:solidFill>
              </a:rPr>
              <a:t>which lead the zygote </a:t>
            </a:r>
            <a:r>
              <a:rPr lang="en-US" sz="2400" dirty="0">
                <a:solidFill>
                  <a:srgbClr val="FFFF00"/>
                </a:solidFill>
              </a:rPr>
              <a:t>division will be start and form embryo 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34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Cloning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Cloning requirement (induce clone embryo)</a:t>
            </a:r>
            <a:endParaRPr lang="en-US" sz="3200" dirty="0"/>
          </a:p>
          <a:p>
            <a:pPr lvl="1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Oocyte maturation 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rgbClr val="FFFF00"/>
                </a:solidFill>
              </a:rPr>
              <a:t>ocyte reach to the metaphase II</a:t>
            </a:r>
          </a:p>
          <a:p>
            <a:pPr lvl="1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How can we restore the total number of chromosomes</a:t>
            </a:r>
          </a:p>
          <a:p>
            <a:pPr lvl="2"/>
            <a:r>
              <a:rPr lang="en-US" sz="2400" dirty="0" smtClean="0">
                <a:solidFill>
                  <a:srgbClr val="FFFF00"/>
                </a:solidFill>
              </a:rPr>
              <a:t>Remove the chromosomes of oocyte and introduce a somatic cell with total number of chromosomes </a:t>
            </a:r>
          </a:p>
          <a:p>
            <a:pPr lvl="1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Induce artificial oocyte activation </a:t>
            </a:r>
          </a:p>
          <a:p>
            <a:pPr lvl="2"/>
            <a:r>
              <a:rPr lang="en-US" sz="2400" dirty="0" smtClean="0">
                <a:solidFill>
                  <a:srgbClr val="FFFF00"/>
                </a:solidFill>
              </a:rPr>
              <a:t>The oocytes which had the total number of chromosomes will be start to divide to form embryo </a:t>
            </a:r>
          </a:p>
          <a:p>
            <a:pPr lvl="1"/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 vitro culture of 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embryo (for 7 days) </a:t>
            </a:r>
            <a:endParaRPr lang="en-US" sz="2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Transfer of embryo to synchronize surrogate mother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70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133341"/>
            <a:ext cx="10947042" cy="5473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2248" y="347730"/>
            <a:ext cx="23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CLONING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vitro maturation (ivm)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223677"/>
            <a:ext cx="11487955" cy="54864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Immature aspirated oocytes expose for maturation inside special media for 20-24 hrs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The component of this media include:</a:t>
            </a:r>
          </a:p>
          <a:p>
            <a:pPr lvl="2"/>
            <a:r>
              <a:rPr lang="en-US" sz="2600" dirty="0" smtClean="0">
                <a:solidFill>
                  <a:srgbClr val="92D050"/>
                </a:solidFill>
              </a:rPr>
              <a:t>TCM (tissue culture media)</a:t>
            </a:r>
          </a:p>
          <a:p>
            <a:pPr lvl="2"/>
            <a:r>
              <a:rPr lang="en-US" sz="2600" dirty="0" smtClean="0">
                <a:solidFill>
                  <a:srgbClr val="92D050"/>
                </a:solidFill>
              </a:rPr>
              <a:t>FBS (fetal calf serum) </a:t>
            </a:r>
            <a:endParaRPr lang="en-US" sz="2600" dirty="0">
              <a:solidFill>
                <a:srgbClr val="92D050"/>
              </a:solidFill>
            </a:endParaRPr>
          </a:p>
          <a:p>
            <a:pPr lvl="2"/>
            <a:r>
              <a:rPr lang="en-US" sz="2600" dirty="0" smtClean="0">
                <a:solidFill>
                  <a:srgbClr val="92D050"/>
                </a:solidFill>
              </a:rPr>
              <a:t>sodium </a:t>
            </a:r>
            <a:r>
              <a:rPr lang="en-US" sz="2600" dirty="0">
                <a:solidFill>
                  <a:srgbClr val="92D050"/>
                </a:solidFill>
              </a:rPr>
              <a:t>pyruvate</a:t>
            </a:r>
          </a:p>
          <a:p>
            <a:pPr lvl="2"/>
            <a:r>
              <a:rPr lang="en-US" sz="2600" dirty="0" smtClean="0">
                <a:solidFill>
                  <a:srgbClr val="92D050"/>
                </a:solidFill>
              </a:rPr>
              <a:t>Hormones  (LH, FSH, Estradiol)</a:t>
            </a:r>
            <a:endParaRPr lang="el-GR" sz="2600" dirty="0">
              <a:solidFill>
                <a:srgbClr val="92D050"/>
              </a:solidFill>
            </a:endParaRPr>
          </a:p>
          <a:p>
            <a:pPr lvl="2"/>
            <a:r>
              <a:rPr lang="en-US" sz="2600" dirty="0" smtClean="0">
                <a:solidFill>
                  <a:srgbClr val="92D050"/>
                </a:solidFill>
              </a:rPr>
              <a:t>Antioxidant (Cysteamine)</a:t>
            </a:r>
            <a:endParaRPr lang="en-US" sz="2600" dirty="0">
              <a:solidFill>
                <a:srgbClr val="92D050"/>
              </a:solidFill>
            </a:endParaRPr>
          </a:p>
          <a:p>
            <a:pPr lvl="2"/>
            <a:r>
              <a:rPr lang="en-US" sz="2600" dirty="0">
                <a:solidFill>
                  <a:srgbClr val="92D050"/>
                </a:solidFill>
              </a:rPr>
              <a:t>G</a:t>
            </a:r>
            <a:r>
              <a:rPr lang="en-US" sz="2600" dirty="0" smtClean="0">
                <a:solidFill>
                  <a:srgbClr val="92D050"/>
                </a:solidFill>
              </a:rPr>
              <a:t>rowth </a:t>
            </a:r>
            <a:r>
              <a:rPr lang="en-US" sz="2600" dirty="0">
                <a:solidFill>
                  <a:srgbClr val="92D050"/>
                </a:solidFill>
              </a:rPr>
              <a:t>factor </a:t>
            </a:r>
          </a:p>
        </p:txBody>
      </p:sp>
    </p:spTree>
    <p:extLst>
      <p:ext uri="{BB962C8B-B14F-4D97-AF65-F5344CB8AC3E}">
        <p14:creationId xmlns:p14="http://schemas.microsoft.com/office/powerpoint/2010/main" val="9902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1-In vitro maturation (ivm)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223677"/>
            <a:ext cx="11603865" cy="5486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>
                <a:solidFill>
                  <a:schemeClr val="tx2"/>
                </a:solidFill>
              </a:rPr>
              <a:t>What's the meaning of mature oocytes ?</a:t>
            </a:r>
          </a:p>
          <a:p>
            <a:pPr lvl="2"/>
            <a:r>
              <a:rPr lang="en-US" sz="2600" dirty="0" smtClean="0">
                <a:solidFill>
                  <a:schemeClr val="tx2"/>
                </a:solidFill>
              </a:rPr>
              <a:t>Immature oocytes enter to the first meiotic division and stopped in prophase I</a:t>
            </a:r>
          </a:p>
          <a:p>
            <a:pPr lvl="2"/>
            <a:r>
              <a:rPr lang="en-US" sz="2600" dirty="0" smtClean="0">
                <a:solidFill>
                  <a:schemeClr val="tx2"/>
                </a:solidFill>
              </a:rPr>
              <a:t>Induce maturation mean move the meiosis I to complete </a:t>
            </a:r>
          </a:p>
          <a:p>
            <a:pPr lvl="3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Metaphase I</a:t>
            </a:r>
          </a:p>
          <a:p>
            <a:pPr lvl="3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Anaphase I</a:t>
            </a:r>
          </a:p>
          <a:p>
            <a:pPr lvl="3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Telophase I  </a:t>
            </a:r>
          </a:p>
          <a:p>
            <a:pPr lvl="2"/>
            <a:r>
              <a:rPr lang="en-US" sz="2600" dirty="0" smtClean="0">
                <a:solidFill>
                  <a:schemeClr val="tx2"/>
                </a:solidFill>
              </a:rPr>
              <a:t>In the end of this division the oocytes enter the second meiotic division and stop again in metaphase II</a:t>
            </a:r>
          </a:p>
          <a:p>
            <a:pPr lvl="3"/>
            <a:r>
              <a:rPr lang="en-US" sz="2400" dirty="0" smtClean="0">
                <a:solidFill>
                  <a:srgbClr val="FFFF00"/>
                </a:solidFill>
              </a:rPr>
              <a:t>So the mature oocytes mean the oocyte in metaphase II which has the first polar body 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2-Enucleation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53037"/>
            <a:ext cx="11732654" cy="5743977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complete removal of genetic material (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chromosomes) from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matured oocyte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 produce an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enucleated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oocyte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cytoplast)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Two methods for enucleation  </a:t>
            </a:r>
          </a:p>
          <a:p>
            <a:pPr marL="914400" lvl="2" indent="0">
              <a:buNone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Enucleation through micromanipulator by aspiration the nuclear material after staining the chromosomes </a:t>
            </a:r>
          </a:p>
          <a:p>
            <a:pPr lvl="2"/>
            <a:endParaRPr lang="en-US" sz="2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6" y="3928056"/>
            <a:ext cx="5370491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26613</TotalTime>
  <Words>993</Words>
  <Application>Microsoft Office PowerPoint</Application>
  <PresentationFormat>Custom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Damask</vt:lpstr>
      <vt:lpstr> Cloning or somatic cell nuclear transfer (SCNT)  </vt:lpstr>
      <vt:lpstr>Cloning </vt:lpstr>
      <vt:lpstr>Cloning </vt:lpstr>
      <vt:lpstr>Cloning </vt:lpstr>
      <vt:lpstr>Cloning </vt:lpstr>
      <vt:lpstr>PowerPoint Presentation</vt:lpstr>
      <vt:lpstr>In vitro maturation (ivm)</vt:lpstr>
      <vt:lpstr>1-In vitro maturation (ivm)</vt:lpstr>
      <vt:lpstr>2-Enucleation</vt:lpstr>
      <vt:lpstr>2-Enucleation</vt:lpstr>
      <vt:lpstr>3-somatic cell introducing </vt:lpstr>
      <vt:lpstr>4- artificial oocyte activation </vt:lpstr>
      <vt:lpstr>5- in-vitro culturing </vt:lpstr>
      <vt:lpstr>Applications of cloning</vt:lpstr>
      <vt:lpstr>Applications of cloning</vt:lpstr>
      <vt:lpstr>Factors Affecting Efficiency of cloning</vt:lpstr>
      <vt:lpstr>Embryo Bisection  (embryo splitting)  </vt:lpstr>
      <vt:lpstr>Embryo splitting</vt:lpstr>
      <vt:lpstr>Embryo splitting</vt:lpstr>
      <vt:lpstr>Embryo splitting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HUSAM</dc:creator>
  <cp:lastModifiedBy>HUSAMALDEEN</cp:lastModifiedBy>
  <cp:revision>291</cp:revision>
  <dcterms:created xsi:type="dcterms:W3CDTF">2017-12-05T13:26:36Z</dcterms:created>
  <dcterms:modified xsi:type="dcterms:W3CDTF">2021-09-08T20:51:53Z</dcterms:modified>
</cp:coreProperties>
</file>