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  <p:sldMasterId id="2147483672" r:id="rId2"/>
  </p:sldMasterIdLst>
  <p:sldIdLst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872A8019-D489-45E9-B0F5-EED4C0CF2CD3}" type="datetimeFigureOut">
              <a:rPr lang="ar-IQ" smtClean="0"/>
              <a:pPr/>
              <a:t>27/09/1442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DEED39EA-14D2-446B-B453-3B7169F3AC6E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A8019-D489-45E9-B0F5-EED4C0CF2CD3}" type="datetimeFigureOut">
              <a:rPr lang="ar-IQ" smtClean="0"/>
              <a:pPr/>
              <a:t>27/09/1442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D39EA-14D2-446B-B453-3B7169F3AC6E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A8019-D489-45E9-B0F5-EED4C0CF2CD3}" type="datetimeFigureOut">
              <a:rPr lang="ar-IQ" smtClean="0"/>
              <a:pPr/>
              <a:t>27/09/1442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D39EA-14D2-446B-B453-3B7169F3AC6E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ثلث قائم الزاوية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grpSp>
        <p:nvGrpSpPr>
          <p:cNvPr id="2" name="مجموعة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شكل حر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شكل حر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شكل حر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رابط مستقيم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عنصر نائب للتاريخ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BF06441-1543-4B5F-AF37-3478EDC01736}" type="datetimeFigureOut">
              <a:rPr lang="en-US" smtClean="0"/>
              <a:pPr/>
              <a:t>5/8/2021</a:t>
            </a:fld>
            <a:endParaRPr lang="en-US"/>
          </a:p>
        </p:txBody>
      </p:sp>
      <p:sp>
        <p:nvSpPr>
          <p:cNvPr id="19" name="عنصر نائب للتذييل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023F97E-7090-45F2-B871-BE798930AB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963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06441-1543-4B5F-AF37-3478EDC01736}" type="datetimeFigureOut">
              <a:rPr lang="en-US" smtClean="0"/>
              <a:pPr/>
              <a:t>5/8/2021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3F97E-7090-45F2-B871-BE798930AB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عنوان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361357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06441-1543-4B5F-AF37-3478EDC01736}" type="datetimeFigureOut">
              <a:rPr lang="en-US" smtClean="0"/>
              <a:pPr/>
              <a:t>5/8/2021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3F97E-7090-45F2-B871-BE798930AB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شارة رتبة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شارة رتبة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8421560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06441-1543-4B5F-AF37-3478EDC01736}" type="datetimeFigureOut">
              <a:rPr lang="en-US" smtClean="0"/>
              <a:pPr/>
              <a:t>5/8/2021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3F97E-7090-45F2-B871-BE798930AB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عنوان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0175393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06441-1543-4B5F-AF37-3478EDC01736}" type="datetimeFigureOut">
              <a:rPr lang="en-US" smtClean="0"/>
              <a:pPr/>
              <a:t>5/8/2021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3F97E-7090-45F2-B871-BE798930AB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0189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06441-1543-4B5F-AF37-3478EDC01736}" type="datetimeFigureOut">
              <a:rPr lang="en-US" smtClean="0"/>
              <a:pPr/>
              <a:t>5/8/2021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3F97E-7090-45F2-B871-BE798930AB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عنوان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1025005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06441-1543-4B5F-AF37-3478EDC01736}" type="datetimeFigureOut">
              <a:rPr lang="en-US" smtClean="0"/>
              <a:pPr/>
              <a:t>5/8/2021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3F97E-7090-45F2-B871-BE798930AB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5766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4BF06441-1543-4B5F-AF37-3478EDC01736}" type="datetimeFigureOut">
              <a:rPr lang="en-US" smtClean="0"/>
              <a:pPr/>
              <a:t>5/8/2021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3F97E-7090-45F2-B871-BE798930AB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1696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A8019-D489-45E9-B0F5-EED4C0CF2CD3}" type="datetimeFigureOut">
              <a:rPr lang="ar-IQ" smtClean="0"/>
              <a:pPr/>
              <a:t>27/09/1442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D39EA-14D2-446B-B453-3B7169F3AC6E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BF06441-1543-4B5F-AF37-3478EDC01736}" type="datetimeFigureOut">
              <a:rPr lang="en-US" smtClean="0"/>
              <a:pPr/>
              <a:t>5/8/2021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023F97E-7090-45F2-B871-BE798930AB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8" name="شكل حر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شكل حر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مثلث قائم الزاوية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رابط مستقيم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شارة رتبة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شارة رتبة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65865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06441-1543-4B5F-AF37-3478EDC01736}" type="datetimeFigureOut">
              <a:rPr lang="en-US" smtClean="0"/>
              <a:pPr/>
              <a:t>5/8/2021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3F97E-7090-45F2-B871-BE798930AB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5074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06441-1543-4B5F-AF37-3478EDC01736}" type="datetimeFigureOut">
              <a:rPr lang="en-US" smtClean="0"/>
              <a:pPr/>
              <a:t>5/8/2021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3F97E-7090-45F2-B871-BE798930AB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652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A8019-D489-45E9-B0F5-EED4C0CF2CD3}" type="datetimeFigureOut">
              <a:rPr lang="ar-IQ" smtClean="0"/>
              <a:pPr/>
              <a:t>27/09/1442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D39EA-14D2-446B-B453-3B7169F3AC6E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A8019-D489-45E9-B0F5-EED4C0CF2CD3}" type="datetimeFigureOut">
              <a:rPr lang="ar-IQ" smtClean="0"/>
              <a:pPr/>
              <a:t>27/09/1442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D39EA-14D2-446B-B453-3B7169F3AC6E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A8019-D489-45E9-B0F5-EED4C0CF2CD3}" type="datetimeFigureOut">
              <a:rPr lang="ar-IQ" smtClean="0"/>
              <a:pPr/>
              <a:t>27/09/1442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D39EA-14D2-446B-B453-3B7169F3AC6E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A8019-D489-45E9-B0F5-EED4C0CF2CD3}" type="datetimeFigureOut">
              <a:rPr lang="ar-IQ" smtClean="0"/>
              <a:pPr/>
              <a:t>27/09/1442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D39EA-14D2-446B-B453-3B7169F3AC6E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A8019-D489-45E9-B0F5-EED4C0CF2CD3}" type="datetimeFigureOut">
              <a:rPr lang="ar-IQ" smtClean="0"/>
              <a:pPr/>
              <a:t>27/09/1442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D39EA-14D2-446B-B453-3B7169F3AC6E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872A8019-D489-45E9-B0F5-EED4C0CF2CD3}" type="datetimeFigureOut">
              <a:rPr lang="ar-IQ" smtClean="0"/>
              <a:pPr/>
              <a:t>27/09/1442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DEED39EA-14D2-446B-B453-3B7169F3AC6E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872A8019-D489-45E9-B0F5-EED4C0CF2CD3}" type="datetimeFigureOut">
              <a:rPr lang="ar-IQ" smtClean="0"/>
              <a:pPr/>
              <a:t>27/09/1442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DEED39EA-14D2-446B-B453-3B7169F3AC6E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872A8019-D489-45E9-B0F5-EED4C0CF2CD3}" type="datetimeFigureOut">
              <a:rPr lang="ar-IQ" smtClean="0"/>
              <a:pPr/>
              <a:t>27/09/1442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DEED39EA-14D2-446B-B453-3B7169F3AC6E}" type="slidenum">
              <a:rPr lang="ar-IQ" smtClean="0"/>
              <a:pPr/>
              <a:t>‹#›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74320" indent="-274320" algn="r" defTabSz="914400" rtl="1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defTabSz="914400" rtl="1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r" defTabSz="914400" rtl="1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r" defTabSz="914400" rtl="1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r" defTabSz="914400" rtl="1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r" defTabSz="914400" rtl="1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r" defTabSz="914400" rtl="1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r" defTabSz="914400" rtl="1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r" defTabSz="914400" rtl="1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شكل حر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شكل حر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مثلث قائم الزاوية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رابط مستقيم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عنصر نائب للعنوان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عنصر نائب للنص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BF06441-1543-4B5F-AF37-3478EDC01736}" type="datetimeFigureOut">
              <a:rPr lang="en-US" smtClean="0"/>
              <a:pPr/>
              <a:t>5/8/2021</a:t>
            </a:fld>
            <a:endParaRPr lang="en-US"/>
          </a:p>
        </p:txBody>
      </p:sp>
      <p:sp>
        <p:nvSpPr>
          <p:cNvPr id="22" name="عنصر نائب للتذييل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023F97E-7090-45F2-B871-BE798930AB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4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flipH="1">
            <a:off x="205168" y="1935237"/>
            <a:ext cx="8636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1600200" y="533401"/>
            <a:ext cx="5486400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0"/>
            <a:r>
              <a:rPr kumimoji="0" lang="ar-IQ" sz="27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poultry diseases 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(u3u3enh)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fourth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stage</a:t>
            </a:r>
          </a:p>
        </p:txBody>
      </p:sp>
      <p:sp>
        <p:nvSpPr>
          <p:cNvPr id="3" name="Rectangle 2"/>
          <p:cNvSpPr/>
          <p:nvPr/>
        </p:nvSpPr>
        <p:spPr>
          <a:xfrm>
            <a:off x="4523167" y="3625152"/>
            <a:ext cx="363023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Dr.Harith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Abdulla 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Department of Pathology and Poultry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Disease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College of veterinary medicine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university of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basrah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6" name="Picture 2" descr="Image result for university of basrah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04" y="533401"/>
            <a:ext cx="1221248" cy="1200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664DB9F-59BB-47A5-8080-662EED16E9E1}"/>
              </a:ext>
            </a:extLst>
          </p:cNvPr>
          <p:cNvSpPr/>
          <p:nvPr/>
        </p:nvSpPr>
        <p:spPr>
          <a:xfrm>
            <a:off x="3450236" y="2184817"/>
            <a:ext cx="5693763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chapter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three</a:t>
            </a:r>
            <a:r>
              <a:rPr kumimoji="0" lang="ar-IQ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– Viral Diseases-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lecture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  <a:p>
            <a:pPr lvl="0" algn="ctr" rtl="0">
              <a:lnSpc>
                <a:spcPct val="150000"/>
              </a:lnSpc>
            </a:pP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Newcastle disease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F240524-FD1C-4D7A-81C5-EC549C440BAE}"/>
              </a:ext>
            </a:extLst>
          </p:cNvPr>
          <p:cNvGrpSpPr/>
          <p:nvPr/>
        </p:nvGrpSpPr>
        <p:grpSpPr>
          <a:xfrm>
            <a:off x="139147" y="5661289"/>
            <a:ext cx="8725454" cy="507831"/>
            <a:chOff x="185529" y="6405382"/>
            <a:chExt cx="11633938" cy="677106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BA06214-1B13-4837-BBC6-F80A38D6FFEB}"/>
                </a:ext>
              </a:extLst>
            </p:cNvPr>
            <p:cNvCxnSpPr/>
            <p:nvPr/>
          </p:nvCxnSpPr>
          <p:spPr>
            <a:xfrm flipH="1">
              <a:off x="304800" y="6412317"/>
              <a:ext cx="11514667" cy="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BFDE99E-14D5-4903-9CE7-4F43A9CB7AB8}"/>
                </a:ext>
              </a:extLst>
            </p:cNvPr>
            <p:cNvSpPr/>
            <p:nvPr/>
          </p:nvSpPr>
          <p:spPr>
            <a:xfrm>
              <a:off x="185529" y="6405382"/>
              <a:ext cx="7908472" cy="677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University of </a:t>
              </a:r>
              <a:r>
                <a:rPr kumimoji="0" lang="en-GB" sz="135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Basrah</a:t>
              </a:r>
              <a:r>
                <a:rPr kumimoji="0" lang="en-GB" sz="135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- </a:t>
              </a:r>
              <a:r>
                <a: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College of veterinary </a:t>
              </a:r>
              <a:r>
                <a:rPr kumimoji="0" lang="en-GB" sz="135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medicine-</a:t>
              </a:r>
              <a:r>
                <a: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/>
              </a:r>
              <a:br>
                <a:rPr kumimoji="0" lang="en-GB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</a:br>
              <a:r>
                <a:rPr kumimoji="0" lang="en-US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Department of Pathology and Poultry Disease</a:t>
              </a:r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39B0891D-ED79-4931-92F3-C208C57F6CAD}"/>
              </a:ext>
            </a:extLst>
          </p:cNvPr>
          <p:cNvSpPr/>
          <p:nvPr/>
        </p:nvSpPr>
        <p:spPr>
          <a:xfrm>
            <a:off x="7225748" y="1032390"/>
            <a:ext cx="1677181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 </a:t>
            </a:r>
            <a:r>
              <a:rPr kumimoji="0" lang="ar-IQ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Arial" panose="020B0604020202020204" pitchFamily="34" charset="0"/>
              </a:rPr>
              <a:t> شعار الكلية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9449" y="309384"/>
            <a:ext cx="1371719" cy="134123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76" y="2015983"/>
            <a:ext cx="3398896" cy="2957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685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523186"/>
          </a:xfrm>
        </p:spPr>
        <p:txBody>
          <a:bodyPr>
            <a:normAutofit fontScale="90000"/>
          </a:bodyPr>
          <a:lstStyle/>
          <a:p>
            <a:pPr algn="l" rtl="0"/>
            <a:r>
              <a:rPr lang="en-US" sz="5400" u="sng" dirty="0" smtClean="0">
                <a:solidFill>
                  <a:srgbClr val="FF0000"/>
                </a:solidFill>
              </a:rPr>
              <a:t>Differential diagnosis</a:t>
            </a:r>
            <a:endParaRPr lang="ar-IQ" sz="5400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556792"/>
            <a:ext cx="7200800" cy="4536504"/>
          </a:xfrm>
        </p:spPr>
        <p:txBody>
          <a:bodyPr>
            <a:normAutofit/>
          </a:bodyPr>
          <a:lstStyle/>
          <a:p>
            <a:pPr marL="457200" indent="-457200" algn="l" rtl="0">
              <a:buFont typeface="+mj-lt"/>
              <a:buAutoNum type="arabicPeriod"/>
            </a:pPr>
            <a:r>
              <a:rPr lang="en-US" dirty="0" smtClean="0"/>
              <a:t>Infectious Bronchitis. 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dirty="0" err="1" smtClean="0"/>
              <a:t>Colibacillosis</a:t>
            </a:r>
            <a:r>
              <a:rPr lang="en-US" dirty="0" smtClean="0"/>
              <a:t>  (Airsacculitis).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dirty="0" smtClean="0"/>
              <a:t>Bird flu (Avian Influenza).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dirty="0" err="1" smtClean="0"/>
              <a:t>Marek’s</a:t>
            </a:r>
            <a:r>
              <a:rPr lang="en-US" dirty="0" smtClean="0"/>
              <a:t> Disease (Nervous form).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dirty="0" smtClean="0"/>
              <a:t>Infectious </a:t>
            </a:r>
            <a:r>
              <a:rPr lang="en-US" dirty="0" err="1" smtClean="0"/>
              <a:t>Laryngotracheitis</a:t>
            </a:r>
            <a:r>
              <a:rPr lang="en-US" dirty="0" smtClean="0"/>
              <a:t>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dirty="0" smtClean="0"/>
              <a:t>Avian Encephalomyelitis.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dirty="0" smtClean="0"/>
              <a:t>Infectious </a:t>
            </a:r>
            <a:r>
              <a:rPr lang="en-US" dirty="0" err="1" smtClean="0"/>
              <a:t>Coryza</a:t>
            </a:r>
            <a:r>
              <a:rPr lang="en-US" dirty="0" smtClean="0"/>
              <a:t>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dirty="0" smtClean="0"/>
              <a:t>Chronic Respiratory Disease ( CRD ) 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dirty="0" err="1" smtClean="0"/>
              <a:t>Aspergillosis</a:t>
            </a:r>
            <a:r>
              <a:rPr lang="en-US" dirty="0" smtClean="0"/>
              <a:t>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dirty="0" smtClean="0"/>
              <a:t>Vitamin E Deficiency .</a:t>
            </a:r>
          </a:p>
          <a:p>
            <a:pPr marL="457200" indent="-457200" algn="l" rtl="0">
              <a:buFont typeface="+mj-lt"/>
              <a:buAutoNum type="arabicPeriod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33083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595194"/>
          </a:xfrm>
        </p:spPr>
        <p:txBody>
          <a:bodyPr>
            <a:normAutofit fontScale="90000"/>
          </a:bodyPr>
          <a:lstStyle/>
          <a:p>
            <a:pPr marL="685800" indent="-685800" algn="l" rtl="0">
              <a:buFont typeface="Arial" pitchFamily="34" charset="0"/>
              <a:buChar char="•"/>
            </a:pPr>
            <a:r>
              <a:rPr lang="en-US" sz="5400" u="sng" dirty="0" smtClean="0">
                <a:solidFill>
                  <a:srgbClr val="FF0000"/>
                </a:solidFill>
              </a:rPr>
              <a:t>Diagnosis</a:t>
            </a:r>
            <a:endParaRPr lang="ar-IQ" sz="5400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5232" y="1379909"/>
            <a:ext cx="7643192" cy="4857403"/>
          </a:xfrm>
        </p:spPr>
        <p:txBody>
          <a:bodyPr>
            <a:normAutofit/>
          </a:bodyPr>
          <a:lstStyle/>
          <a:p>
            <a:pPr marL="457200" indent="-457200" algn="l" rtl="0">
              <a:buFont typeface="+mj-lt"/>
              <a:buAutoNum type="arabicPeriod"/>
            </a:pPr>
            <a:r>
              <a:rPr lang="en-US" dirty="0" smtClean="0"/>
              <a:t>History 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dirty="0" smtClean="0"/>
              <a:t>HI ( Hemagglutination Inhibition Test ) 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dirty="0" smtClean="0"/>
              <a:t>VN ( Virus Neutralization) with known ND </a:t>
            </a:r>
            <a:r>
              <a:rPr lang="en-US" dirty="0" err="1" smtClean="0"/>
              <a:t>antisera</a:t>
            </a:r>
            <a:r>
              <a:rPr lang="en-US" dirty="0" smtClean="0"/>
              <a:t>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dirty="0" smtClean="0"/>
              <a:t>ELISA.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dirty="0" smtClean="0"/>
              <a:t>Immunofluorescence 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dirty="0" smtClean="0"/>
              <a:t>Signs.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dirty="0" smtClean="0"/>
              <a:t>Gross lesions.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dirty="0" smtClean="0"/>
              <a:t>Isolation and identification of virus.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dirty="0" smtClean="0"/>
              <a:t>Reproduction of the disease in susceptible chickens.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357780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indent="-571500" algn="l" rtl="0">
              <a:buFont typeface="Arial" pitchFamily="34" charset="0"/>
              <a:buChar char="•"/>
            </a:pPr>
            <a:r>
              <a:rPr lang="en-US" u="sng" dirty="0" smtClean="0">
                <a:solidFill>
                  <a:srgbClr val="FF0000"/>
                </a:solidFill>
              </a:rPr>
              <a:t>Treatment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endParaRPr lang="ar-IQ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9248" y="2060848"/>
            <a:ext cx="7427168" cy="4065315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dirty="0" smtClean="0"/>
              <a:t>No treatment.</a:t>
            </a:r>
          </a:p>
          <a:p>
            <a:pPr marL="0" indent="0" algn="l">
              <a:buNone/>
            </a:pPr>
            <a:r>
              <a:rPr lang="en-US" dirty="0" smtClean="0"/>
              <a:t>Broad –spectrum antibiotics for secondary bacterial infection.</a:t>
            </a:r>
            <a:endParaRPr lang="en-US" dirty="0"/>
          </a:p>
          <a:p>
            <a:pPr marL="0" indent="0" algn="l">
              <a:buNone/>
            </a:pPr>
            <a:r>
              <a:rPr lang="en-US" sz="4000" u="sng" dirty="0" smtClean="0">
                <a:solidFill>
                  <a:srgbClr val="FF0000"/>
                </a:solidFill>
              </a:rPr>
              <a:t>Prevention</a:t>
            </a:r>
            <a:r>
              <a:rPr lang="en-US" sz="4000" dirty="0" smtClean="0"/>
              <a:t> </a:t>
            </a:r>
            <a:r>
              <a:rPr lang="en-US" sz="1800" dirty="0" smtClean="0"/>
              <a:t>:</a:t>
            </a:r>
            <a:endParaRPr lang="en-US" dirty="0" smtClean="0"/>
          </a:p>
          <a:p>
            <a:pPr marL="0" indent="0" algn="l">
              <a:buNone/>
            </a:pPr>
            <a:r>
              <a:rPr lang="en-US" dirty="0" smtClean="0"/>
              <a:t>1-Vaccination </a:t>
            </a:r>
          </a:p>
          <a:p>
            <a:pPr marL="0" indent="0" algn="l">
              <a:buNone/>
            </a:pPr>
            <a:r>
              <a:rPr lang="en-US" dirty="0" smtClean="0"/>
              <a:t>2- Eradication. 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277412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883226"/>
          </a:xfrm>
        </p:spPr>
        <p:txBody>
          <a:bodyPr>
            <a:normAutofit/>
          </a:bodyPr>
          <a:lstStyle/>
          <a:p>
            <a:pPr marL="571500" indent="-571500" algn="l" rtl="0">
              <a:buFont typeface="Arial" pitchFamily="34" charset="0"/>
              <a:buChar char="•"/>
            </a:pPr>
            <a:r>
              <a:rPr lang="en-US" u="sng" dirty="0" smtClean="0">
                <a:solidFill>
                  <a:srgbClr val="FF0000"/>
                </a:solidFill>
              </a:rPr>
              <a:t>Newcastle disease                          </a:t>
            </a:r>
            <a:endParaRPr lang="ar-IQ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6896" y="1844824"/>
            <a:ext cx="7437512" cy="4104456"/>
          </a:xfrm>
        </p:spPr>
        <p:txBody>
          <a:bodyPr>
            <a:normAutofit/>
          </a:bodyPr>
          <a:lstStyle/>
          <a:p>
            <a:pPr algn="l" rtl="0"/>
            <a:r>
              <a:rPr lang="en-US" dirty="0" smtClean="0"/>
              <a:t>Highly contagious and fatal viral disease of most domestic fowl as well as many wild and pet bird.</a:t>
            </a:r>
          </a:p>
          <a:p>
            <a:pPr algn="l" rtl="0"/>
            <a:r>
              <a:rPr lang="en-US" dirty="0" smtClean="0"/>
              <a:t>Newcastle disease virus may cause conjunctivitis in humans.</a:t>
            </a:r>
          </a:p>
          <a:p>
            <a:pPr algn="l" rtl="0"/>
            <a:r>
              <a:rPr lang="en-US" sz="4000" dirty="0" smtClean="0"/>
              <a:t>Etiology:</a:t>
            </a:r>
            <a:endParaRPr lang="ar-IQ" sz="4000" dirty="0"/>
          </a:p>
          <a:p>
            <a:pPr marL="0" indent="0" algn="l" rtl="0">
              <a:buNone/>
            </a:pPr>
            <a:r>
              <a:rPr lang="en-US" dirty="0" err="1" smtClean="0"/>
              <a:t>Paramyxovirus</a:t>
            </a:r>
            <a:r>
              <a:rPr lang="en-US" dirty="0" smtClean="0"/>
              <a:t> type 1 ,single stranded RNA virus.</a:t>
            </a:r>
            <a:r>
              <a:rPr lang="ar-IQ" sz="2800" dirty="0" smtClean="0"/>
              <a:t> </a:t>
            </a:r>
            <a:endParaRPr lang="ar-IQ" sz="1600" dirty="0" smtClean="0"/>
          </a:p>
        </p:txBody>
      </p:sp>
    </p:spTree>
    <p:extLst>
      <p:ext uri="{BB962C8B-B14F-4D97-AF65-F5344CB8AC3E}">
        <p14:creationId xmlns:p14="http://schemas.microsoft.com/office/powerpoint/2010/main" val="1223734840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548680"/>
            <a:ext cx="6965245" cy="770437"/>
          </a:xfrm>
        </p:spPr>
        <p:txBody>
          <a:bodyPr>
            <a:normAutofit fontScale="90000"/>
          </a:bodyPr>
          <a:lstStyle/>
          <a:p>
            <a:pPr marL="571500" indent="-571500" algn="l" rtl="0"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Forms of Newcastle disease </a:t>
            </a:r>
            <a:endParaRPr lang="ar-IQ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412776"/>
            <a:ext cx="7643192" cy="4752528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ar-IQ" dirty="0" smtClean="0"/>
              <a:t>  </a:t>
            </a:r>
            <a:r>
              <a:rPr lang="en-US" dirty="0" smtClean="0"/>
              <a:t> </a:t>
            </a:r>
            <a:r>
              <a:rPr lang="en-US" dirty="0" err="1" smtClean="0"/>
              <a:t>Asciatic</a:t>
            </a:r>
            <a:r>
              <a:rPr lang="en-US" dirty="0" smtClean="0"/>
              <a:t> form , Viscerotropic  </a:t>
            </a:r>
            <a:r>
              <a:rPr lang="ar-IQ" dirty="0" smtClean="0"/>
              <a:t>: </a:t>
            </a:r>
            <a:r>
              <a:rPr lang="en-US" dirty="0" smtClean="0">
                <a:solidFill>
                  <a:srgbClr val="FF0000"/>
                </a:solidFill>
              </a:rPr>
              <a:t>1-</a:t>
            </a:r>
            <a:r>
              <a:rPr lang="en-US" b="1" dirty="0" smtClean="0"/>
              <a:t>Doyle ’s form </a:t>
            </a:r>
            <a:r>
              <a:rPr lang="ar-IQ" dirty="0" smtClean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Velogenic</a:t>
            </a:r>
            <a:r>
              <a:rPr lang="en-US" dirty="0" smtClean="0"/>
              <a:t> Newcastle Disease ( VVND ), Digestive form , Exotic form : Acute lethal infection of all ages of chickens.</a:t>
            </a:r>
          </a:p>
          <a:p>
            <a:pPr marL="0" indent="0" algn="l">
              <a:buNone/>
            </a:pPr>
            <a:r>
              <a:rPr lang="en-US" dirty="0" smtClean="0"/>
              <a:t>Hemorrhagic lesions of digestive tract are present.</a:t>
            </a:r>
          </a:p>
          <a:p>
            <a:pPr marL="0" indent="0" algn="l">
              <a:buNone/>
            </a:pPr>
            <a:r>
              <a:rPr lang="ar-IQ" dirty="0" smtClean="0"/>
              <a:t>    </a:t>
            </a:r>
          </a:p>
          <a:p>
            <a:pPr marL="0" indent="0" algn="l">
              <a:buNone/>
            </a:pPr>
            <a:r>
              <a:rPr lang="en-US" dirty="0" smtClean="0">
                <a:solidFill>
                  <a:srgbClr val="FF0000"/>
                </a:solidFill>
              </a:rPr>
              <a:t>2- </a:t>
            </a:r>
            <a:r>
              <a:rPr lang="en-US" b="1" dirty="0" smtClean="0"/>
              <a:t>Beach’s form </a:t>
            </a:r>
            <a:r>
              <a:rPr lang="en-US" dirty="0" smtClean="0"/>
              <a:t>: An acute ,often lethal infection of chickens of all ages ,characterized by respiratory and neurological signs , hence the term ,Neurotropic Velogenic Newcastle Disease (NVND ) ,and pneumotropic  velogenic  ND . </a:t>
            </a:r>
          </a:p>
        </p:txBody>
      </p:sp>
    </p:spTree>
    <p:extLst>
      <p:ext uri="{BB962C8B-B14F-4D97-AF65-F5344CB8AC3E}">
        <p14:creationId xmlns:p14="http://schemas.microsoft.com/office/powerpoint/2010/main" val="1749142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5107" y="836712"/>
            <a:ext cx="6965245" cy="1202485"/>
          </a:xfrm>
        </p:spPr>
        <p:txBody>
          <a:bodyPr>
            <a:normAutofit fontScale="90000"/>
          </a:bodyPr>
          <a:lstStyle/>
          <a:p>
            <a:pPr marL="571500" indent="-571500" algn="r" rtl="0">
              <a:buFont typeface="Arial" pitchFamily="34" charset="0"/>
              <a:buChar char="•"/>
            </a:pPr>
            <a:r>
              <a:rPr lang="en-US" u="sng" dirty="0" smtClean="0">
                <a:solidFill>
                  <a:srgbClr val="FF0000"/>
                </a:solidFill>
              </a:rPr>
              <a:t>Forms of Newcastle disease</a:t>
            </a:r>
            <a:endParaRPr lang="ar-IQ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7240" y="2204864"/>
            <a:ext cx="7355160" cy="3921299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dirty="0" smtClean="0">
                <a:solidFill>
                  <a:srgbClr val="FF0000"/>
                </a:solidFill>
              </a:rPr>
              <a:t>3-</a:t>
            </a:r>
            <a:r>
              <a:rPr lang="en-US" b="1" dirty="0" smtClean="0"/>
              <a:t>Beaudette’s form </a:t>
            </a:r>
            <a:r>
              <a:rPr lang="en-US" dirty="0" smtClean="0"/>
              <a:t>: Less pathogenic form of NVND , deaths are seen only in young birds..Viruses causes this type of infection are of </a:t>
            </a:r>
            <a:r>
              <a:rPr lang="en-US" dirty="0" err="1" smtClean="0"/>
              <a:t>mesogenic</a:t>
            </a:r>
            <a:r>
              <a:rPr lang="en-US" dirty="0" smtClean="0"/>
              <a:t> </a:t>
            </a:r>
            <a:r>
              <a:rPr lang="en-US" dirty="0" err="1" smtClean="0"/>
              <a:t>pathotype</a:t>
            </a:r>
            <a:r>
              <a:rPr lang="en-US" dirty="0" smtClean="0"/>
              <a:t>.</a:t>
            </a:r>
          </a:p>
          <a:p>
            <a:pPr marL="0" indent="0" algn="l">
              <a:buNone/>
            </a:pPr>
            <a:r>
              <a:rPr lang="en-US" dirty="0" smtClean="0"/>
              <a:t> </a:t>
            </a:r>
          </a:p>
          <a:p>
            <a:pPr marL="0" indent="0" algn="l">
              <a:buNone/>
            </a:pPr>
            <a:r>
              <a:rPr lang="en-US" dirty="0" smtClean="0">
                <a:solidFill>
                  <a:srgbClr val="FF0000"/>
                </a:solidFill>
              </a:rPr>
              <a:t>4-</a:t>
            </a:r>
            <a:r>
              <a:rPr lang="en-US" dirty="0" smtClean="0"/>
              <a:t> </a:t>
            </a:r>
            <a:r>
              <a:rPr lang="en-US" b="1" dirty="0" smtClean="0"/>
              <a:t>Hitchner’s form </a:t>
            </a:r>
            <a:r>
              <a:rPr lang="en-US" dirty="0" smtClean="0"/>
              <a:t>: Causes mild or inapparent      respiratory infections, caused by the viruses of the lentogenic pathotype.</a:t>
            </a:r>
          </a:p>
          <a:p>
            <a:pPr marL="0" indent="0" algn="l">
              <a:buNone/>
            </a:pPr>
            <a:r>
              <a:rPr lang="en-US" dirty="0" smtClean="0">
                <a:solidFill>
                  <a:srgbClr val="FF0000"/>
                </a:solidFill>
              </a:rPr>
              <a:t>5-</a:t>
            </a:r>
            <a:r>
              <a:rPr lang="en-US" dirty="0" smtClean="0"/>
              <a:t> </a:t>
            </a:r>
            <a:r>
              <a:rPr lang="en-US" b="1" dirty="0" smtClean="0"/>
              <a:t>Asymptomatic –enteric form: </a:t>
            </a:r>
            <a:r>
              <a:rPr lang="en-US" dirty="0" smtClean="0"/>
              <a:t>Gut infections with lentogenic viruses causing no obvious disease.            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60636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764704"/>
            <a:ext cx="6965245" cy="1202485"/>
          </a:xfrm>
        </p:spPr>
        <p:txBody>
          <a:bodyPr>
            <a:normAutofit/>
          </a:bodyPr>
          <a:lstStyle/>
          <a:p>
            <a:pPr marL="685800" indent="-685800" algn="l" rtl="0">
              <a:buFont typeface="Arial" pitchFamily="34" charset="0"/>
              <a:buChar char="•"/>
            </a:pPr>
            <a:r>
              <a:rPr lang="en-US" sz="4800" dirty="0" smtClean="0">
                <a:solidFill>
                  <a:srgbClr val="FF0000"/>
                </a:solidFill>
              </a:rPr>
              <a:t>Strains of ND viruses </a:t>
            </a:r>
            <a:endParaRPr lang="ar-IQ" sz="48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7240" y="1916832"/>
            <a:ext cx="7612412" cy="4209331"/>
          </a:xfrm>
        </p:spPr>
        <p:txBody>
          <a:bodyPr/>
          <a:lstStyle/>
          <a:p>
            <a:pPr marL="457200" indent="-457200" algn="l" rtl="0">
              <a:buFont typeface="+mj-lt"/>
              <a:buAutoNum type="arabicPeriod"/>
            </a:pPr>
            <a:r>
              <a:rPr lang="en-US" dirty="0" err="1" smtClean="0"/>
              <a:t>Lentogenic</a:t>
            </a:r>
            <a:r>
              <a:rPr lang="en-US" dirty="0" smtClean="0"/>
              <a:t> ND virus : Mild : Kills embryos in  more  than 90 hours.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dirty="0" err="1" smtClean="0"/>
              <a:t>Mesogenic</a:t>
            </a:r>
            <a:r>
              <a:rPr lang="en-US" dirty="0" smtClean="0"/>
              <a:t> ND virus : Moderate : Kills  embryos  in 60 -90 hours.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dirty="0" err="1" smtClean="0"/>
              <a:t>Velogenic</a:t>
            </a:r>
            <a:r>
              <a:rPr lang="en-US" dirty="0" smtClean="0"/>
              <a:t> : Highly virulent  </a:t>
            </a:r>
            <a:r>
              <a:rPr lang="en-US" dirty="0" err="1" smtClean="0"/>
              <a:t>neurotropic</a:t>
            </a:r>
            <a:r>
              <a:rPr lang="en-US" dirty="0" smtClean="0"/>
              <a:t> or </a:t>
            </a:r>
            <a:r>
              <a:rPr lang="en-US" dirty="0" err="1" smtClean="0"/>
              <a:t>viscerotropic</a:t>
            </a:r>
            <a:r>
              <a:rPr lang="en-US" dirty="0" smtClean="0"/>
              <a:t>  : Kills embryo in less than 60 hours.</a:t>
            </a:r>
          </a:p>
          <a:p>
            <a:pPr marL="441325" indent="-441325" algn="l" rtl="0">
              <a:buNone/>
            </a:pPr>
            <a:r>
              <a:rPr lang="en-US" dirty="0"/>
              <a:t> </a:t>
            </a:r>
            <a:r>
              <a:rPr lang="en-US" dirty="0" smtClean="0"/>
              <a:t>    </a:t>
            </a:r>
          </a:p>
          <a:p>
            <a:pPr marL="441325" indent="-441325" algn="l" rtl="0">
              <a:buNone/>
            </a:pPr>
            <a:r>
              <a:rPr lang="en-US" b="1" dirty="0" smtClean="0"/>
              <a:t> </a:t>
            </a:r>
            <a:r>
              <a:rPr lang="en-US" b="1" dirty="0" err="1" smtClean="0"/>
              <a:t>Lentogenic</a:t>
            </a:r>
            <a:r>
              <a:rPr lang="en-US" b="1" dirty="0" smtClean="0"/>
              <a:t> and Mesogenic strains are used as vaccines. </a:t>
            </a:r>
            <a:endParaRPr lang="ar-IQ" b="1" dirty="0"/>
          </a:p>
        </p:txBody>
      </p:sp>
    </p:spTree>
    <p:extLst>
      <p:ext uri="{BB962C8B-B14F-4D97-AF65-F5344CB8AC3E}">
        <p14:creationId xmlns:p14="http://schemas.microsoft.com/office/powerpoint/2010/main" val="9677871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595194"/>
          </a:xfrm>
        </p:spPr>
        <p:txBody>
          <a:bodyPr>
            <a:normAutofit fontScale="90000"/>
          </a:bodyPr>
          <a:lstStyle/>
          <a:p>
            <a:pPr marL="571500" indent="-571500" algn="l" rtl="0"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Method of spread </a:t>
            </a:r>
            <a:endParaRPr lang="ar-IQ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5232" y="1484784"/>
            <a:ext cx="7499176" cy="4824536"/>
          </a:xfrm>
        </p:spPr>
        <p:txBody>
          <a:bodyPr>
            <a:normAutofit/>
          </a:bodyPr>
          <a:lstStyle/>
          <a:p>
            <a:pPr marL="457200" indent="-457200" algn="l" rtl="0">
              <a:buFont typeface="+mj-lt"/>
              <a:buAutoNum type="arabicPeriod"/>
            </a:pPr>
            <a:r>
              <a:rPr lang="en-US" dirty="0" smtClean="0"/>
              <a:t>Aerosol from infected bird excretions.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dirty="0" smtClean="0"/>
              <a:t>Mechanical vectors.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dirty="0" smtClean="0"/>
              <a:t>Vaccinations : May cause the disease.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dirty="0" smtClean="0"/>
              <a:t>Wild birds.  </a:t>
            </a:r>
            <a:endParaRPr lang="en-US" dirty="0"/>
          </a:p>
          <a:p>
            <a:pPr algn="l" rtl="0"/>
            <a:r>
              <a:rPr lang="en-US" sz="4000" u="sng" dirty="0" smtClean="0">
                <a:solidFill>
                  <a:srgbClr val="FF0000"/>
                </a:solidFill>
              </a:rPr>
              <a:t>Mortality</a:t>
            </a:r>
            <a:r>
              <a:rPr lang="en-US" dirty="0" smtClean="0"/>
              <a:t>: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dirty="0" err="1" smtClean="0"/>
              <a:t>Lentogenic</a:t>
            </a:r>
            <a:r>
              <a:rPr lang="en-US" dirty="0" smtClean="0"/>
              <a:t> and mesogenic :Negligible if not           complicated.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dirty="0" err="1" smtClean="0"/>
              <a:t>Velogenic</a:t>
            </a:r>
            <a:r>
              <a:rPr lang="en-US" dirty="0" smtClean="0"/>
              <a:t>: Up to 50 % in adults and 90 % in chicks.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dirty="0" smtClean="0"/>
              <a:t>Exotic ND ( VVND ) :Up to 90 -100 % .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082272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413792"/>
            <a:ext cx="8229600" cy="1143000"/>
          </a:xfrm>
        </p:spPr>
        <p:txBody>
          <a:bodyPr>
            <a:normAutofit/>
          </a:bodyPr>
          <a:lstStyle/>
          <a:p>
            <a:pPr marL="571500" indent="-571500" algn="l" rtl="0">
              <a:buFont typeface="Arial" pitchFamily="34" charset="0"/>
              <a:buChar char="•"/>
            </a:pPr>
            <a:r>
              <a:rPr lang="en-US" b="1" u="sng" dirty="0" smtClean="0">
                <a:solidFill>
                  <a:srgbClr val="FF0000"/>
                </a:solidFill>
              </a:rPr>
              <a:t>Clinical signs </a:t>
            </a:r>
            <a:r>
              <a:rPr lang="en-US" u="sng" dirty="0" smtClean="0">
                <a:solidFill>
                  <a:srgbClr val="FF0000"/>
                </a:solidFill>
              </a:rPr>
              <a:t>: </a:t>
            </a:r>
            <a:r>
              <a:rPr lang="en-US" b="1" u="sng" dirty="0" smtClean="0">
                <a:solidFill>
                  <a:schemeClr val="tx2"/>
                </a:solidFill>
              </a:rPr>
              <a:t>Young</a:t>
            </a:r>
            <a:r>
              <a:rPr lang="en-US" u="sng" dirty="0" smtClean="0">
                <a:solidFill>
                  <a:srgbClr val="FF0000"/>
                </a:solidFill>
              </a:rPr>
              <a:t> </a:t>
            </a:r>
            <a:endParaRPr lang="ar-IQ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412776"/>
            <a:ext cx="7959828" cy="4536504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ar-IQ" dirty="0" smtClean="0">
                <a:solidFill>
                  <a:srgbClr val="FF0000"/>
                </a:solidFill>
              </a:rPr>
              <a:t>    </a:t>
            </a:r>
            <a:r>
              <a:rPr lang="en-US" dirty="0" smtClean="0"/>
              <a:t>Gasping, coughing ,</a:t>
            </a:r>
            <a:r>
              <a:rPr lang="en-US" dirty="0" err="1" smtClean="0"/>
              <a:t>rales</a:t>
            </a:r>
            <a:r>
              <a:rPr lang="en-US" dirty="0" smtClean="0"/>
              <a:t> and nasal </a:t>
            </a:r>
            <a:r>
              <a:rPr lang="ar-IQ" dirty="0" smtClean="0"/>
              <a:t> </a:t>
            </a:r>
            <a:r>
              <a:rPr lang="en-US" dirty="0" smtClean="0"/>
              <a:t> 1.Respiratory signs:</a:t>
            </a:r>
          </a:p>
          <a:p>
            <a:pPr marL="0" indent="0" algn="l">
              <a:buNone/>
            </a:pPr>
            <a:r>
              <a:rPr lang="en-US" dirty="0" smtClean="0"/>
              <a:t>     discharge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</a:p>
          <a:p>
            <a:pPr marL="0" indent="0" algn="l">
              <a:buNone/>
            </a:pPr>
            <a:r>
              <a:rPr lang="en-US" dirty="0" smtClean="0">
                <a:solidFill>
                  <a:srgbClr val="FF0000"/>
                </a:solidFill>
              </a:rPr>
              <a:t>2.</a:t>
            </a:r>
            <a:r>
              <a:rPr lang="en-US" dirty="0" smtClean="0"/>
              <a:t>CNS signs : Follow respiratory signs : Twisted neck ,</a:t>
            </a:r>
          </a:p>
          <a:p>
            <a:pPr marL="0" indent="0" algn="l">
              <a:buNone/>
            </a:pPr>
            <a:r>
              <a:rPr lang="en-US" dirty="0" smtClean="0"/>
              <a:t>   </a:t>
            </a:r>
            <a:r>
              <a:rPr lang="en-US" dirty="0" smtClean="0"/>
              <a:t>stargazing</a:t>
            </a:r>
            <a:endParaRPr lang="ar-IQ" dirty="0" smtClean="0"/>
          </a:p>
          <a:p>
            <a:pPr marL="0" indent="0" algn="l"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 marL="0" indent="0" algn="l">
              <a:buNone/>
            </a:pPr>
            <a:r>
              <a:rPr lang="en-US" dirty="0" smtClean="0">
                <a:solidFill>
                  <a:srgbClr val="FF0000"/>
                </a:solidFill>
              </a:rPr>
              <a:t>3.</a:t>
            </a:r>
            <a:r>
              <a:rPr lang="en-US" dirty="0" smtClean="0"/>
              <a:t>Signs of digestive system : Diarrhea , greenish diarrhea , </a:t>
            </a:r>
          </a:p>
          <a:p>
            <a:pPr marL="0" indent="0" algn="l">
              <a:buNone/>
            </a:pPr>
            <a:r>
              <a:rPr lang="en-US" dirty="0" smtClean="0"/>
              <a:t>    bloody diarrhea.</a:t>
            </a:r>
          </a:p>
          <a:p>
            <a:pPr marL="0" indent="0" algn="l"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 marL="0" indent="0" algn="l">
              <a:buNone/>
            </a:pPr>
            <a:r>
              <a:rPr lang="en-US" dirty="0" smtClean="0">
                <a:solidFill>
                  <a:srgbClr val="FF0000"/>
                </a:solidFill>
              </a:rPr>
              <a:t>4.</a:t>
            </a:r>
            <a:r>
              <a:rPr lang="en-US" dirty="0" smtClean="0"/>
              <a:t>Ocular signs: Lacrimation and conjunctivitis.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655928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indent="-571500" algn="l" rtl="0">
              <a:buFont typeface="Arial" pitchFamily="34" charset="0"/>
              <a:buChar char="•"/>
            </a:pPr>
            <a:r>
              <a:rPr lang="en-US" sz="4000" b="1" u="sng" dirty="0" smtClean="0">
                <a:solidFill>
                  <a:srgbClr val="C00000"/>
                </a:solidFill>
              </a:rPr>
              <a:t>Clinical signs </a:t>
            </a:r>
            <a:r>
              <a:rPr lang="en-US" sz="4000" b="1" u="sng" dirty="0" smtClean="0">
                <a:solidFill>
                  <a:schemeClr val="tx2"/>
                </a:solidFill>
              </a:rPr>
              <a:t>:</a:t>
            </a:r>
            <a:r>
              <a:rPr lang="en-US" sz="4000" b="1" dirty="0" smtClean="0">
                <a:solidFill>
                  <a:schemeClr val="tx2"/>
                </a:solidFill>
              </a:rPr>
              <a:t> </a:t>
            </a:r>
            <a:r>
              <a:rPr lang="en-US" sz="4000" b="1" u="sng" dirty="0" smtClean="0">
                <a:solidFill>
                  <a:schemeClr val="tx2"/>
                </a:solidFill>
              </a:rPr>
              <a:t>Adult</a:t>
            </a:r>
            <a:endParaRPr lang="ar-IQ" sz="4000" b="1" u="sng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7224" y="2000240"/>
            <a:ext cx="7499176" cy="3489251"/>
          </a:xfrm>
        </p:spPr>
        <p:txBody>
          <a:bodyPr>
            <a:normAutofit/>
          </a:bodyPr>
          <a:lstStyle/>
          <a:p>
            <a:pPr marL="457200" indent="-457200" algn="l" rtl="0">
              <a:buNone/>
            </a:pPr>
            <a:r>
              <a:rPr lang="en-US" dirty="0" smtClean="0"/>
              <a:t>1- Mild respiratory signs.</a:t>
            </a:r>
          </a:p>
          <a:p>
            <a:pPr marL="457200" indent="-457200" algn="l" rtl="0">
              <a:buNone/>
            </a:pPr>
            <a:endParaRPr lang="en-US" dirty="0" smtClean="0"/>
          </a:p>
          <a:p>
            <a:pPr marL="457200" indent="-457200" algn="l" rtl="0">
              <a:buNone/>
            </a:pPr>
            <a:r>
              <a:rPr lang="en-US" dirty="0" smtClean="0"/>
              <a:t>2- Few CNS signs.</a:t>
            </a:r>
          </a:p>
          <a:p>
            <a:pPr marL="457200" indent="-457200" algn="l" rtl="0">
              <a:buNone/>
            </a:pPr>
            <a:endParaRPr lang="en-US" dirty="0" smtClean="0"/>
          </a:p>
          <a:p>
            <a:pPr marL="457200" indent="-457200" algn="l" rtl="0">
              <a:buNone/>
            </a:pPr>
            <a:r>
              <a:rPr lang="en-US" dirty="0" smtClean="0"/>
              <a:t>3- Layers may cease to produce .</a:t>
            </a:r>
          </a:p>
          <a:p>
            <a:pPr marL="457200" indent="-457200" algn="l" rtl="0">
              <a:buNone/>
            </a:pPr>
            <a:endParaRPr lang="en-US" dirty="0" smtClean="0"/>
          </a:p>
          <a:p>
            <a:pPr marL="457200" indent="-457200" algn="l" rtl="0">
              <a:buNone/>
            </a:pPr>
            <a:r>
              <a:rPr lang="en-US" dirty="0" smtClean="0"/>
              <a:t>4- Eggs are of low quality and rough </a:t>
            </a:r>
            <a:r>
              <a:rPr lang="en-US" smtClean="0"/>
              <a:t>or   </a:t>
            </a:r>
            <a:r>
              <a:rPr lang="en-US" dirty="0" smtClean="0"/>
              <a:t>soft  </a:t>
            </a:r>
            <a:r>
              <a:rPr lang="en-US" smtClean="0"/>
              <a:t>shell .  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143828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685800" indent="-685800" algn="l" rtl="0">
              <a:buFont typeface="Arial" pitchFamily="34" charset="0"/>
              <a:buChar char="•"/>
            </a:pPr>
            <a:r>
              <a:rPr lang="en-US" sz="4800" u="sng" dirty="0" smtClean="0">
                <a:solidFill>
                  <a:srgbClr val="FF0000"/>
                </a:solidFill>
              </a:rPr>
              <a:t>Post –mortem lesion</a:t>
            </a:r>
            <a:endParaRPr lang="ar-IQ" sz="4800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1256" y="2060848"/>
            <a:ext cx="7211144" cy="4065315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dirty="0" smtClean="0">
                <a:solidFill>
                  <a:srgbClr val="FF0000"/>
                </a:solidFill>
              </a:rPr>
              <a:t>1-</a:t>
            </a:r>
            <a:r>
              <a:rPr lang="en-US" dirty="0" smtClean="0"/>
              <a:t>Severe inflammation of trachea and air sacs.</a:t>
            </a:r>
          </a:p>
          <a:p>
            <a:pPr marL="0" indent="0" algn="l"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 marL="0" indent="0" algn="l">
              <a:buNone/>
            </a:pPr>
            <a:r>
              <a:rPr lang="en-US" dirty="0" smtClean="0">
                <a:solidFill>
                  <a:srgbClr val="FF0000"/>
                </a:solidFill>
              </a:rPr>
              <a:t>2-</a:t>
            </a:r>
            <a:r>
              <a:rPr lang="en-US" dirty="0" smtClean="0"/>
              <a:t>Hemorrhagic ulcerations in the mucosa of gut and</a:t>
            </a:r>
          </a:p>
          <a:p>
            <a:pPr marL="0" indent="0" algn="l">
              <a:buNone/>
            </a:pPr>
            <a:r>
              <a:rPr lang="en-US" dirty="0" smtClean="0"/>
              <a:t>   </a:t>
            </a:r>
            <a:r>
              <a:rPr lang="en-US" dirty="0" err="1" smtClean="0"/>
              <a:t>cecal</a:t>
            </a:r>
            <a:r>
              <a:rPr lang="en-US" dirty="0" smtClean="0"/>
              <a:t>  tonsils.</a:t>
            </a:r>
          </a:p>
          <a:p>
            <a:pPr marL="0" indent="0" algn="l"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 marL="0" indent="0" algn="l">
              <a:buNone/>
            </a:pPr>
            <a:r>
              <a:rPr lang="en-US" dirty="0" smtClean="0">
                <a:solidFill>
                  <a:srgbClr val="FF0000"/>
                </a:solidFill>
              </a:rPr>
              <a:t> 3-</a:t>
            </a:r>
            <a:r>
              <a:rPr lang="en-US" dirty="0" smtClean="0"/>
              <a:t> Severe hemorrhages of mucosal surface of the </a:t>
            </a:r>
          </a:p>
          <a:p>
            <a:pPr marL="0" indent="0" algn="l">
              <a:buNone/>
            </a:pPr>
            <a:r>
              <a:rPr lang="en-US" dirty="0" smtClean="0"/>
              <a:t>     </a:t>
            </a:r>
            <a:r>
              <a:rPr lang="en-US" dirty="0" err="1" smtClean="0"/>
              <a:t>proventriculus</a:t>
            </a:r>
            <a:r>
              <a:rPr lang="en-US" dirty="0" smtClean="0"/>
              <a:t>  and gizzard.  </a:t>
            </a:r>
          </a:p>
          <a:p>
            <a:pPr marL="0" indent="0" algn="l">
              <a:buNone/>
            </a:pPr>
            <a:r>
              <a:rPr lang="en-US" dirty="0" smtClean="0"/>
              <a:t>   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105297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دبوس تثبيت">
  <a:themeElements>
    <a:clrScheme name="دبوس تثبيت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دبوس تثبيت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دبوس تثبيت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ملتقى">
  <a:themeElements>
    <a:clrScheme name="ملتقى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ملتقى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ملتقى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492</TotalTime>
  <Words>590</Words>
  <Application>Microsoft Office PowerPoint</Application>
  <PresentationFormat>On-screen Show (4:3)</PresentationFormat>
  <Paragraphs>94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5" baseType="lpstr">
      <vt:lpstr>Arial</vt:lpstr>
      <vt:lpstr>Brush Script MT</vt:lpstr>
      <vt:lpstr>Constantia</vt:lpstr>
      <vt:lpstr>Franklin Gothic Book</vt:lpstr>
      <vt:lpstr>Lucida Sans Unicode</vt:lpstr>
      <vt:lpstr>Majalla UI</vt:lpstr>
      <vt:lpstr>Rage Italic</vt:lpstr>
      <vt:lpstr>Times New Roman</vt:lpstr>
      <vt:lpstr>Verdana</vt:lpstr>
      <vt:lpstr>Wingdings 2</vt:lpstr>
      <vt:lpstr>Wingdings 3</vt:lpstr>
      <vt:lpstr>دبوس تثبيت</vt:lpstr>
      <vt:lpstr>ملتقى</vt:lpstr>
      <vt:lpstr>PowerPoint Presentation</vt:lpstr>
      <vt:lpstr>Newcastle disease                          </vt:lpstr>
      <vt:lpstr>Forms of Newcastle disease </vt:lpstr>
      <vt:lpstr>Forms of Newcastle disease</vt:lpstr>
      <vt:lpstr>Strains of ND viruses </vt:lpstr>
      <vt:lpstr>Method of spread </vt:lpstr>
      <vt:lpstr>Clinical signs : Young </vt:lpstr>
      <vt:lpstr>Clinical signs : Adult</vt:lpstr>
      <vt:lpstr>Post –mortem lesion</vt:lpstr>
      <vt:lpstr>Differential diagnosis</vt:lpstr>
      <vt:lpstr>Diagnosis</vt:lpstr>
      <vt:lpstr>Treatment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Newcastle disease</dc:title>
  <dc:creator>Toshiba</dc:creator>
  <cp:lastModifiedBy>dr.harth</cp:lastModifiedBy>
  <cp:revision>58</cp:revision>
  <dcterms:created xsi:type="dcterms:W3CDTF">2013-03-03T16:17:28Z</dcterms:created>
  <dcterms:modified xsi:type="dcterms:W3CDTF">2021-05-08T08:06:57Z</dcterms:modified>
</cp:coreProperties>
</file>