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166255"/>
                <a:ext cx="9027776" cy="640080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sz="67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Optimization</a:t>
                </a:r>
                <a:r>
                  <a:rPr lang="en-US" sz="8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8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60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Fourth Class</a:t>
                </a:r>
                <a:r>
                  <a:rPr lang="en-US" sz="60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6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2020 - 2021</a:t>
                </a:r>
                <a:r>
                  <a:rPr lang="en-US" sz="6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6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9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</a:t>
                </a:r>
                <a:r>
                  <a:rPr lang="en-US" sz="8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8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49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𝑫𝒓</m:t>
                    </m:r>
                    <m:r>
                      <a:rPr lang="en-US" sz="49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 </m:t>
                    </m:r>
                    <m:r>
                      <a:rPr lang="en-US" sz="49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𝑱𝒂𝒘𝒂𝒅</m:t>
                    </m:r>
                    <m:r>
                      <a:rPr lang="en-US" sz="49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49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𝑴𝒂𝒉𝒎𝒐𝒖𝒅</m:t>
                    </m:r>
                  </m:oMath>
                </a14:m>
                <a:r>
                  <a:rPr lang="en-US" sz="49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9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𝑱𝒂𝒔𝒔𝒊𝒎</m:t>
                    </m:r>
                  </m:oMath>
                </a14:m>
                <a:r>
                  <a:rPr lang="en-US" sz="49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9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Dept. of Math.</a:t>
                </a:r>
                <a:br>
                  <a:rPr lang="en-US" sz="4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9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Education College for Pure Sciences</a:t>
                </a:r>
                <a:r>
                  <a:rPr lang="en-US" sz="6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6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6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𝑼𝒏𝒊𝒗𝒆𝒓𝒔𝒊𝒕𝒚</m:t>
                    </m:r>
                    <m:r>
                      <a:rPr lang="en-US" sz="6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6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𝒐𝒇</m:t>
                    </m:r>
                    <m:r>
                      <a:rPr lang="en-US" sz="6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6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𝑩𝒂𝒔𝒓𝒂𝒉</m:t>
                    </m:r>
                  </m:oMath>
                </a14:m>
                <a:r>
                  <a:rPr lang="en-US" sz="6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6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6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Iraq</a:t>
                </a:r>
                <a:br>
                  <a:rPr lang="en-US" sz="6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6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6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8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8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8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166255"/>
                <a:ext cx="9027776" cy="6400800"/>
              </a:xfrm>
              <a:blipFill rotWithShape="0">
                <a:blip r:embed="rId2"/>
                <a:stretch>
                  <a:fillRect l="-1485" t="-2857" r="-1485"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5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311727"/>
            <a:ext cx="91232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Syllabus</a:t>
            </a:r>
          </a:p>
          <a:p>
            <a:pPr algn="ctr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943402"/>
              </p:ext>
            </p:extLst>
          </p:nvPr>
        </p:nvGraphicFramePr>
        <p:xfrm>
          <a:off x="249383" y="1419722"/>
          <a:ext cx="1163900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090"/>
                <a:gridCol w="2265218"/>
                <a:gridCol w="8334693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4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Chapter</a:t>
                      </a:r>
                      <a:endParaRPr lang="en-US" sz="4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4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4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4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 Concepts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Introduction, Mathematical Optimization, Basic Optimization Problem, Types of Optimization Problems, Some Mathematical Foundations, Convex Sets</a:t>
                      </a:r>
                      <a:r>
                        <a:rPr lang="en-US" sz="3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Convex Functions, Optimality Conditions for Unconstrained Optimization, Structure of Optimization Problem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08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6" y="374072"/>
            <a:ext cx="8873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340024"/>
              </p:ext>
            </p:extLst>
          </p:nvPr>
        </p:nvGraphicFramePr>
        <p:xfrm>
          <a:off x="415636" y="374071"/>
          <a:ext cx="9538855" cy="6089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661"/>
                <a:gridCol w="2509876"/>
                <a:gridCol w="5953318"/>
              </a:tblGrid>
              <a:tr h="1504771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Chapter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8430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Line Search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Introduction, Forward – Backward Method, Convergence Theory for Exact Line Search, The Golden Section Method, Fibonacci Method, Quadratic Interpolation Method, Cubic Interpolation Method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3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982" y="394855"/>
            <a:ext cx="9123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501957"/>
              </p:ext>
            </p:extLst>
          </p:nvPr>
        </p:nvGraphicFramePr>
        <p:xfrm>
          <a:off x="311730" y="394855"/>
          <a:ext cx="928947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088"/>
                <a:gridCol w="2930237"/>
                <a:gridCol w="5320145"/>
              </a:tblGrid>
              <a:tr h="55150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Chapter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916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Steepest Descent and Newton Methods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Steepest Descent Method, The Newton Method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916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Conjugate Direction Methods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Conjugate Directions, Conjugate Gradient Methods, Fletcher-Reeves</a:t>
                      </a:r>
                      <a:r>
                        <a:rPr lang="en-US" sz="3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Method, Dixon Method, Polack Method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7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9" y="332509"/>
            <a:ext cx="9164782" cy="61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890198"/>
              </p:ext>
            </p:extLst>
          </p:nvPr>
        </p:nvGraphicFramePr>
        <p:xfrm>
          <a:off x="207819" y="1"/>
          <a:ext cx="9476509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479"/>
                <a:gridCol w="2600131"/>
                <a:gridCol w="5887899"/>
              </a:tblGrid>
              <a:tr h="4816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Chapter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16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Quasi – Newton Method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Introduction, Quasi – Newton Equation, </a:t>
                      </a:r>
                      <a:r>
                        <a:rPr lang="en-US" sz="3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Davidon</a:t>
                      </a:r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-Fletcher-Powell Method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16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Constrained Optimization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Statement of Constrained Optimization Problem, Multivariate</a:t>
                      </a:r>
                      <a:r>
                        <a:rPr lang="en-US" sz="3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Optimization with Equality Constraints, Lagrange Multiplier Method, Multivariate Optimization with Inequality Constraints, Kuhn – Tucker Conditions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7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418" y="228600"/>
            <a:ext cx="8832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417" y="228600"/>
            <a:ext cx="9102438" cy="5874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200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References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1: A Modified Conjugate Gradient Method for Unconstrained Optimization by Can Li, 2013.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2: Constrained Optimization, by Peter Kennedy, 2019.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3: Constrained Optimization, by Joshua Wild, 2013.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4: Constrained Optimization and Lagrange Multiplier Methods, by Dimitri P.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Bertsekas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1996.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1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255" y="394855"/>
            <a:ext cx="9060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073" y="394855"/>
            <a:ext cx="9351818" cy="7338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5: Convex Optimization, by Stephen Boyd, and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Lieven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Vandenberghe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2009.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6: Introduction to Optimization,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Anand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Jayant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Kulkarmi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2017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endParaRPr lang="en-US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endParaRPr lang="en-US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endParaRPr lang="en-US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endParaRPr lang="en-US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endParaRPr lang="en-US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4073" y="2544965"/>
            <a:ext cx="9538854" cy="4088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7: Numerical Analysis and Optimization, by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Gregoire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Allaire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2007.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8: Method of Quadratic Interpolation, by Keller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Vandebogent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2017.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9: Optimization Theory, by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Shibayan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Sarkar, 2016.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10: Optimization and Optimal Control, by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Altannar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Chinchuluun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2010.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0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5" y="477982"/>
            <a:ext cx="9123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872" y="665018"/>
            <a:ext cx="9130146" cy="564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11: Optimization Theory and Methods, by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Weilyu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Sun, 2006.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12: Optimization Theory and 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Applications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by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S.S.Rao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1979.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13: Numerical Methods for Unconstrained Optimization, by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M.A.Wolfe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1977</a:t>
            </a:r>
            <a:r>
              <a:rPr lang="en-US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933950" algn="l"/>
              </a:tabLs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04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350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Optimization Fourth Class 2020 - 2021 By Dr. Jawad Mahmoud Jassim Dept. of Math. Education College for Pure Sciences University of Basrah  Iraq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 Fourth Class 2020/ 2021 By Dr. Jawad Mahmoud Jassim Dept. of Math. Education College for Pure Sciences Universi</dc:title>
  <dc:creator>Jawad</dc:creator>
  <cp:lastModifiedBy>Jawad</cp:lastModifiedBy>
  <cp:revision>9</cp:revision>
  <dcterms:created xsi:type="dcterms:W3CDTF">2020-11-01T12:55:27Z</dcterms:created>
  <dcterms:modified xsi:type="dcterms:W3CDTF">2020-11-19T10:36:07Z</dcterms:modified>
</cp:coreProperties>
</file>