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279" r:id="rId4"/>
    <p:sldId id="259" r:id="rId5"/>
    <p:sldId id="263" r:id="rId6"/>
    <p:sldId id="261" r:id="rId7"/>
    <p:sldId id="267" r:id="rId8"/>
    <p:sldId id="268" r:id="rId9"/>
    <p:sldId id="264" r:id="rId10"/>
    <p:sldId id="272" r:id="rId11"/>
    <p:sldId id="273" r:id="rId12"/>
    <p:sldId id="269" r:id="rId13"/>
    <p:sldId id="270" r:id="rId14"/>
    <p:sldId id="271" r:id="rId15"/>
    <p:sldId id="266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ew%20&#1608;&#1585;&#1602;&#1577;%20&#1593;&#1605;&#1604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RASHID\Desktop\&#1576;&#1581;&#1579;%20&#1575;&#1604;&#1588;&#1605;&#1587;&#1610;&#15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RASHID\Desktop\&#1576;&#1581;&#1579;%20&#1575;&#1604;&#1588;&#1605;&#1587;&#1610;&#15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ar-IQ" sz="1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تطور انتاج الطاقة الشمسية عالمياً للمدة (2000 - 2023)   (تيرا واط/ساعة)</a:t>
            </a:r>
            <a:endParaRPr lang="ar-IQ" sz="1400"/>
          </a:p>
        </c:rich>
      </c:tx>
      <c:layout/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ورقة3!$E$6:$E$7</c:f>
              <c:strCache>
                <c:ptCount val="1"/>
                <c:pt idx="0">
                  <c:v>الإنتاج  (تيرا واط/ساعة)</c:v>
                </c:pt>
              </c:strCache>
            </c:strRef>
          </c:tx>
          <c:marker>
            <c:symbol val="none"/>
          </c:marker>
          <c:xVal>
            <c:numRef>
              <c:f>ورقة3!$D$8:$D$19</c:f>
              <c:numCache>
                <c:formatCode>General</c:formatCode>
                <c:ptCount val="12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2019</c:v>
                </c:pt>
                <c:pt idx="11">
                  <c:v>2023</c:v>
                </c:pt>
              </c:numCache>
            </c:numRef>
          </c:xVal>
          <c:yVal>
            <c:numRef>
              <c:f>ورقة3!$E$8:$E$19</c:f>
              <c:numCache>
                <c:formatCode>General</c:formatCode>
                <c:ptCount val="12"/>
                <c:pt idx="0">
                  <c:v>1.2</c:v>
                </c:pt>
                <c:pt idx="1">
                  <c:v>1.2110000000000001</c:v>
                </c:pt>
                <c:pt idx="2">
                  <c:v>2.766</c:v>
                </c:pt>
                <c:pt idx="3">
                  <c:v>5.7619999999999996</c:v>
                </c:pt>
                <c:pt idx="4">
                  <c:v>14.927</c:v>
                </c:pt>
                <c:pt idx="5">
                  <c:v>39.43</c:v>
                </c:pt>
                <c:pt idx="6">
                  <c:v>98.802999999999997</c:v>
                </c:pt>
                <c:pt idx="7">
                  <c:v>177.14699999999999</c:v>
                </c:pt>
                <c:pt idx="8">
                  <c:v>301.47300000000001</c:v>
                </c:pt>
                <c:pt idx="9">
                  <c:v>582.79999999999995</c:v>
                </c:pt>
                <c:pt idx="10">
                  <c:v>724.1</c:v>
                </c:pt>
                <c:pt idx="11">
                  <c:v>1311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015360"/>
        <c:axId val="232016896"/>
      </c:scatterChart>
      <c:valAx>
        <c:axId val="23201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016896"/>
        <c:crosses val="autoZero"/>
        <c:crossBetween val="midCat"/>
      </c:valAx>
      <c:valAx>
        <c:axId val="23201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015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IQ" sz="2000" dirty="0"/>
              <a:t>كمية الطاقة الكهربائية المتاحة (</a:t>
            </a:r>
            <a:r>
              <a:rPr lang="ar-IQ" sz="2000" dirty="0" err="1"/>
              <a:t>كيلواواط</a:t>
            </a:r>
            <a:r>
              <a:rPr lang="ar-IQ" sz="2000" dirty="0"/>
              <a:t> /م2 ساعة) </a:t>
            </a:r>
          </a:p>
          <a:p>
            <a:pPr>
              <a:defRPr/>
            </a:pPr>
            <a:r>
              <a:rPr lang="ar-IQ" sz="2000" dirty="0"/>
              <a:t>بحسب مساحة محافظة البصرة</a:t>
            </a:r>
          </a:p>
        </c:rich>
      </c:tx>
      <c:layout>
        <c:manualLayout>
          <c:xMode val="edge"/>
          <c:yMode val="edge"/>
          <c:x val="0.22974919801691454"/>
          <c:y val="6.734478386146770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ورقة2!$F$6</c:f>
              <c:strCache>
                <c:ptCount val="1"/>
                <c:pt idx="0">
                  <c:v>النسبة 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ورقة2!$E$7:$E$9</c:f>
              <c:strCache>
                <c:ptCount val="3"/>
                <c:pt idx="0">
                  <c:v>اقل من 1500 </c:v>
                </c:pt>
                <c:pt idx="1">
                  <c:v>1500-3000</c:v>
                </c:pt>
                <c:pt idx="2">
                  <c:v>أكثر من 3000</c:v>
                </c:pt>
              </c:strCache>
            </c:strRef>
          </c:cat>
          <c:val>
            <c:numRef>
              <c:f>ورقة2!$F$7:$F$9</c:f>
              <c:numCache>
                <c:formatCode>General</c:formatCode>
                <c:ptCount val="3"/>
                <c:pt idx="0">
                  <c:v>52.8</c:v>
                </c:pt>
                <c:pt idx="1">
                  <c:v>24</c:v>
                </c:pt>
                <c:pt idx="2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ar-IQ" sz="1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شكل </a:t>
            </a:r>
            <a:r>
              <a:rPr lang="ar-IQ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(1) </a:t>
            </a:r>
            <a:r>
              <a:rPr lang="ar-IQ" sz="1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التوزيع الجغرافي لمحطات تصفية المياه العاملة بالطاقة الشمسية </a:t>
            </a:r>
          </a:p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ar-IQ" sz="1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في محافظة البصرة لعام </a:t>
            </a:r>
            <a:r>
              <a:rPr lang="ar-IQ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2022</a:t>
            </a:r>
            <a:r>
              <a:rPr lang="ar-IQ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ar-SA" sz="2000" dirty="0"/>
          </a:p>
        </c:rich>
      </c:tx>
      <c:layout/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ورقة1!$E$83</c:f>
              <c:strCache>
                <c:ptCount val="1"/>
                <c:pt idx="0">
                  <c:v>عدد الخلايا الشمسية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ورقة1!$D$84:$D$86</c:f>
              <c:strCache>
                <c:ptCount val="3"/>
                <c:pt idx="0">
                  <c:v>القرنة </c:v>
                </c:pt>
                <c:pt idx="1">
                  <c:v>المدينة</c:v>
                </c:pt>
                <c:pt idx="2">
                  <c:v>شط العرب</c:v>
                </c:pt>
              </c:strCache>
            </c:strRef>
          </c:cat>
          <c:val>
            <c:numRef>
              <c:f>ورقة1!$E$84:$E$86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C-41D2-942D-7A589E4FA2EF}"/>
            </c:ext>
          </c:extLst>
        </c:ser>
        <c:ser>
          <c:idx val="1"/>
          <c:order val="1"/>
          <c:tx>
            <c:strRef>
              <c:f>ورقة1!$F$83</c:f>
              <c:strCache>
                <c:ptCount val="1"/>
                <c:pt idx="0">
                  <c:v>القدرة الإنتاجية م3/ساعة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ورقة1!$D$84:$D$86</c:f>
              <c:strCache>
                <c:ptCount val="3"/>
                <c:pt idx="0">
                  <c:v>القرنة </c:v>
                </c:pt>
                <c:pt idx="1">
                  <c:v>المدينة</c:v>
                </c:pt>
                <c:pt idx="2">
                  <c:v>شط العرب</c:v>
                </c:pt>
              </c:strCache>
            </c:strRef>
          </c:cat>
          <c:val>
            <c:numRef>
              <c:f>ورقة1!$F$84:$F$86</c:f>
              <c:numCache>
                <c:formatCode>General</c:formatCode>
                <c:ptCount val="3"/>
                <c:pt idx="0">
                  <c:v>43</c:v>
                </c:pt>
                <c:pt idx="1">
                  <c:v>11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AC-41D2-942D-7A589E4FA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843648"/>
        <c:axId val="158845184"/>
      </c:barChart>
      <c:catAx>
        <c:axId val="15884364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45184"/>
        <c:crosses val="autoZero"/>
        <c:auto val="1"/>
        <c:lblAlgn val="ctr"/>
        <c:lblOffset val="100"/>
        <c:noMultiLvlLbl val="0"/>
      </c:catAx>
      <c:valAx>
        <c:axId val="15884518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4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ar-IQ" sz="1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شكل </a:t>
            </a:r>
            <a:r>
              <a:rPr lang="ar-IQ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(2) </a:t>
            </a:r>
            <a:r>
              <a:rPr lang="ar-IQ" sz="18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التوزيع الجغرافي لمحطات تحلية المياه العاملة بالطاقة الشمسية</a:t>
            </a:r>
            <a:r>
              <a:rPr lang="ar-IQ" sz="18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ar-IQ" sz="18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في محافظة البصرة لعام </a:t>
            </a:r>
            <a:r>
              <a:rPr lang="ar-IQ" sz="2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2022</a:t>
            </a:r>
            <a:endParaRPr lang="ar-SA" sz="2000" dirty="0"/>
          </a:p>
        </c:rich>
      </c:tx>
      <c:layout/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ورقة1!$D$159</c:f>
              <c:strCache>
                <c:ptCount val="1"/>
                <c:pt idx="0">
                  <c:v>عدد الخلايا الشمسية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ورقة1!$C$160:$C$163</c:f>
              <c:strCache>
                <c:ptCount val="4"/>
                <c:pt idx="0">
                  <c:v>القرنة </c:v>
                </c:pt>
                <c:pt idx="1">
                  <c:v>المدينة</c:v>
                </c:pt>
                <c:pt idx="2">
                  <c:v>شط العرب</c:v>
                </c:pt>
                <c:pt idx="3">
                  <c:v>الزبير</c:v>
                </c:pt>
              </c:strCache>
            </c:strRef>
          </c:cat>
          <c:val>
            <c:numRef>
              <c:f>ورقة1!$D$160:$D$163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B8-49E9-8B70-073D4C4996BD}"/>
            </c:ext>
          </c:extLst>
        </c:ser>
        <c:ser>
          <c:idx val="1"/>
          <c:order val="1"/>
          <c:tx>
            <c:strRef>
              <c:f>ورقة1!$E$159</c:f>
              <c:strCache>
                <c:ptCount val="1"/>
                <c:pt idx="0">
                  <c:v>القدرة الإنتاجية م3/ساعة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ورقة1!$C$160:$C$163</c:f>
              <c:strCache>
                <c:ptCount val="4"/>
                <c:pt idx="0">
                  <c:v>القرنة </c:v>
                </c:pt>
                <c:pt idx="1">
                  <c:v>المدينة</c:v>
                </c:pt>
                <c:pt idx="2">
                  <c:v>شط العرب</c:v>
                </c:pt>
                <c:pt idx="3">
                  <c:v>الزبير</c:v>
                </c:pt>
              </c:strCache>
            </c:strRef>
          </c:cat>
          <c:val>
            <c:numRef>
              <c:f>ورقة1!$E$160:$E$163</c:f>
              <c:numCache>
                <c:formatCode>General</c:formatCode>
                <c:ptCount val="4"/>
                <c:pt idx="0">
                  <c:v>35</c:v>
                </c:pt>
                <c:pt idx="1">
                  <c:v>14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B8-49E9-8B70-073D4C499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577408"/>
        <c:axId val="158578944"/>
        <c:axId val="0"/>
      </c:bar3DChart>
      <c:catAx>
        <c:axId val="15857740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78944"/>
        <c:crosses val="autoZero"/>
        <c:auto val="1"/>
        <c:lblAlgn val="ctr"/>
        <c:lblOffset val="100"/>
        <c:noMultiLvlLbl val="0"/>
      </c:catAx>
      <c:valAx>
        <c:axId val="1585789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19/02/1447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:\Users\DR.RASHID\AppData\Local\Microsoft\Windows\Temporary Internet Files\Content.Word\IMG-20201228-WA00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7" y="165836"/>
            <a:ext cx="8784976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671945" y="2470093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الطاقة الكهربائية في محافظة البصرة </a:t>
            </a:r>
            <a:br>
              <a:rPr lang="ar-IQ" b="1" dirty="0" smtClean="0"/>
            </a:br>
            <a:r>
              <a:rPr lang="ar-IQ" sz="4000" b="1" dirty="0" smtClean="0"/>
              <a:t>(الطاقة الشمسية </a:t>
            </a:r>
            <a:r>
              <a:rPr lang="ar-IQ" sz="4000" b="1" dirty="0" err="1" smtClean="0"/>
              <a:t>أنموذجاً</a:t>
            </a:r>
            <a:r>
              <a:rPr lang="ar-IQ" sz="4000" b="1" dirty="0" smtClean="0"/>
              <a:t>) </a:t>
            </a:r>
            <a:br>
              <a:rPr lang="ar-IQ" sz="4000" b="1" dirty="0" smtClean="0"/>
            </a:br>
            <a:r>
              <a:rPr lang="ar-IQ" sz="4000" b="1" dirty="0" err="1" smtClean="0"/>
              <a:t>أ.د</a:t>
            </a:r>
            <a:r>
              <a:rPr lang="ar-IQ" sz="4000" b="1" dirty="0" smtClean="0"/>
              <a:t> راشد عبد </a:t>
            </a:r>
            <a:r>
              <a:rPr lang="ar-IQ" sz="4000" b="1" dirty="0" smtClean="0"/>
              <a:t>راشد</a:t>
            </a:r>
            <a:br>
              <a:rPr lang="ar-IQ" sz="4000" b="1" dirty="0" smtClean="0"/>
            </a:br>
            <a:r>
              <a:rPr lang="ar-IQ" sz="4000" b="1" dirty="0"/>
              <a:t/>
            </a:r>
            <a:br>
              <a:rPr lang="ar-IQ" sz="4000" b="1" dirty="0"/>
            </a:br>
            <a:r>
              <a:rPr lang="ar-IQ" sz="4000" b="1" dirty="0" smtClean="0"/>
              <a:t>جامعة البصرة / كلية الآداب </a:t>
            </a:r>
            <a:br>
              <a:rPr lang="ar-IQ" sz="4000" b="1" dirty="0" smtClean="0"/>
            </a:br>
            <a:r>
              <a:rPr lang="ar-IQ" sz="4000" b="1" dirty="0" smtClean="0"/>
              <a:t>قسم الجغرافيا ونظم المعلومات الجغرافية </a:t>
            </a:r>
            <a:r>
              <a:rPr lang="ar-IQ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163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b="1" dirty="0"/>
              <a:t>الخلايا الشمسية المستخدمة في الحماية الكاثودية 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17838" cy="2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9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IQ" dirty="0"/>
              <a:t> </a:t>
            </a:r>
            <a:r>
              <a:rPr lang="ar-IQ" sz="3300" b="1" dirty="0"/>
              <a:t>منظومة الحماية </a:t>
            </a:r>
            <a:r>
              <a:rPr lang="ar-IQ" sz="3300" b="1" dirty="0" smtClean="0"/>
              <a:t>الكاثودية</a:t>
            </a:r>
            <a:r>
              <a:rPr lang="ar-IQ" sz="3300" b="1" baseline="30000" dirty="0" smtClean="0"/>
              <a:t> </a:t>
            </a:r>
            <a:r>
              <a:rPr lang="ar-IQ" sz="3300" b="1" dirty="0"/>
              <a:t>، اذ تنتشر على خطوط انابيب نقل النفط في محافظة البصرة مثل خط (الانبوب الاستراتيجي ،خط حقل الأحدب/الطوبة ، وخط 48 الفاو/</a:t>
            </a:r>
            <a:r>
              <a:rPr lang="en-US" sz="3300" b="1" dirty="0"/>
              <a:t>PS1</a:t>
            </a:r>
            <a:r>
              <a:rPr lang="ar-IQ" sz="3300" b="1" dirty="0"/>
              <a:t> الجديد)  مجموعة من محطات الخلايا الشمسية لتوفير الكهرباء لمنظومة الحماية الكاثودية </a:t>
            </a:r>
            <a:r>
              <a:rPr lang="ar-IQ" sz="3300" b="1" dirty="0" smtClean="0"/>
              <a:t>.</a:t>
            </a:r>
          </a:p>
          <a:p>
            <a:r>
              <a:rPr lang="ar-IQ" sz="3300" b="1" dirty="0"/>
              <a:t>تعرف الحماية الكاثودية</a:t>
            </a:r>
            <a:r>
              <a:rPr lang="en-US" sz="3300" b="1" dirty="0"/>
              <a:t>(</a:t>
            </a:r>
            <a:r>
              <a:rPr lang="en-US" sz="3300" b="1" dirty="0" err="1"/>
              <a:t>Cathodic</a:t>
            </a:r>
            <a:r>
              <a:rPr lang="en-US" sz="3300" b="1" dirty="0"/>
              <a:t> Protection)</a:t>
            </a:r>
            <a:r>
              <a:rPr lang="ar-IQ" sz="3300" b="1" dirty="0"/>
              <a:t> </a:t>
            </a:r>
            <a:r>
              <a:rPr lang="ar-IQ" sz="3300" b="1" dirty="0" smtClean="0"/>
              <a:t>: </a:t>
            </a:r>
          </a:p>
          <a:p>
            <a:r>
              <a:rPr lang="ar-IQ" sz="3300" b="1" dirty="0" smtClean="0"/>
              <a:t>بأنها </a:t>
            </a:r>
            <a:r>
              <a:rPr lang="ar-IQ" sz="3300" b="1" dirty="0"/>
              <a:t>طريقة لحماية </a:t>
            </a:r>
            <a:r>
              <a:rPr lang="ar-IQ" sz="3300" b="1" dirty="0" smtClean="0"/>
              <a:t>الهياكل </a:t>
            </a:r>
            <a:r>
              <a:rPr lang="ar-IQ" sz="3300" b="1" dirty="0"/>
              <a:t>المعدنية الحديدية أو الانابيب من التآكل جراء  تعرض سطوحها الى تماس مباشر مع التربة أو الماء وذلك لحدوث تفاعلات كيمياوية مصحوبة بسريان الالكترونات حيث تتكون خلايا كلفانية ، ويترتب على سريان التيار في الخلية حدوث تآكل (</a:t>
            </a:r>
            <a:r>
              <a:rPr lang="ar-IQ" sz="3300" b="1" dirty="0" err="1"/>
              <a:t>الأنود</a:t>
            </a:r>
            <a:r>
              <a:rPr lang="ar-IQ" sz="3300" b="1" dirty="0"/>
              <a:t>) بينما يبقى (الكاثود) سليماً ويترسب على سطحه طبقة خفيفة من الهيدرجين </a:t>
            </a:r>
            <a:r>
              <a:rPr lang="ar-IQ" sz="3300" b="1" dirty="0" smtClean="0"/>
              <a:t>ومن </a:t>
            </a:r>
            <a:r>
              <a:rPr lang="ar-IQ" sz="3300" b="1" dirty="0"/>
              <a:t>ثم تتوقف عملية التآكل . 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31182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2400" b="1" dirty="0"/>
              <a:t>الخلايا الشمسية المستخدمة في القطاع الزراعي (طريق الزبير-صفوان)</a:t>
            </a:r>
            <a:endParaRPr lang="en-US" sz="2400" dirty="0"/>
          </a:p>
        </p:txBody>
      </p:sp>
      <p:pic>
        <p:nvPicPr>
          <p:cNvPr id="4" name="عنصر نائب للمحتوى 3" descr="C:\Users\DR.RASHID\AppData\Local\Microsoft\Windows\Temporary Internet Files\Content.Word\٢٠٢٠١٢١٨_١٠٤٤٠٩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8784976" cy="504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41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r-IQ" sz="2200" b="1" dirty="0"/>
              <a:t>الخلايا الشمسية المستخدمة في القطاع الزراعي (طريق الزبير-الحي العسكري)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صورة 5" descr="C:\Users\DR.RASHID\AppData\Local\Microsoft\Windows\Temporary Internet Files\Content.Word\٢٠٢٠١٢٢٤_١٢٣١٢٦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5" cy="554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59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2000" b="1" dirty="0"/>
              <a:t>منظومة للطاقة الشمسية بسعة </a:t>
            </a:r>
            <a:r>
              <a:rPr lang="en-US" sz="2000" b="1" dirty="0"/>
              <a:t>(K.W 500)</a:t>
            </a:r>
            <a:r>
              <a:rPr lang="ar-IQ" sz="2000" b="1" dirty="0"/>
              <a:t> في أحد المواقع النفطية في ناحية السيبة </a:t>
            </a:r>
            <a:endParaRPr lang="en-US" sz="2000" dirty="0"/>
          </a:p>
        </p:txBody>
      </p:sp>
      <p:pic>
        <p:nvPicPr>
          <p:cNvPr id="4" name="عنصر نائب للمحتوى 3" descr="C:\Users\DR.RASHID\AppData\Local\Microsoft\Windows\Temporary Internet Files\Content.Word\IMG-20201228-WA00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784976" cy="50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03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1195" y="69269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ar-IQ" sz="2700" b="1" dirty="0"/>
              <a:t>الصيانة الدورية للخلايا الشمسية في مزارع الزبير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C:\Users\DR.RASHID\AppData\Local\Microsoft\Windows\Temporary Internet Files\Content.Word\IMG-20201228-WA0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3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36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ar-IQ" sz="2400" dirty="0" smtClean="0"/>
              <a:t>شكل من اشكال اهمال الخلايا الشمسية </a:t>
            </a:r>
            <a:endParaRPr lang="en-US" sz="2400" dirty="0"/>
          </a:p>
        </p:txBody>
      </p:sp>
      <p:pic>
        <p:nvPicPr>
          <p:cNvPr id="4" name="عنصر نائب للمحتوى 3" descr="C:\Users\DR.RASHID\AppData\Local\Microsoft\Windows\Temporary Internet Files\Content.Word\٢٠٢٠١٢١٨_١١٤٢١٤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2"/>
            <a:ext cx="8856984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10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/>
          </a:bodyPr>
          <a:lstStyle/>
          <a:p>
            <a:r>
              <a:rPr lang="ar-IQ" sz="2400" dirty="0" smtClean="0"/>
              <a:t>تراكم الغبار على أسطح الخلايا الشمسية</a:t>
            </a:r>
            <a:endParaRPr lang="en-US" sz="2400" dirty="0"/>
          </a:p>
        </p:txBody>
      </p:sp>
      <p:pic>
        <p:nvPicPr>
          <p:cNvPr id="4" name="عنصر نائب للمحتوى 3" descr="C:\Users\DR.RASHID\AppData\Local\Microsoft\Windows\Temporary Internet Files\Content.Word\IMG-20201228-WA00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29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dirty="0" smtClean="0">
                <a:solidFill>
                  <a:srgbClr val="FF0000"/>
                </a:solidFill>
              </a:rPr>
              <a:t>مشكلات استثمار الطاقة الشمسية في محافظة البصرة 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000" dirty="0"/>
              <a:t>- تراكم الغبار على سطح الخلايا الطاقة </a:t>
            </a:r>
            <a:r>
              <a:rPr lang="ar-IQ" sz="2000" dirty="0" smtClean="0"/>
              <a:t>الشمسية </a:t>
            </a:r>
            <a:r>
              <a:rPr lang="ar-IQ" sz="2000" dirty="0"/>
              <a:t>يؤدي إلى انخفاض الطاقة المنتجة بنسبة (35- 65  %) </a:t>
            </a:r>
            <a:r>
              <a:rPr lang="ar-IQ" sz="2000" dirty="0" smtClean="0"/>
              <a:t>.</a:t>
            </a:r>
          </a:p>
          <a:p>
            <a:r>
              <a:rPr lang="ar-IQ" sz="2000" dirty="0"/>
              <a:t>لارتفاع درجات الحرارة تأثير سلبي على انتاج خلايا الطاقة الشمسية ، اذ تتأثر الإلكترونات وتتحرك بشكل سريع مما يتعذر على الخلايا جمع </a:t>
            </a:r>
            <a:r>
              <a:rPr lang="ar-IQ" sz="2000" dirty="0" smtClean="0"/>
              <a:t>الطاقة .</a:t>
            </a:r>
          </a:p>
          <a:p>
            <a:r>
              <a:rPr lang="ar-IQ" sz="2000" dirty="0"/>
              <a:t>يظهر تأثير الامطار والرطوبة وتقل كفاءة الخلايا الشمسية عندما يوجد خلل وضعف في </a:t>
            </a:r>
            <a:r>
              <a:rPr lang="ar-IQ" sz="2000" dirty="0" err="1"/>
              <a:t>العازلية</a:t>
            </a:r>
            <a:r>
              <a:rPr lang="ar-IQ" sz="2000" dirty="0"/>
              <a:t> ، كما أن غياب الشمس يؤثر على إنتاجية الشمسية لا سيما عند فترات هطول الامطار  </a:t>
            </a:r>
            <a:r>
              <a:rPr lang="ar-IQ" sz="2000" dirty="0" smtClean="0"/>
              <a:t>.</a:t>
            </a:r>
          </a:p>
          <a:p>
            <a:r>
              <a:rPr lang="ar-IQ" sz="2000" dirty="0"/>
              <a:t>مشكلة الصيانة الدورية ، من المعلوم بأن أنظمة الطاقة الشمسية الكهروضوئية تحتوي على </a:t>
            </a:r>
            <a:r>
              <a:rPr lang="ar-IQ" sz="2000" dirty="0" err="1"/>
              <a:t>عواكس</a:t>
            </a:r>
            <a:r>
              <a:rPr lang="ar-IQ" sz="2000" dirty="0"/>
              <a:t> كهربائية وهياكل معدنية وقواطع كهربائية وغيرها والتي من الممكن أن تتعرض للأعطال </a:t>
            </a:r>
            <a:r>
              <a:rPr lang="ar-IQ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115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ar-IQ" sz="5400" b="1" dirty="0" smtClean="0">
                <a:solidFill>
                  <a:srgbClr val="FF0000"/>
                </a:solidFill>
              </a:rPr>
              <a:t>شكراً لحسن الإصغاء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4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2400" dirty="0" smtClean="0"/>
              <a:t>تطور الانتاج العالمي للطاقة الشمسية عالميا (تيرا واط) للمدة 2000-2023 </a:t>
            </a:r>
            <a:endParaRPr lang="en-US" sz="24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248436"/>
              </p:ext>
            </p:extLst>
          </p:nvPr>
        </p:nvGraphicFramePr>
        <p:xfrm>
          <a:off x="3491880" y="1340768"/>
          <a:ext cx="2235200" cy="3973830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672728"/>
                <a:gridCol w="1562472"/>
              </a:tblGrid>
              <a:tr h="200025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SA" sz="1800" u="none" strike="noStrike" dirty="0">
                          <a:effectLst/>
                        </a:rPr>
                        <a:t>السنة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800" u="none" strike="noStrike">
                          <a:effectLst/>
                        </a:rPr>
                        <a:t>الإنتاج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800" u="none" strike="noStrike">
                          <a:effectLst/>
                        </a:rPr>
                        <a:t>(تيرا واط/ساعة)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2000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800" u="none" strike="noStrike">
                          <a:effectLst/>
                        </a:rPr>
                        <a:t>1.2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2002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1.211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2004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2.766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5.762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14.927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2010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39.43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98.803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2014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177.147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2016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301.473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582.8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>
                          <a:effectLst/>
                        </a:rPr>
                        <a:t>2019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800" u="none" strike="noStrike" dirty="0">
                          <a:effectLst/>
                        </a:rPr>
                        <a:t>724.1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1311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52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701980"/>
              </p:ext>
            </p:extLst>
          </p:nvPr>
        </p:nvGraphicFramePr>
        <p:xfrm>
          <a:off x="457200" y="692696"/>
          <a:ext cx="8229600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77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3778"/>
              </p:ext>
            </p:extLst>
          </p:nvPr>
        </p:nvGraphicFramePr>
        <p:xfrm>
          <a:off x="1938019" y="2204865"/>
          <a:ext cx="5586309" cy="216047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19640"/>
                <a:gridCol w="1469296"/>
                <a:gridCol w="1497373"/>
              </a:tblGrid>
              <a:tr h="54011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000" dirty="0">
                          <a:effectLst/>
                        </a:rPr>
                        <a:t>كمية </a:t>
                      </a:r>
                      <a:r>
                        <a:rPr lang="ar-IQ" sz="2000" dirty="0" smtClean="0">
                          <a:effectLst/>
                        </a:rPr>
                        <a:t>الطاقة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r>
                        <a:rPr lang="ar-IQ" sz="2000" dirty="0" smtClean="0">
                          <a:effectLst/>
                        </a:rPr>
                        <a:t> </a:t>
                      </a:r>
                      <a:r>
                        <a:rPr lang="ar-IQ" sz="2000" dirty="0" err="1" smtClean="0">
                          <a:effectLst/>
                        </a:rPr>
                        <a:t>ميكاواط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>
                          <a:effectLst/>
                        </a:rPr>
                        <a:t>المساحة (كم2)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>
                          <a:effectLst/>
                        </a:rPr>
                        <a:t>النسبة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0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 dirty="0">
                          <a:effectLst/>
                        </a:rPr>
                        <a:t>اقل من </a:t>
                      </a:r>
                      <a:r>
                        <a:rPr lang="ar-IQ" sz="2000" dirty="0" smtClean="0">
                          <a:effectLst/>
                        </a:rPr>
                        <a:t>1500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>
                          <a:effectLst/>
                        </a:rPr>
                        <a:t>9294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>
                          <a:effectLst/>
                        </a:rPr>
                        <a:t>52.8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0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 dirty="0">
                          <a:effectLst/>
                        </a:rPr>
                        <a:t>1500-3000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 dirty="0">
                          <a:effectLst/>
                        </a:rPr>
                        <a:t>4224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0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>
                          <a:effectLst/>
                        </a:rPr>
                        <a:t>أكثر من 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 dirty="0">
                          <a:effectLst/>
                        </a:rPr>
                        <a:t>4080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000" dirty="0">
                          <a:effectLst/>
                        </a:rPr>
                        <a:t>23.2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2302233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b="1" dirty="0"/>
              <a:t>كمية الطاقة الشمسية السنوية المتاحة (ميكا واط) </a:t>
            </a:r>
            <a:r>
              <a:rPr lang="en-US" dirty="0"/>
              <a:t/>
            </a:r>
            <a:br>
              <a:rPr lang="en-US" dirty="0"/>
            </a:br>
            <a:r>
              <a:rPr lang="ar-IQ" b="1" dirty="0"/>
              <a:t>ونسبة توزيعها الجغرافي على سطح محافظة البصرة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36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25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dirty="0" smtClean="0"/>
              <a:t>واقع استخدام الطاقة الشمسية في محافظة البصرة </a:t>
            </a:r>
            <a:endParaRPr lang="en-US" sz="32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160193"/>
              </p:ext>
            </p:extLst>
          </p:nvPr>
        </p:nvGraphicFramePr>
        <p:xfrm>
          <a:off x="755576" y="1556792"/>
          <a:ext cx="74168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83678"/>
                <a:gridCol w="861288"/>
                <a:gridCol w="3167602"/>
              </a:tblGrid>
              <a:tr h="370840">
                <a:tc>
                  <a:txBody>
                    <a:bodyPr/>
                    <a:lstStyle/>
                    <a:p>
                      <a:r>
                        <a:rPr lang="ar-IQ" dirty="0" smtClean="0"/>
                        <a:t>قدرة انتاج كل لوح (فولت أمبير)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عدد الالواح / خلية </a:t>
                      </a:r>
                      <a:r>
                        <a:rPr lang="ar-IQ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عدد الخلايا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نوع الاستخدام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(175 – 205) فولت أمبير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انارة الشوارع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متر مكب/ساعة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وحدات تصفية وتحلية الماء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 فولت أمبير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النشاط الزراعي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42000/ واط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ابراج اتصالات المواقع النفطية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24340 / واط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الحماية الكاثودية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6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08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64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23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59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76672"/>
            <a:ext cx="8507288" cy="4525963"/>
          </a:xfrm>
        </p:spPr>
        <p:txBody>
          <a:bodyPr/>
          <a:lstStyle/>
          <a:p>
            <a:r>
              <a:rPr lang="ar-IQ" b="1" dirty="0">
                <a:solidFill>
                  <a:srgbClr val="FF0000"/>
                </a:solidFill>
              </a:rPr>
              <a:t>الخلايا الشمسية المستخدمة في أبراج </a:t>
            </a:r>
            <a:r>
              <a:rPr lang="ar-IQ" b="1" dirty="0" smtClean="0">
                <a:solidFill>
                  <a:srgbClr val="FF0000"/>
                </a:solidFill>
              </a:rPr>
              <a:t>الاتصالات: </a:t>
            </a:r>
          </a:p>
          <a:p>
            <a:r>
              <a:rPr lang="ar-IQ" sz="1800" b="1" dirty="0" smtClean="0"/>
              <a:t>(برج سيحان) </a:t>
            </a:r>
            <a:r>
              <a:rPr lang="ar-IQ" sz="1800" b="1" dirty="0"/>
              <a:t>ناحية </a:t>
            </a:r>
            <a:r>
              <a:rPr lang="ar-IQ" sz="1800" b="1" dirty="0" smtClean="0"/>
              <a:t>السيبة </a:t>
            </a:r>
            <a:r>
              <a:rPr lang="ar-IQ" sz="1800" b="1" dirty="0"/>
              <a:t>قضاء ابي </a:t>
            </a:r>
            <a:r>
              <a:rPr lang="ar-IQ" sz="1800" b="1" dirty="0" smtClean="0"/>
              <a:t>الخصيب أنشأ </a:t>
            </a:r>
            <a:r>
              <a:rPr lang="ar-IQ" sz="1800" b="1" dirty="0"/>
              <a:t>2006 من قبل الشركة الامريكية </a:t>
            </a:r>
            <a:r>
              <a:rPr lang="en-US" sz="1800" b="1" dirty="0"/>
              <a:t>(PARSON)</a:t>
            </a:r>
            <a:r>
              <a:rPr lang="ar-IQ" sz="1800" b="1" dirty="0" smtClean="0"/>
              <a:t> .</a:t>
            </a:r>
          </a:p>
          <a:p>
            <a:r>
              <a:rPr lang="ar-IQ" sz="2000" dirty="0" smtClean="0"/>
              <a:t>(</a:t>
            </a:r>
            <a:r>
              <a:rPr lang="ar-IQ" sz="2000" dirty="0"/>
              <a:t>برج </a:t>
            </a:r>
            <a:r>
              <a:rPr lang="ar-IQ" sz="2000" dirty="0" err="1"/>
              <a:t>الغميج</a:t>
            </a:r>
            <a:r>
              <a:rPr lang="ar-IQ" sz="2000" dirty="0" smtClean="0"/>
              <a:t>)</a:t>
            </a:r>
            <a:r>
              <a:rPr lang="ar-IQ" sz="2000" dirty="0"/>
              <a:t> </a:t>
            </a:r>
            <a:r>
              <a:rPr lang="ar-IQ" sz="2000" dirty="0" smtClean="0"/>
              <a:t>قضاء </a:t>
            </a:r>
            <a:r>
              <a:rPr lang="ar-IQ" sz="2000" dirty="0"/>
              <a:t>القرنة</a:t>
            </a:r>
            <a:r>
              <a:rPr lang="ar-IQ" sz="2000" dirty="0" smtClean="0"/>
              <a:t> أنشأ </a:t>
            </a:r>
            <a:r>
              <a:rPr lang="ar-IQ" sz="2000" dirty="0"/>
              <a:t>عام 2010 من قبل الشركة اليابانية </a:t>
            </a:r>
            <a:r>
              <a:rPr lang="en-US" sz="2000" dirty="0"/>
              <a:t>(NEC</a:t>
            </a:r>
            <a:r>
              <a:rPr lang="en-US" sz="2000" dirty="0" smtClean="0"/>
              <a:t>)</a:t>
            </a:r>
            <a:r>
              <a:rPr lang="ar-IQ" sz="2000" dirty="0" smtClean="0"/>
              <a:t>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أهمية هذه الخلايا الشمسية :</a:t>
            </a:r>
          </a:p>
          <a:p>
            <a:r>
              <a:rPr lang="ar-IQ" sz="2000" dirty="0"/>
              <a:t>وتؤمن هذه الأبراج الاتصال بين جميع محطات ضخ النفط الواقعة على الخط النفطي (28) (</a:t>
            </a:r>
            <a:r>
              <a:rPr lang="ar-IQ" sz="2000" dirty="0" err="1"/>
              <a:t>بزركان</a:t>
            </a:r>
            <a:r>
              <a:rPr lang="ar-IQ" sz="2000" dirty="0"/>
              <a:t>-الفاو) وموانئ التصدير (الفاو ،العمية ،والبكر) . </a:t>
            </a:r>
            <a:endParaRPr lang="ar-IQ" sz="2000" dirty="0" smtClean="0"/>
          </a:p>
          <a:p>
            <a:r>
              <a:rPr lang="ar-IQ" sz="2000" dirty="0" smtClean="0"/>
              <a:t>أما </a:t>
            </a:r>
            <a:r>
              <a:rPr lang="ar-IQ" sz="2000" dirty="0"/>
              <a:t>الخلايا الشمسية المستخدمة في الأبراج(أحادية الخط) البالغ عددها (3) خلايا شمسية انتشرت في القسم الغربي من المحافظة في قضاء الزبير الأولى في حقل </a:t>
            </a:r>
            <a:r>
              <a:rPr lang="ar-IQ" sz="2000" dirty="0" err="1"/>
              <a:t>أرطاوي</a:t>
            </a:r>
            <a:r>
              <a:rPr lang="ar-IQ" sz="2000" dirty="0"/>
              <a:t> والثانية في غرب حقل </a:t>
            </a:r>
            <a:r>
              <a:rPr lang="ar-IQ" sz="2000" dirty="0" err="1"/>
              <a:t>أرطاوي</a:t>
            </a:r>
            <a:r>
              <a:rPr lang="ar-IQ" sz="2000" dirty="0"/>
              <a:t> والثالثة في منطقة مخازن </a:t>
            </a:r>
            <a:r>
              <a:rPr lang="ar-IQ" sz="2000" dirty="0" smtClean="0"/>
              <a:t>الشعيبة 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50935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608</Words>
  <Application>Microsoft Office PowerPoint</Application>
  <PresentationFormat>عرض على الشاشة (3:4)‏</PresentationFormat>
  <Paragraphs>96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الطاقة الكهربائية في محافظة البصرة  (الطاقة الشمسية أنموذجاً)  أ.د راشد عبد راشد  جامعة البصرة / كلية الآداب  قسم الجغرافيا ونظم المعلومات الجغرافية  </vt:lpstr>
      <vt:lpstr>تطور الانتاج العالمي للطاقة الشمسية عالميا (تيرا واط) للمدة 2000-2023 </vt:lpstr>
      <vt:lpstr>عرض تقديمي في PowerPoint</vt:lpstr>
      <vt:lpstr>عرض تقديمي في PowerPoint</vt:lpstr>
      <vt:lpstr>عرض تقديمي في PowerPoint</vt:lpstr>
      <vt:lpstr>واقع استخدام الطاقة الشمسية في محافظة البصرة </vt:lpstr>
      <vt:lpstr>عرض تقديمي في PowerPoint</vt:lpstr>
      <vt:lpstr>عرض تقديمي في PowerPoint</vt:lpstr>
      <vt:lpstr>عرض تقديمي في PowerPoint</vt:lpstr>
      <vt:lpstr>الخلايا الشمسية المستخدمة في الحماية الكاثودية </vt:lpstr>
      <vt:lpstr>عرض تقديمي في PowerPoint</vt:lpstr>
      <vt:lpstr>الخلايا الشمسية المستخدمة في القطاع الزراعي (طريق الزبير-صفوان)</vt:lpstr>
      <vt:lpstr>الخلايا الشمسية المستخدمة في القطاع الزراعي (طريق الزبير-الحي العسكري) </vt:lpstr>
      <vt:lpstr>منظومة للطاقة الشمسية بسعة (K.W 500) في أحد المواقع النفطية في ناحية السيبة </vt:lpstr>
      <vt:lpstr>الصيانة الدورية للخلايا الشمسية في مزارع الزبير </vt:lpstr>
      <vt:lpstr>شكل من اشكال اهمال الخلايا الشمسية </vt:lpstr>
      <vt:lpstr>تراكم الغبار على أسطح الخلايا الشمسية</vt:lpstr>
      <vt:lpstr>مشكلات استثمار الطاقة الشمسية في محافظة البصرة :</vt:lpstr>
      <vt:lpstr>شكراً لحسن الإصغاء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كمية الطاقة الشمسية السنوية المتاحة (كيلو واط /م2 /ساعة)  ونسبة توزيعها الجغرافي على سطح محافظة البصرة </dc:title>
  <dc:creator>hp</dc:creator>
  <cp:lastModifiedBy>DR.Ahmed Saker 2O11</cp:lastModifiedBy>
  <cp:revision>51</cp:revision>
  <dcterms:created xsi:type="dcterms:W3CDTF">2024-12-01T08:08:51Z</dcterms:created>
  <dcterms:modified xsi:type="dcterms:W3CDTF">2025-08-13T07:56:49Z</dcterms:modified>
</cp:coreProperties>
</file>