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notesMasterIdLst>
    <p:notesMasterId r:id="rId16"/>
  </p:notesMasterIdLst>
  <p:sldIdLst>
    <p:sldId id="263" r:id="rId2"/>
    <p:sldId id="265" r:id="rId3"/>
    <p:sldId id="305" r:id="rId4"/>
    <p:sldId id="304" r:id="rId5"/>
    <p:sldId id="306" r:id="rId6"/>
    <p:sldId id="307" r:id="rId7"/>
    <p:sldId id="308" r:id="rId8"/>
    <p:sldId id="309" r:id="rId9"/>
    <p:sldId id="310" r:id="rId10"/>
    <p:sldId id="311" r:id="rId11"/>
    <p:sldId id="312" r:id="rId12"/>
    <p:sldId id="313" r:id="rId13"/>
    <p:sldId id="314" r:id="rId14"/>
    <p:sldId id="315" r:id="rId1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9900"/>
    <a:srgbClr val="CCCCFF"/>
    <a:srgbClr val="E6FCD0"/>
    <a:srgbClr val="990000"/>
    <a:srgbClr val="006666"/>
    <a:srgbClr val="008080"/>
    <a:srgbClr val="808000"/>
    <a:srgbClr val="2E6B05"/>
    <a:srgbClr val="00CC99"/>
    <a:srgbClr val="B62F0A"/>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نمط متوسط 3 - تمييز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D113A9D2-9D6B-4929-AA2D-F23B5EE8CBE7}" styleName="نمط ذو نسُق 2 - تمييز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660B408-B3CF-4A94-85FC-2B1E0A45F4A2}" styleName="نمط داكن 2 - تمييز 1/تميي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1E171933-4619-4E11-9A3F-F7608DF75F80}" styleName="نمط متوسط 1 - تميي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327F97BB-C833-4FB7-BDE5-3F7075034690}" styleName="نمط ذو نسُق 2 - تمييز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929F9F4-4A8F-4326-A1B4-22849713DDAB}" styleName="نمط داكن 1 - تمييز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3296810-A885-4BE3-A3E7-6D5BEEA58F35}" styleName="نمط متوسط 2 - تميي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نمط متوسط 2 - تميي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نمط متوسط 2 - تميي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38B1855-1B75-4FBE-930C-398BA8C253C6}" styleName="نمط ذو نسُق 2 - تمييز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93D81CF-94F2-401A-BA57-92F5A7B2D0C5}" styleName="النمط المتوسط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3C2FFA5D-87B4-456A-9821-1D502468CF0F}" styleName="نمط ذو نسُق 1 - تميي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inimized" horzBarState="maximized">
    <p:restoredLeft sz="84412" autoAdjust="0"/>
    <p:restoredTop sz="87211" autoAdjust="0"/>
  </p:normalViewPr>
  <p:slideViewPr>
    <p:cSldViewPr>
      <p:cViewPr>
        <p:scale>
          <a:sx n="100" d="100"/>
          <a:sy n="100" d="100"/>
        </p:scale>
        <p:origin x="-282" y="48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0055072-CBB4-4B0F-B076-26618B2EF4EF}" type="datetimeFigureOut">
              <a:rPr lang="ar-IQ" smtClean="0"/>
              <a:pPr/>
              <a:t>15/12/1443</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E7DCC81-3BBC-44D0-A5D2-4876283E1333}" type="slidenum">
              <a:rPr lang="ar-IQ" smtClean="0"/>
              <a:pPr/>
              <a:t>‹#›</a:t>
            </a:fld>
            <a:endParaRPr lang="ar-IQ"/>
          </a:p>
        </p:txBody>
      </p:sp>
    </p:spTree>
    <p:extLst>
      <p:ext uri="{BB962C8B-B14F-4D97-AF65-F5344CB8AC3E}">
        <p14:creationId xmlns:p14="http://schemas.microsoft.com/office/powerpoint/2010/main" xmlns="" val="293093687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AE7DCC81-3BBC-44D0-A5D2-4876283E1333}" type="slidenum">
              <a:rPr lang="ar-IQ" smtClean="0"/>
              <a:pPr/>
              <a:t>1</a:t>
            </a:fld>
            <a:endParaRPr lang="ar-IQ" dirty="0"/>
          </a:p>
        </p:txBody>
      </p:sp>
    </p:spTree>
    <p:extLst>
      <p:ext uri="{BB962C8B-B14F-4D97-AF65-F5344CB8AC3E}">
        <p14:creationId xmlns:p14="http://schemas.microsoft.com/office/powerpoint/2010/main" xmlns="" val="38775091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AE7DCC81-3BBC-44D0-A5D2-4876283E1333}" type="slidenum">
              <a:rPr lang="ar-IQ" smtClean="0"/>
              <a:pPr/>
              <a:t>2</a:t>
            </a:fld>
            <a:endParaRPr lang="ar-IQ" dirty="0"/>
          </a:p>
        </p:txBody>
      </p:sp>
    </p:spTree>
    <p:extLst>
      <p:ext uri="{BB962C8B-B14F-4D97-AF65-F5344CB8AC3E}">
        <p14:creationId xmlns:p14="http://schemas.microsoft.com/office/powerpoint/2010/main" xmlns="" val="14344938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822910F7-EDCD-4469-A445-F73AD04CC11C}" type="datetimeFigureOut">
              <a:rPr lang="ar-IQ" smtClean="0"/>
              <a:pPr/>
              <a:t>15/12/1443</a:t>
            </a:fld>
            <a:endParaRPr lang="ar-IQ"/>
          </a:p>
        </p:txBody>
      </p:sp>
      <p:sp>
        <p:nvSpPr>
          <p:cNvPr id="5" name="Footer Placeholder 4"/>
          <p:cNvSpPr>
            <a:spLocks noGrp="1"/>
          </p:cNvSpPr>
          <p:nvPr>
            <p:ph type="ftr" sz="quarter" idx="11"/>
          </p:nvPr>
        </p:nvSpPr>
        <p:spPr/>
        <p:txBody>
          <a:bodyPr/>
          <a:lstStyle/>
          <a:p>
            <a:endParaRPr lang="ar-IQ">
              <a:solidFill>
                <a:srgbClr val="2DA2BF">
                  <a:tint val="20000"/>
                </a:srgbClr>
              </a:solidFill>
            </a:endParaRPr>
          </a:p>
        </p:txBody>
      </p:sp>
      <p:sp>
        <p:nvSpPr>
          <p:cNvPr id="6" name="Slide Number Placeholder 5"/>
          <p:cNvSpPr>
            <a:spLocks noGrp="1"/>
          </p:cNvSpPr>
          <p:nvPr>
            <p:ph type="sldNum" sz="quarter" idx="12"/>
          </p:nvPr>
        </p:nvSpPr>
        <p:spPr/>
        <p:txBody>
          <a:bodyPr/>
          <a:lstStyle/>
          <a:p>
            <a:fld id="{2D7CACBE-F821-4F74-A14B-66CB634C570B}" type="slidenum">
              <a:rPr lang="ar-IQ" smtClean="0"/>
              <a:pPr/>
              <a:t>‹#›</a:t>
            </a:fld>
            <a:endParaRPr lang="ar-IQ"/>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ar-SA" smtClean="0"/>
              <a:t>انقر لتحرير نمط العنوان الرئيسي</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822910F7-EDCD-4469-A445-F73AD04CC11C}" type="datetimeFigureOut">
              <a:rPr lang="ar-IQ" smtClean="0">
                <a:solidFill>
                  <a:prstClr val="black"/>
                </a:solidFill>
              </a:rPr>
              <a:pPr/>
              <a:t>15/12/1443</a:t>
            </a:fld>
            <a:endParaRPr lang="ar-IQ">
              <a:solidFill>
                <a:prstClr val="black"/>
              </a:solidFill>
            </a:endParaRPr>
          </a:p>
        </p:txBody>
      </p:sp>
      <p:sp>
        <p:nvSpPr>
          <p:cNvPr id="5" name="Footer Placeholder 4"/>
          <p:cNvSpPr>
            <a:spLocks noGrp="1"/>
          </p:cNvSpPr>
          <p:nvPr>
            <p:ph type="ftr" sz="quarter" idx="11"/>
          </p:nvPr>
        </p:nvSpPr>
        <p:spPr/>
        <p:txBody>
          <a:bodyPr/>
          <a:lstStyle/>
          <a:p>
            <a:endParaRPr lang="ar-IQ">
              <a:solidFill>
                <a:prstClr val="black"/>
              </a:solidFill>
            </a:endParaRPr>
          </a:p>
        </p:txBody>
      </p:sp>
      <p:sp>
        <p:nvSpPr>
          <p:cNvPr id="6" name="Slide Number Placeholder 5"/>
          <p:cNvSpPr>
            <a:spLocks noGrp="1"/>
          </p:cNvSpPr>
          <p:nvPr>
            <p:ph type="sldNum" sz="quarter" idx="12"/>
          </p:nvPr>
        </p:nvSpPr>
        <p:spPr/>
        <p:txBody>
          <a:bodyPr/>
          <a:lstStyle/>
          <a:p>
            <a:fld id="{2D7CACBE-F821-4F74-A14B-66CB634C570B}" type="slidenum">
              <a:rPr lang="ar-IQ" smtClean="0">
                <a:solidFill>
                  <a:prstClr val="black"/>
                </a:solidFill>
              </a:rPr>
              <a:pPr/>
              <a:t>‹#›</a:t>
            </a:fld>
            <a:endParaRPr lang="ar-IQ">
              <a:solidFill>
                <a:prstClr val="black"/>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822910F7-EDCD-4469-A445-F73AD04CC11C}" type="datetimeFigureOut">
              <a:rPr lang="ar-IQ" smtClean="0">
                <a:solidFill>
                  <a:prstClr val="black"/>
                </a:solidFill>
              </a:rPr>
              <a:pPr/>
              <a:t>15/12/1443</a:t>
            </a:fld>
            <a:endParaRPr lang="ar-IQ">
              <a:solidFill>
                <a:prstClr val="black"/>
              </a:solidFill>
            </a:endParaRPr>
          </a:p>
        </p:txBody>
      </p:sp>
      <p:sp>
        <p:nvSpPr>
          <p:cNvPr id="5" name="Footer Placeholder 4"/>
          <p:cNvSpPr>
            <a:spLocks noGrp="1"/>
          </p:cNvSpPr>
          <p:nvPr>
            <p:ph type="ftr" sz="quarter" idx="11"/>
          </p:nvPr>
        </p:nvSpPr>
        <p:spPr/>
        <p:txBody>
          <a:bodyPr/>
          <a:lstStyle/>
          <a:p>
            <a:endParaRPr lang="ar-IQ">
              <a:solidFill>
                <a:prstClr val="black"/>
              </a:solidFill>
            </a:endParaRPr>
          </a:p>
        </p:txBody>
      </p:sp>
      <p:sp>
        <p:nvSpPr>
          <p:cNvPr id="6" name="Slide Number Placeholder 5"/>
          <p:cNvSpPr>
            <a:spLocks noGrp="1"/>
          </p:cNvSpPr>
          <p:nvPr>
            <p:ph type="sldNum" sz="quarter" idx="12"/>
          </p:nvPr>
        </p:nvSpPr>
        <p:spPr/>
        <p:txBody>
          <a:bodyPr/>
          <a:lstStyle/>
          <a:p>
            <a:fld id="{2D7CACBE-F821-4F74-A14B-66CB634C570B}" type="slidenum">
              <a:rPr lang="ar-IQ" smtClean="0">
                <a:solidFill>
                  <a:prstClr val="black"/>
                </a:solidFill>
              </a:rPr>
              <a:pPr/>
              <a:t>‹#›</a:t>
            </a:fld>
            <a:endParaRPr lang="ar-IQ">
              <a:solidFill>
                <a:prstClr val="black"/>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ar-SA" smtClean="0"/>
              <a:t>انقر لتحرير نمط العنوان الرئيسي</a:t>
            </a:r>
            <a:endParaRPr lang="en-US" dirty="0"/>
          </a:p>
        </p:txBody>
      </p:sp>
      <p:sp>
        <p:nvSpPr>
          <p:cNvPr id="4" name="Date Placeholder 3"/>
          <p:cNvSpPr>
            <a:spLocks noGrp="1"/>
          </p:cNvSpPr>
          <p:nvPr>
            <p:ph type="dt" sz="half" idx="10"/>
          </p:nvPr>
        </p:nvSpPr>
        <p:spPr/>
        <p:txBody>
          <a:bodyPr/>
          <a:lstStyle/>
          <a:p>
            <a:fld id="{822910F7-EDCD-4469-A445-F73AD04CC11C}" type="datetimeFigureOut">
              <a:rPr lang="ar-IQ" smtClean="0">
                <a:solidFill>
                  <a:prstClr val="black"/>
                </a:solidFill>
              </a:rPr>
              <a:pPr/>
              <a:t>15/12/1443</a:t>
            </a:fld>
            <a:endParaRPr lang="ar-IQ">
              <a:solidFill>
                <a:prstClr val="black"/>
              </a:solidFill>
            </a:endParaRPr>
          </a:p>
        </p:txBody>
      </p:sp>
      <p:sp>
        <p:nvSpPr>
          <p:cNvPr id="5" name="Footer Placeholder 4"/>
          <p:cNvSpPr>
            <a:spLocks noGrp="1"/>
          </p:cNvSpPr>
          <p:nvPr>
            <p:ph type="ftr" sz="quarter" idx="11"/>
          </p:nvPr>
        </p:nvSpPr>
        <p:spPr/>
        <p:txBody>
          <a:bodyPr/>
          <a:lstStyle/>
          <a:p>
            <a:endParaRPr lang="ar-IQ">
              <a:solidFill>
                <a:prstClr val="black"/>
              </a:solidFill>
            </a:endParaRPr>
          </a:p>
        </p:txBody>
      </p:sp>
      <p:sp>
        <p:nvSpPr>
          <p:cNvPr id="6" name="Slide Number Placeholder 5"/>
          <p:cNvSpPr>
            <a:spLocks noGrp="1"/>
          </p:cNvSpPr>
          <p:nvPr>
            <p:ph type="sldNum" sz="quarter" idx="12"/>
          </p:nvPr>
        </p:nvSpPr>
        <p:spPr/>
        <p:txBody>
          <a:bodyPr/>
          <a:lstStyle/>
          <a:p>
            <a:fld id="{2D7CACBE-F821-4F74-A14B-66CB634C570B}" type="slidenum">
              <a:rPr lang="ar-IQ" smtClean="0">
                <a:solidFill>
                  <a:prstClr val="black"/>
                </a:solidFill>
              </a:rPr>
              <a:pPr/>
              <a:t>‹#›</a:t>
            </a:fld>
            <a:endParaRPr lang="ar-IQ">
              <a:solidFill>
                <a:prstClr val="black"/>
              </a:solidFill>
            </a:endParaRPr>
          </a:p>
        </p:txBody>
      </p:sp>
      <p:sp>
        <p:nvSpPr>
          <p:cNvPr id="8" name="Content Placeholder 7"/>
          <p:cNvSpPr>
            <a:spLocks noGrp="1"/>
          </p:cNvSpPr>
          <p:nvPr>
            <p:ph sz="quarter" idx="13"/>
          </p:nvPr>
        </p:nvSpPr>
        <p:spPr>
          <a:xfrm>
            <a:off x="609600" y="1600200"/>
            <a:ext cx="7924800" cy="41148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22910F7-EDCD-4469-A445-F73AD04CC11C}" type="datetimeFigureOut">
              <a:rPr lang="ar-IQ" smtClean="0">
                <a:solidFill>
                  <a:prstClr val="white"/>
                </a:solidFill>
              </a:rPr>
              <a:pPr/>
              <a:t>15/12/1443</a:t>
            </a:fld>
            <a:endParaRPr lang="ar-IQ">
              <a:solidFill>
                <a:prstClr val="white"/>
              </a:solidFill>
            </a:endParaRPr>
          </a:p>
        </p:txBody>
      </p:sp>
      <p:sp>
        <p:nvSpPr>
          <p:cNvPr id="5" name="Footer Placeholder 4"/>
          <p:cNvSpPr>
            <a:spLocks noGrp="1"/>
          </p:cNvSpPr>
          <p:nvPr>
            <p:ph type="ftr" sz="quarter" idx="11"/>
          </p:nvPr>
        </p:nvSpPr>
        <p:spPr/>
        <p:txBody>
          <a:bodyPr/>
          <a:lstStyle/>
          <a:p>
            <a:endParaRPr lang="ar-IQ">
              <a:solidFill>
                <a:prstClr val="white"/>
              </a:solidFill>
            </a:endParaRPr>
          </a:p>
        </p:txBody>
      </p:sp>
      <p:sp>
        <p:nvSpPr>
          <p:cNvPr id="6" name="Slide Number Placeholder 5"/>
          <p:cNvSpPr>
            <a:spLocks noGrp="1"/>
          </p:cNvSpPr>
          <p:nvPr>
            <p:ph type="sldNum" sz="quarter" idx="12"/>
          </p:nvPr>
        </p:nvSpPr>
        <p:spPr/>
        <p:txBody>
          <a:bodyPr/>
          <a:lstStyle/>
          <a:p>
            <a:fld id="{2D7CACBE-F821-4F74-A14B-66CB634C570B}" type="slidenum">
              <a:rPr lang="ar-IQ" smtClean="0">
                <a:solidFill>
                  <a:prstClr val="white"/>
                </a:solidFill>
              </a:rPr>
              <a:pPr/>
              <a:t>‹#›</a:t>
            </a:fld>
            <a:endParaRPr lang="ar-IQ">
              <a:solidFill>
                <a:prstClr val="white"/>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2" name="Title 1"/>
          <p:cNvSpPr>
            <a:spLocks noGrp="1"/>
          </p:cNvSpPr>
          <p:nvPr>
            <p:ph type="title"/>
          </p:nvPr>
        </p:nvSpPr>
        <p:spPr>
          <a:xfrm>
            <a:off x="609600" y="274638"/>
            <a:ext cx="7924800" cy="1143000"/>
          </a:xfrm>
        </p:spPr>
        <p:txBody>
          <a:bodyPr/>
          <a:lstStyle/>
          <a:p>
            <a:r>
              <a:rPr lang="ar-SA" smtClean="0"/>
              <a:t>انقر لتحرير نمط العنوان الرئيسي</a:t>
            </a:r>
            <a:endParaRPr lang="en-US" dirty="0"/>
          </a:p>
        </p:txBody>
      </p:sp>
      <p:sp>
        <p:nvSpPr>
          <p:cNvPr id="5" name="Date Placeholder 4"/>
          <p:cNvSpPr>
            <a:spLocks noGrp="1"/>
          </p:cNvSpPr>
          <p:nvPr>
            <p:ph type="dt" sz="half" idx="10"/>
          </p:nvPr>
        </p:nvSpPr>
        <p:spPr/>
        <p:txBody>
          <a:bodyPr/>
          <a:lstStyle/>
          <a:p>
            <a:fld id="{822910F7-EDCD-4469-A445-F73AD04CC11C}" type="datetimeFigureOut">
              <a:rPr lang="ar-IQ" smtClean="0">
                <a:solidFill>
                  <a:prstClr val="white"/>
                </a:solidFill>
              </a:rPr>
              <a:pPr/>
              <a:t>15/12/1443</a:t>
            </a:fld>
            <a:endParaRPr lang="ar-IQ">
              <a:solidFill>
                <a:prstClr val="white"/>
              </a:solidFill>
            </a:endParaRPr>
          </a:p>
        </p:txBody>
      </p:sp>
      <p:sp>
        <p:nvSpPr>
          <p:cNvPr id="6" name="Footer Placeholder 5"/>
          <p:cNvSpPr>
            <a:spLocks noGrp="1"/>
          </p:cNvSpPr>
          <p:nvPr>
            <p:ph type="ftr" sz="quarter" idx="11"/>
          </p:nvPr>
        </p:nvSpPr>
        <p:spPr/>
        <p:txBody>
          <a:bodyPr/>
          <a:lstStyle/>
          <a:p>
            <a:endParaRPr lang="ar-IQ">
              <a:solidFill>
                <a:prstClr val="white"/>
              </a:solidFill>
            </a:endParaRPr>
          </a:p>
        </p:txBody>
      </p:sp>
      <p:sp>
        <p:nvSpPr>
          <p:cNvPr id="7" name="Slide Number Placeholder 6"/>
          <p:cNvSpPr>
            <a:spLocks noGrp="1"/>
          </p:cNvSpPr>
          <p:nvPr>
            <p:ph type="sldNum" sz="quarter" idx="12"/>
          </p:nvPr>
        </p:nvSpPr>
        <p:spPr/>
        <p:txBody>
          <a:bodyPr/>
          <a:lstStyle/>
          <a:p>
            <a:fld id="{2D7CACBE-F821-4F74-A14B-66CB634C570B}" type="slidenum">
              <a:rPr lang="ar-IQ" smtClean="0">
                <a:solidFill>
                  <a:prstClr val="white"/>
                </a:solidFill>
              </a:rPr>
              <a:pPr/>
              <a:t>‹#›</a:t>
            </a:fld>
            <a:endParaRPr lang="ar-IQ">
              <a:solidFill>
                <a:prstClr val="white"/>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7" name="Date Placeholder 6"/>
          <p:cNvSpPr>
            <a:spLocks noGrp="1"/>
          </p:cNvSpPr>
          <p:nvPr>
            <p:ph type="dt" sz="half" idx="10"/>
          </p:nvPr>
        </p:nvSpPr>
        <p:spPr/>
        <p:txBody>
          <a:bodyPr/>
          <a:lstStyle/>
          <a:p>
            <a:fld id="{822910F7-EDCD-4469-A445-F73AD04CC11C}" type="datetimeFigureOut">
              <a:rPr lang="ar-IQ" smtClean="0">
                <a:solidFill>
                  <a:prstClr val="black"/>
                </a:solidFill>
              </a:rPr>
              <a:pPr/>
              <a:t>15/12/1443</a:t>
            </a:fld>
            <a:endParaRPr lang="ar-IQ">
              <a:solidFill>
                <a:prstClr val="black"/>
              </a:solidFill>
            </a:endParaRPr>
          </a:p>
        </p:txBody>
      </p:sp>
      <p:sp>
        <p:nvSpPr>
          <p:cNvPr id="8" name="Footer Placeholder 7"/>
          <p:cNvSpPr>
            <a:spLocks noGrp="1"/>
          </p:cNvSpPr>
          <p:nvPr>
            <p:ph type="ftr" sz="quarter" idx="11"/>
          </p:nvPr>
        </p:nvSpPr>
        <p:spPr/>
        <p:txBody>
          <a:bodyPr/>
          <a:lstStyle/>
          <a:p>
            <a:endParaRPr lang="ar-IQ">
              <a:solidFill>
                <a:prstClr val="black"/>
              </a:solidFill>
            </a:endParaRPr>
          </a:p>
        </p:txBody>
      </p:sp>
      <p:sp>
        <p:nvSpPr>
          <p:cNvPr id="9" name="Slide Number Placeholder 8"/>
          <p:cNvSpPr>
            <a:spLocks noGrp="1"/>
          </p:cNvSpPr>
          <p:nvPr>
            <p:ph type="sldNum" sz="quarter" idx="12"/>
          </p:nvPr>
        </p:nvSpPr>
        <p:spPr/>
        <p:txBody>
          <a:bodyPr/>
          <a:lstStyle/>
          <a:p>
            <a:fld id="{2D7CACBE-F821-4F74-A14B-66CB634C570B}" type="slidenum">
              <a:rPr lang="ar-IQ" smtClean="0">
                <a:solidFill>
                  <a:prstClr val="black"/>
                </a:solidFill>
              </a:rPr>
              <a:pPr/>
              <a:t>‹#›</a:t>
            </a:fld>
            <a:endParaRPr lang="ar-IQ">
              <a:solidFill>
                <a:prstClr val="black"/>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22910F7-EDCD-4469-A445-F73AD04CC11C}" type="datetimeFigureOut">
              <a:rPr lang="ar-IQ" smtClean="0">
                <a:solidFill>
                  <a:prstClr val="white"/>
                </a:solidFill>
              </a:rPr>
              <a:pPr/>
              <a:t>15/12/1443</a:t>
            </a:fld>
            <a:endParaRPr lang="ar-IQ">
              <a:solidFill>
                <a:prstClr val="white"/>
              </a:solidFill>
            </a:endParaRPr>
          </a:p>
        </p:txBody>
      </p:sp>
      <p:sp>
        <p:nvSpPr>
          <p:cNvPr id="4" name="Footer Placeholder 3"/>
          <p:cNvSpPr>
            <a:spLocks noGrp="1"/>
          </p:cNvSpPr>
          <p:nvPr>
            <p:ph type="ftr" sz="quarter" idx="11"/>
          </p:nvPr>
        </p:nvSpPr>
        <p:spPr/>
        <p:txBody>
          <a:bodyPr/>
          <a:lstStyle/>
          <a:p>
            <a:endParaRPr lang="ar-IQ">
              <a:solidFill>
                <a:prstClr val="white"/>
              </a:solidFill>
            </a:endParaRPr>
          </a:p>
        </p:txBody>
      </p:sp>
      <p:sp>
        <p:nvSpPr>
          <p:cNvPr id="5" name="Slide Number Placeholder 4"/>
          <p:cNvSpPr>
            <a:spLocks noGrp="1"/>
          </p:cNvSpPr>
          <p:nvPr>
            <p:ph type="sldNum" sz="quarter" idx="12"/>
          </p:nvPr>
        </p:nvSpPr>
        <p:spPr/>
        <p:txBody>
          <a:bodyPr/>
          <a:lstStyle/>
          <a:p>
            <a:fld id="{2D7CACBE-F821-4F74-A14B-66CB634C570B}" type="slidenum">
              <a:rPr lang="ar-IQ" smtClean="0">
                <a:solidFill>
                  <a:prstClr val="white"/>
                </a:solidFill>
              </a:rPr>
              <a:pPr/>
              <a:t>‹#›</a:t>
            </a:fld>
            <a:endParaRPr lang="ar-IQ">
              <a:solidFill>
                <a:prstClr val="white"/>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2910F7-EDCD-4469-A445-F73AD04CC11C}" type="datetimeFigureOut">
              <a:rPr lang="ar-IQ" smtClean="0">
                <a:solidFill>
                  <a:prstClr val="black"/>
                </a:solidFill>
              </a:rPr>
              <a:pPr/>
              <a:t>15/12/1443</a:t>
            </a:fld>
            <a:endParaRPr lang="ar-IQ">
              <a:solidFill>
                <a:prstClr val="black"/>
              </a:solidFill>
            </a:endParaRPr>
          </a:p>
        </p:txBody>
      </p:sp>
      <p:sp>
        <p:nvSpPr>
          <p:cNvPr id="3" name="Footer Placeholder 2"/>
          <p:cNvSpPr>
            <a:spLocks noGrp="1"/>
          </p:cNvSpPr>
          <p:nvPr>
            <p:ph type="ftr" sz="quarter" idx="11"/>
          </p:nvPr>
        </p:nvSpPr>
        <p:spPr/>
        <p:txBody>
          <a:bodyPr/>
          <a:lstStyle/>
          <a:p>
            <a:endParaRPr lang="ar-IQ">
              <a:solidFill>
                <a:prstClr val="black"/>
              </a:solidFill>
            </a:endParaRPr>
          </a:p>
        </p:txBody>
      </p:sp>
      <p:sp>
        <p:nvSpPr>
          <p:cNvPr id="4" name="Slide Number Placeholder 3"/>
          <p:cNvSpPr>
            <a:spLocks noGrp="1"/>
          </p:cNvSpPr>
          <p:nvPr>
            <p:ph type="sldNum" sz="quarter" idx="12"/>
          </p:nvPr>
        </p:nvSpPr>
        <p:spPr/>
        <p:txBody>
          <a:bodyPr/>
          <a:lstStyle/>
          <a:p>
            <a:fld id="{2D7CACBE-F821-4F74-A14B-66CB634C570B}" type="slidenum">
              <a:rPr lang="ar-IQ" smtClean="0">
                <a:solidFill>
                  <a:prstClr val="black"/>
                </a:solidFill>
              </a:rPr>
              <a:pPr/>
              <a:t>‹#›</a:t>
            </a:fld>
            <a:endParaRPr lang="ar-IQ">
              <a:solidFill>
                <a:prstClr val="black"/>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22910F7-EDCD-4469-A445-F73AD04CC11C}" type="datetimeFigureOut">
              <a:rPr lang="ar-IQ" smtClean="0">
                <a:solidFill>
                  <a:prstClr val="black"/>
                </a:solidFill>
              </a:rPr>
              <a:pPr/>
              <a:t>15/12/1443</a:t>
            </a:fld>
            <a:endParaRPr lang="ar-IQ">
              <a:solidFill>
                <a:prstClr val="black"/>
              </a:solidFill>
            </a:endParaRPr>
          </a:p>
        </p:txBody>
      </p:sp>
      <p:sp>
        <p:nvSpPr>
          <p:cNvPr id="6" name="Footer Placeholder 5"/>
          <p:cNvSpPr>
            <a:spLocks noGrp="1"/>
          </p:cNvSpPr>
          <p:nvPr>
            <p:ph type="ftr" sz="quarter" idx="11"/>
          </p:nvPr>
        </p:nvSpPr>
        <p:spPr/>
        <p:txBody>
          <a:bodyPr/>
          <a:lstStyle/>
          <a:p>
            <a:endParaRPr lang="ar-IQ">
              <a:solidFill>
                <a:prstClr val="black"/>
              </a:solidFill>
            </a:endParaRPr>
          </a:p>
        </p:txBody>
      </p:sp>
      <p:sp>
        <p:nvSpPr>
          <p:cNvPr id="7" name="Slide Number Placeholder 6"/>
          <p:cNvSpPr>
            <a:spLocks noGrp="1"/>
          </p:cNvSpPr>
          <p:nvPr>
            <p:ph type="sldNum" sz="quarter" idx="12"/>
          </p:nvPr>
        </p:nvSpPr>
        <p:spPr/>
        <p:txBody>
          <a:bodyPr/>
          <a:lstStyle/>
          <a:p>
            <a:fld id="{2D7CACBE-F821-4F74-A14B-66CB634C570B}" type="slidenum">
              <a:rPr lang="ar-IQ" smtClean="0">
                <a:solidFill>
                  <a:prstClr val="black"/>
                </a:solidFill>
              </a:rPr>
              <a:pPr/>
              <a:t>‹#›</a:t>
            </a:fld>
            <a:endParaRPr lang="ar-IQ">
              <a:solidFill>
                <a:prstClr val="black"/>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22910F7-EDCD-4469-A445-F73AD04CC11C}" type="datetimeFigureOut">
              <a:rPr lang="ar-IQ" smtClean="0">
                <a:solidFill>
                  <a:prstClr val="white"/>
                </a:solidFill>
              </a:rPr>
              <a:pPr/>
              <a:t>15/12/1443</a:t>
            </a:fld>
            <a:endParaRPr lang="ar-IQ">
              <a:solidFill>
                <a:prstClr val="white"/>
              </a:solidFill>
            </a:endParaRPr>
          </a:p>
        </p:txBody>
      </p:sp>
      <p:sp>
        <p:nvSpPr>
          <p:cNvPr id="6" name="Footer Placeholder 5"/>
          <p:cNvSpPr>
            <a:spLocks noGrp="1"/>
          </p:cNvSpPr>
          <p:nvPr>
            <p:ph type="ftr" sz="quarter" idx="11"/>
          </p:nvPr>
        </p:nvSpPr>
        <p:spPr/>
        <p:txBody>
          <a:bodyPr/>
          <a:lstStyle/>
          <a:p>
            <a:endParaRPr lang="ar-IQ">
              <a:solidFill>
                <a:prstClr val="white"/>
              </a:solidFill>
            </a:endParaRPr>
          </a:p>
        </p:txBody>
      </p:sp>
      <p:sp>
        <p:nvSpPr>
          <p:cNvPr id="7" name="Slide Number Placeholder 6"/>
          <p:cNvSpPr>
            <a:spLocks noGrp="1"/>
          </p:cNvSpPr>
          <p:nvPr>
            <p:ph type="sldNum" sz="quarter" idx="12"/>
          </p:nvPr>
        </p:nvSpPr>
        <p:spPr/>
        <p:txBody>
          <a:bodyPr/>
          <a:lstStyle/>
          <a:p>
            <a:fld id="{2D7CACBE-F821-4F74-A14B-66CB634C570B}" type="slidenum">
              <a:rPr lang="ar-IQ" smtClean="0">
                <a:solidFill>
                  <a:prstClr val="white"/>
                </a:solidFill>
              </a:rPr>
              <a:pPr/>
              <a:t>‹#›</a:t>
            </a:fld>
            <a:endParaRPr lang="ar-IQ">
              <a:solidFill>
                <a:prstClr val="white"/>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4F64046F-2653-4A92-B90F-78CE4EFC30CD}" type="datetimeFigureOut">
              <a:rPr lang="ar-IQ" smtClean="0"/>
              <a:pPr/>
              <a:t>15/12/1443</a:t>
            </a:fld>
            <a:endParaRPr lang="ar-IQ"/>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ar-IQ"/>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B73A2B84-B039-4523-9D1E-29088FFCC480}" type="slidenum">
              <a:rPr lang="ar-IQ" smtClean="0"/>
              <a:pPr/>
              <a:t>‹#›</a:t>
            </a:fld>
            <a:endParaRPr lang="ar-IQ"/>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1" eaLnBrk="1" latinLnBrk="0" hangingPunct="1">
        <a:spcBef>
          <a:spcPct val="0"/>
        </a:spcBef>
        <a:buNone/>
        <a:defRPr sz="3000" kern="1200" cap="all" spc="50" baseline="0">
          <a:solidFill>
            <a:schemeClr val="tx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476672"/>
            <a:ext cx="7772400" cy="4536504"/>
          </a:xfrm>
          <a:solidFill>
            <a:srgbClr val="002060"/>
          </a:solidFill>
        </p:spPr>
        <p:txBody>
          <a:bodyPr>
            <a:normAutofit fontScale="90000"/>
          </a:bodyPr>
          <a:lstStyle/>
          <a:p>
            <a:r>
              <a:rPr lang="ar-IQ" sz="6000" dirty="0" smtClean="0"/>
              <a:t>جامعة البصرة </a:t>
            </a:r>
            <a:br>
              <a:rPr lang="ar-IQ" sz="6000" dirty="0" smtClean="0"/>
            </a:br>
            <a:r>
              <a:rPr lang="ar-IQ" sz="6000" dirty="0" smtClean="0"/>
              <a:t>كلية التربية للعلوم الصرفة </a:t>
            </a:r>
            <a:br>
              <a:rPr lang="ar-IQ" sz="6000" dirty="0" smtClean="0"/>
            </a:br>
            <a:r>
              <a:rPr lang="ar-IQ" sz="6000" dirty="0" smtClean="0"/>
              <a:t>قسم الكيمياء </a:t>
            </a:r>
            <a:br>
              <a:rPr lang="ar-IQ" sz="6000" dirty="0" smtClean="0"/>
            </a:br>
            <a:r>
              <a:rPr lang="ar-IQ" sz="6000" dirty="0" smtClean="0">
                <a:solidFill>
                  <a:srgbClr val="FFFF00"/>
                </a:solidFill>
              </a:rPr>
              <a:t>طالب الماجستير علي عبيد حسن </a:t>
            </a:r>
            <a:br>
              <a:rPr lang="ar-IQ" sz="6000" dirty="0" smtClean="0">
                <a:solidFill>
                  <a:srgbClr val="FFFF00"/>
                </a:solidFill>
              </a:rPr>
            </a:br>
            <a:r>
              <a:rPr lang="ar-IQ" sz="6000" dirty="0" smtClean="0">
                <a:solidFill>
                  <a:srgbClr val="FFFF00"/>
                </a:solidFill>
              </a:rPr>
              <a:t>بأشراف الدكتور كامل السوداني </a:t>
            </a:r>
            <a:endParaRPr lang="ar-IQ" sz="6000" dirty="0">
              <a:solidFill>
                <a:srgbClr val="FFFF00"/>
              </a:solidFill>
            </a:endParaRPr>
          </a:p>
        </p:txBody>
      </p:sp>
    </p:spTree>
    <p:extLst>
      <p:ext uri="{BB962C8B-B14F-4D97-AF65-F5344CB8AC3E}">
        <p14:creationId xmlns:p14="http://schemas.microsoft.com/office/powerpoint/2010/main" xmlns="" val="10771376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476672"/>
            <a:ext cx="7850832" cy="706090"/>
          </a:xfrm>
          <a:solidFill>
            <a:srgbClr val="00B050"/>
          </a:solidFill>
        </p:spPr>
        <p:txBody>
          <a:bodyPr/>
          <a:lstStyle/>
          <a:p>
            <a:pPr marL="0" indent="0" algn="ctr"/>
            <a:r>
              <a:rPr lang="ar-IQ" sz="3200" b="1" dirty="0">
                <a:solidFill>
                  <a:schemeClr val="bg1"/>
                </a:solidFill>
              </a:rPr>
              <a:t>أهم مايميز عملية الفلورة أنها</a:t>
            </a:r>
            <a:endParaRPr lang="en-US" sz="3200" dirty="0">
              <a:solidFill>
                <a:schemeClr val="bg1"/>
              </a:solidFill>
            </a:endParaRPr>
          </a:p>
        </p:txBody>
      </p:sp>
      <mc:AlternateContent xmlns:mc="http://schemas.openxmlformats.org/markup-compatibility/2006">
        <mc:Choice xmlns:a14="http://schemas.microsoft.com/office/drawing/2010/main" xmlns="" Requires="a14">
          <p:sp>
            <p:nvSpPr>
              <p:cNvPr id="3" name="عنصر نائب للمحتوى 2"/>
              <p:cNvSpPr>
                <a:spLocks noGrp="1"/>
              </p:cNvSpPr>
              <p:nvPr>
                <p:ph sz="quarter" idx="13"/>
              </p:nvPr>
            </p:nvSpPr>
            <p:spPr>
              <a:xfrm>
                <a:off x="611560" y="1412776"/>
                <a:ext cx="8064896" cy="4464496"/>
              </a:xfrm>
            </p:spPr>
            <p:txBody>
              <a:bodyPr>
                <a:noAutofit/>
              </a:bodyPr>
              <a:lstStyle/>
              <a:p>
                <a:pPr lvl="0"/>
                <a:r>
                  <a:rPr lang="ar-IQ" sz="3600" dirty="0" smtClean="0"/>
                  <a:t>ذات </a:t>
                </a:r>
                <a:r>
                  <a:rPr lang="ar-IQ" sz="3600" dirty="0"/>
                  <a:t>عمر زمني قصير جدا بحدود (</a:t>
                </a:r>
                <a:r>
                  <a:rPr lang="en-US" sz="3600" dirty="0"/>
                  <a:t>sec</a:t>
                </a:r>
                <a:r>
                  <a:rPr lang="ar-IQ" sz="3600" dirty="0"/>
                  <a:t/>
                </a:r>
                <a14:m>
                  <m:oMath xmlns:m="http://schemas.openxmlformats.org/officeDocument/2006/math">
                    <m:sSup>
                      <m:sSupPr>
                        <m:ctrlPr>
                          <a:rPr lang="en-US" sz="3600" i="1"/>
                        </m:ctrlPr>
                      </m:sSupPr>
                      <m:e>
                        <m:r>
                          <a:rPr lang="en-US" sz="3600" i="1"/>
                          <m:t>10</m:t>
                        </m:r>
                      </m:e>
                      <m:sup>
                        <m:r>
                          <a:rPr lang="en-US" sz="3600" i="1"/>
                          <m:t>−</m:t>
                        </m:r>
                        <m:r>
                          <a:rPr lang="en-US" sz="3600" i="1"/>
                          <m:t>6</m:t>
                        </m:r>
                      </m:sup>
                    </m:sSup>
                  </m:oMath>
                </a14:m>
                <a:r>
                  <a:rPr lang="en-US" sz="3600" dirty="0"/>
                  <a:t/>
                </a:r>
                <a:r>
                  <a:rPr lang="ar-IQ" sz="3600" dirty="0"/>
                  <a:t>-  </a:t>
                </a:r>
                <a14:m>
                  <m:oMath xmlns:m="http://schemas.openxmlformats.org/officeDocument/2006/math">
                    <m:sSup>
                      <m:sSupPr>
                        <m:ctrlPr>
                          <a:rPr lang="en-US" sz="3600" i="1"/>
                        </m:ctrlPr>
                      </m:sSupPr>
                      <m:e>
                        <m:r>
                          <a:rPr lang="en-US" sz="3600" i="1"/>
                          <m:t>10</m:t>
                        </m:r>
                      </m:e>
                      <m:sup>
                        <m:r>
                          <a:rPr lang="en-US" sz="3600" i="1"/>
                          <m:t>−</m:t>
                        </m:r>
                        <m:r>
                          <a:rPr lang="en-US" sz="3600" i="1"/>
                          <m:t>9</m:t>
                        </m:r>
                      </m:sup>
                    </m:sSup>
                  </m:oMath>
                </a14:m>
                <a:r>
                  <a:rPr lang="en-US" sz="3600" dirty="0"/>
                  <a:t/>
                </a:r>
                <a:r>
                  <a:rPr lang="ar-IQ" sz="3600" dirty="0"/>
                  <a:t>) .</a:t>
                </a:r>
                <a:endParaRPr lang="en-US" sz="3600" dirty="0"/>
              </a:p>
              <a:p>
                <a:pPr lvl="0"/>
                <a:r>
                  <a:rPr lang="ar-IQ" sz="3600" dirty="0"/>
                  <a:t>تتوقف عملية الفلورة </a:t>
                </a:r>
                <a:r>
                  <a:rPr lang="ar-IQ" sz="3600" dirty="0" smtClean="0"/>
                  <a:t>عند </a:t>
                </a:r>
                <a:r>
                  <a:rPr lang="ar-IQ" sz="3600" dirty="0"/>
                  <a:t>ازالة مصدر </a:t>
                </a:r>
                <a:r>
                  <a:rPr lang="ar-IQ" sz="3600" dirty="0" smtClean="0"/>
                  <a:t>الاثارة. </a:t>
                </a:r>
                <a:endParaRPr lang="en-US" sz="3600" dirty="0"/>
              </a:p>
              <a:p>
                <a:pPr lvl="0"/>
                <a:r>
                  <a:rPr lang="ar-IQ" sz="3600" dirty="0"/>
                  <a:t>عملية الفلورة تقنية ذات حساسية عالية جدا وان زاوية القياس فيها </a:t>
                </a:r>
                <a:r>
                  <a:rPr lang="en-US" sz="3600" dirty="0"/>
                  <a:t>.(90)  </a:t>
                </a:r>
              </a:p>
              <a:p>
                <a:pPr lvl="0"/>
                <a:r>
                  <a:rPr lang="ar-IQ" sz="3600" dirty="0"/>
                  <a:t>استخدام مصادر ذات شدة عالية مثالها الليزر والزينون. </a:t>
                </a:r>
                <a:endParaRPr lang="en-US" sz="3600" dirty="0"/>
              </a:p>
              <a:p>
                <a:endParaRPr lang="ar-IQ" sz="3600" dirty="0"/>
              </a:p>
            </p:txBody>
          </p:sp>
        </mc:Choice>
        <mc:Fallback>
          <p:sp>
            <p:nvSpPr>
              <p:cNvPr id="3" name="عنصر نائب للمحتوى 2"/>
              <p:cNvSpPr>
                <a:spLocks noGrp="1" noRot="1" noChangeAspect="1" noMove="1" noResize="1" noEditPoints="1" noAdjustHandles="1" noChangeArrowheads="1" noChangeShapeType="1" noTextEdit="1"/>
              </p:cNvSpPr>
              <p:nvPr>
                <p:ph sz="quarter" idx="13"/>
              </p:nvPr>
            </p:nvSpPr>
            <p:spPr>
              <a:xfrm>
                <a:off x="611560" y="1412776"/>
                <a:ext cx="8064896" cy="4464496"/>
              </a:xfrm>
              <a:blipFill rotWithShape="1">
                <a:blip r:embed="rId2"/>
                <a:stretch>
                  <a:fillRect l="-2797" t="-2049" r="-2192" b="-5738"/>
                </a:stretch>
              </a:blipFill>
            </p:spPr>
            <p:txBody>
              <a:bodyPr/>
              <a:lstStyle/>
              <a:p>
                <a:r>
                  <a:rPr lang="ar-IQ">
                    <a:noFill/>
                  </a:rPr>
                  <a:t> </a:t>
                </a:r>
              </a:p>
            </p:txBody>
          </p:sp>
        </mc:Fallback>
      </mc:AlternateContent>
    </p:spTree>
    <p:extLst>
      <p:ext uri="{BB962C8B-B14F-4D97-AF65-F5344CB8AC3E}">
        <p14:creationId xmlns:p14="http://schemas.microsoft.com/office/powerpoint/2010/main" xmlns="" val="1941482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116632"/>
            <a:ext cx="8064896" cy="1008112"/>
          </a:xfrm>
          <a:solidFill>
            <a:srgbClr val="E6FCD0"/>
          </a:solidFill>
        </p:spPr>
        <p:txBody>
          <a:bodyPr/>
          <a:lstStyle/>
          <a:p>
            <a:pPr algn="r"/>
            <a:r>
              <a:rPr lang="en-US" dirty="0"/>
              <a:t/>
            </a:r>
            <a:br>
              <a:rPr lang="en-US" dirty="0"/>
            </a:br>
            <a:r>
              <a:rPr lang="ar-IQ" sz="3600" dirty="0" smtClean="0">
                <a:solidFill>
                  <a:srgbClr val="FF0000"/>
                </a:solidFill>
              </a:rPr>
              <a:t>الاخماد الكيميائي  </a:t>
            </a:r>
            <a:r>
              <a:rPr lang="en-US" sz="3600" dirty="0" smtClean="0">
                <a:solidFill>
                  <a:srgbClr val="FF0000"/>
                </a:solidFill>
              </a:rPr>
              <a:t>Chemical quenching</a:t>
            </a:r>
            <a:r>
              <a:rPr lang="ar-IQ" sz="3600" dirty="0" smtClean="0"/>
              <a:t> </a:t>
            </a:r>
            <a:r>
              <a:rPr lang="ar-IQ" dirty="0" smtClean="0"/>
              <a:t>   </a:t>
            </a:r>
            <a:endParaRPr lang="ar-IQ" dirty="0"/>
          </a:p>
        </p:txBody>
      </p:sp>
      <p:sp>
        <p:nvSpPr>
          <p:cNvPr id="3" name="عنصر نائب للمحتوى 2"/>
          <p:cNvSpPr>
            <a:spLocks noGrp="1"/>
          </p:cNvSpPr>
          <p:nvPr>
            <p:ph sz="quarter" idx="13"/>
          </p:nvPr>
        </p:nvSpPr>
        <p:spPr>
          <a:xfrm>
            <a:off x="611560" y="1628800"/>
            <a:ext cx="7924800" cy="3942184"/>
          </a:xfrm>
        </p:spPr>
        <p:txBody>
          <a:bodyPr>
            <a:normAutofit lnSpcReduction="10000"/>
          </a:bodyPr>
          <a:lstStyle/>
          <a:p>
            <a:pPr algn="justLow"/>
            <a:r>
              <a:rPr lang="en-US" sz="3200" dirty="0" smtClean="0"/>
              <a:t> </a:t>
            </a:r>
            <a:r>
              <a:rPr lang="ar-IQ" sz="3200" dirty="0" smtClean="0"/>
              <a:t>انخفاض في شدة البريق نتيجة تغير فعلي في الطبقة الكيميائية للمركب المتفلور.</a:t>
            </a:r>
          </a:p>
          <a:p>
            <a:pPr marL="0" indent="0">
              <a:buNone/>
            </a:pPr>
            <a:r>
              <a:rPr lang="en-US" sz="3600" dirty="0"/>
              <a:t> </a:t>
            </a:r>
          </a:p>
          <a:p>
            <a:pPr algn="justLow"/>
            <a:r>
              <a:rPr lang="ar-IQ" sz="3600" dirty="0"/>
              <a:t>الفلوروسين </a:t>
            </a:r>
            <a:r>
              <a:rPr lang="en-US" sz="3600" dirty="0"/>
              <a:t>Fluorescein </a:t>
            </a:r>
            <a:r>
              <a:rPr lang="ar-IQ" sz="3600" dirty="0"/>
              <a:t> وغيرها من الكواشف العضوية يمكن تخميد فلورتها باستخدام الهاليدات لكن هذه الطريقة تعتبر غير مباشره لتقدير تركيز الهاليدات </a:t>
            </a:r>
          </a:p>
        </p:txBody>
      </p:sp>
      <p:sp>
        <p:nvSpPr>
          <p:cNvPr id="4" name="وسيلة شرح على شكل سحابة 3"/>
          <p:cNvSpPr/>
          <p:nvPr/>
        </p:nvSpPr>
        <p:spPr>
          <a:xfrm>
            <a:off x="4655800" y="2636912"/>
            <a:ext cx="3888432" cy="720080"/>
          </a:xfrm>
          <a:prstGeom prst="cloudCallout">
            <a:avLst/>
          </a:prstGeom>
        </p:spPr>
        <p:style>
          <a:lnRef idx="1">
            <a:schemeClr val="accent2"/>
          </a:lnRef>
          <a:fillRef idx="2">
            <a:schemeClr val="accent2"/>
          </a:fillRef>
          <a:effectRef idx="1">
            <a:schemeClr val="accent2"/>
          </a:effectRef>
          <a:fontRef idx="minor">
            <a:schemeClr val="dk1"/>
          </a:fontRef>
        </p:style>
        <p:txBody>
          <a:bodyPr rtlCol="1" anchor="ctr"/>
          <a:lstStyle/>
          <a:p>
            <a:r>
              <a:rPr lang="ar-IQ" sz="2800" b="1" dirty="0"/>
              <a:t>ميكانيكيات الاخماد</a:t>
            </a:r>
            <a:endParaRPr lang="en-US" sz="2800" dirty="0"/>
          </a:p>
        </p:txBody>
      </p:sp>
    </p:spTree>
    <p:extLst>
      <p:ext uri="{BB962C8B-B14F-4D97-AF65-F5344CB8AC3E}">
        <p14:creationId xmlns:p14="http://schemas.microsoft.com/office/powerpoint/2010/main" xmlns="" val="3972549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260648"/>
            <a:ext cx="8424936" cy="6186309"/>
          </a:xfrm>
          <a:prstGeom prst="rect">
            <a:avLst/>
          </a:prstGeom>
        </p:spPr>
        <p:txBody>
          <a:bodyPr wrap="square">
            <a:spAutoFit/>
          </a:bodyPr>
          <a:lstStyle/>
          <a:p>
            <a:pPr algn="justLow"/>
            <a:r>
              <a:rPr lang="ar-IQ" sz="3600" dirty="0"/>
              <a:t>من حساب شدة الفرق بأنبعاث الأشعة المتفلورة من المركب العضوي ويتم حساب الفرق من خلال الشدة او العمر الزمني وهذا يحدث بوجود اوعدم وجود مخمد</a:t>
            </a:r>
            <a:r>
              <a:rPr lang="ar-IQ" sz="3600" dirty="0" smtClean="0"/>
              <a:t>,</a:t>
            </a:r>
            <a:r>
              <a:rPr lang="ar-IQ" sz="3600" dirty="0"/>
              <a:t> استخدام الهاليدات كمخمد للفلورة من التقنيات المشهورة لكونها ذات حساسية عالية وايضا لسهولة تفاعلات الاخماد بالاضافة الى حاجتها القليلة من العينة ولكون تقنية قياس الفلورة من التقنيات الغير متلفة للعينة. تشير العديد من الميكانيكيات بصورة عامة الى تفسير الاخماد, تكون الحالة المثارة مستقبلة للإلكترونات عندما يكون المخمد واهباً للإلكترونات اي يعمل المخمد هنا بميكانيكية الفلورة الرنينية لانتقال الشحنة,</a:t>
            </a:r>
          </a:p>
        </p:txBody>
      </p:sp>
    </p:spTree>
    <p:extLst>
      <p:ext uri="{BB962C8B-B14F-4D97-AF65-F5344CB8AC3E}">
        <p14:creationId xmlns:p14="http://schemas.microsoft.com/office/powerpoint/2010/main" xmlns="" val="2363678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332656"/>
            <a:ext cx="8496944" cy="3970318"/>
          </a:xfrm>
          <a:prstGeom prst="rect">
            <a:avLst/>
          </a:prstGeom>
        </p:spPr>
        <p:txBody>
          <a:bodyPr wrap="square">
            <a:spAutoFit/>
          </a:bodyPr>
          <a:lstStyle/>
          <a:p>
            <a:pPr algn="justLow"/>
            <a:r>
              <a:rPr lang="ar-IQ" sz="3600" dirty="0"/>
              <a:t>او عن طريق التصادم بحيث تفقد المادة المتفلورة طاقتها الى لجزيئة اخرى وتعود الى حالتها المستقرة دون حدوث اي انبعاث فلورة وعليه فان الجزيئات المتصادمة لا تعاني تغير كيميائي. ومن الميكانيكيات الاخرى التي تتضمن الاخماد المستقر (</a:t>
            </a:r>
            <a:r>
              <a:rPr lang="en-US" sz="3600" dirty="0"/>
              <a:t>static quenching</a:t>
            </a:r>
            <a:r>
              <a:rPr lang="ar-IQ" sz="3600" dirty="0"/>
              <a:t>) ينتج خلاله معقد من المادة المتفلورة غير متفلور مع المادة المخمدة  بعملية لا تعتمد على التصادمات الجزئية  اوالانتشار (</a:t>
            </a:r>
            <a:r>
              <a:rPr lang="en-US" sz="3600" dirty="0"/>
              <a:t>Diffusion</a:t>
            </a:r>
            <a:r>
              <a:rPr lang="ar-IQ" sz="3600" dirty="0"/>
              <a:t>) </a:t>
            </a:r>
            <a:endParaRPr lang="en-US" sz="3600" dirty="0"/>
          </a:p>
        </p:txBody>
      </p:sp>
    </p:spTree>
    <p:extLst>
      <p:ext uri="{BB962C8B-B14F-4D97-AF65-F5344CB8AC3E}">
        <p14:creationId xmlns:p14="http://schemas.microsoft.com/office/powerpoint/2010/main" xmlns="" val="5422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764704"/>
            <a:ext cx="7992888" cy="3416320"/>
          </a:xfrm>
          <a:prstGeom prst="rect">
            <a:avLst/>
          </a:prstGeom>
        </p:spPr>
        <p:txBody>
          <a:bodyPr wrap="square">
            <a:spAutoFit/>
          </a:bodyPr>
          <a:lstStyle/>
          <a:p>
            <a:pPr algn="justLow"/>
            <a:r>
              <a:rPr lang="ar-IQ" sz="3600" dirty="0"/>
              <a:t>الاخماد يحدث بعده عمليات , مثل التوهين (</a:t>
            </a:r>
            <a:r>
              <a:rPr lang="en-US" sz="3600" dirty="0"/>
              <a:t>Attenuation</a:t>
            </a:r>
            <a:r>
              <a:rPr lang="ar-IQ" sz="3600" dirty="0"/>
              <a:t>) ضوء الإشارة من المادة المتفلورة نفسها اوعن طريق الأصناف ممتصة الأخرى, يحدث الاخماد نتيجة الانتقال عبر المنظومة (</a:t>
            </a:r>
            <a:r>
              <a:rPr lang="en-US" sz="3600" dirty="0"/>
              <a:t>S</a:t>
            </a:r>
            <a:r>
              <a:rPr lang="en-US" sz="3600" baseline="-25000" dirty="0"/>
              <a:t>1</a:t>
            </a:r>
            <a:r>
              <a:rPr lang="en-US" sz="3600" dirty="0"/>
              <a:t>→T</a:t>
            </a:r>
            <a:r>
              <a:rPr lang="en-US" sz="3600" baseline="-25000" dirty="0"/>
              <a:t>1</a:t>
            </a:r>
            <a:r>
              <a:rPr lang="ar-IQ" sz="3600" dirty="0"/>
              <a:t>) من الحالة الاحادية المثارة الى الحالة الثلاثية المثارة وبسبب وجود الهاليدات وبعض الذرات الثقيلة.</a:t>
            </a:r>
            <a:endParaRPr lang="en-US" sz="3600" dirty="0"/>
          </a:p>
        </p:txBody>
      </p:sp>
    </p:spTree>
    <p:extLst>
      <p:ext uri="{BB962C8B-B14F-4D97-AF65-F5344CB8AC3E}">
        <p14:creationId xmlns:p14="http://schemas.microsoft.com/office/powerpoint/2010/main" xmlns="" val="1910784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عنصر نائب للمحتوى 1"/>
          <p:cNvSpPr>
            <a:spLocks noGrp="1"/>
          </p:cNvSpPr>
          <p:nvPr>
            <p:ph sz="quarter" idx="13"/>
          </p:nvPr>
        </p:nvSpPr>
        <p:spPr>
          <a:xfrm>
            <a:off x="323528" y="908720"/>
            <a:ext cx="8784976" cy="4176464"/>
          </a:xfrm>
        </p:spPr>
        <p:txBody>
          <a:bodyPr>
            <a:normAutofit/>
          </a:bodyPr>
          <a:lstStyle/>
          <a:p>
            <a:pPr algn="ctr">
              <a:lnSpc>
                <a:spcPct val="115000"/>
              </a:lnSpc>
              <a:spcAft>
                <a:spcPts val="0"/>
              </a:spcAft>
            </a:pPr>
            <a:r>
              <a:rPr lang="ar-IQ" sz="4800" b="1" dirty="0">
                <a:latin typeface="Calibri"/>
                <a:ea typeface="Times New Roman"/>
                <a:cs typeface="Times New Roman"/>
              </a:rPr>
              <a:t> </a:t>
            </a:r>
            <a:endParaRPr lang="ar-IQ" sz="4800" b="1" dirty="0" smtClean="0">
              <a:latin typeface="Calibri"/>
              <a:ea typeface="Times New Roman"/>
              <a:cs typeface="Times New Roman"/>
            </a:endParaRPr>
          </a:p>
          <a:p>
            <a:pPr algn="ctr">
              <a:lnSpc>
                <a:spcPct val="115000"/>
              </a:lnSpc>
              <a:spcAft>
                <a:spcPts val="0"/>
              </a:spcAft>
            </a:pPr>
            <a:r>
              <a:rPr lang="en-US" sz="4400" dirty="0" smtClean="0"/>
              <a:t>fluorescence quenching</a:t>
            </a:r>
          </a:p>
          <a:p>
            <a:pPr algn="ctr">
              <a:lnSpc>
                <a:spcPct val="115000"/>
              </a:lnSpc>
              <a:spcAft>
                <a:spcPts val="0"/>
              </a:spcAft>
            </a:pPr>
            <a:r>
              <a:rPr lang="ar-IQ" sz="4400" dirty="0" smtClean="0"/>
              <a:t>إخماد الفلوره</a:t>
            </a:r>
            <a:endParaRPr lang="en-US" sz="4400" dirty="0" smtClean="0"/>
          </a:p>
          <a:p>
            <a:pPr algn="ctr">
              <a:lnSpc>
                <a:spcPct val="115000"/>
              </a:lnSpc>
              <a:spcAft>
                <a:spcPts val="0"/>
              </a:spcAft>
            </a:pPr>
            <a:endParaRPr lang="en-US" sz="4400" dirty="0">
              <a:latin typeface="Calibri"/>
              <a:ea typeface="Times New Roman"/>
              <a:cs typeface="Arial"/>
            </a:endParaRPr>
          </a:p>
        </p:txBody>
      </p:sp>
    </p:spTree>
    <p:extLst>
      <p:ext uri="{BB962C8B-B14F-4D97-AF65-F5344CB8AC3E}">
        <p14:creationId xmlns:p14="http://schemas.microsoft.com/office/powerpoint/2010/main" xmlns="" val="18704432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260648"/>
            <a:ext cx="8064896" cy="1066130"/>
          </a:xfrm>
          <a:solidFill>
            <a:srgbClr val="CCCCFF"/>
          </a:solidFill>
        </p:spPr>
        <p:style>
          <a:lnRef idx="1">
            <a:schemeClr val="accent2"/>
          </a:lnRef>
          <a:fillRef idx="2">
            <a:schemeClr val="accent2"/>
          </a:fillRef>
          <a:effectRef idx="1">
            <a:schemeClr val="accent2"/>
          </a:effectRef>
          <a:fontRef idx="minor">
            <a:schemeClr val="dk1"/>
          </a:fontRef>
        </p:style>
        <p:txBody>
          <a:bodyPr/>
          <a:lstStyle/>
          <a:p>
            <a:pPr algn="r"/>
            <a:r>
              <a:rPr lang="ar-IQ" sz="3600" dirty="0">
                <a:solidFill>
                  <a:srgbClr val="FF0000"/>
                </a:solidFill>
              </a:rPr>
              <a:t>التألق</a:t>
            </a:r>
            <a:r>
              <a:rPr lang="ar-IQ" dirty="0">
                <a:solidFill>
                  <a:srgbClr val="FF0000"/>
                </a:solidFill>
              </a:rPr>
              <a:t> </a:t>
            </a:r>
            <a:r>
              <a:rPr lang="ar-IQ" dirty="0" smtClean="0">
                <a:solidFill>
                  <a:srgbClr val="FF0000"/>
                </a:solidFill>
              </a:rPr>
              <a:t>                                     </a:t>
            </a:r>
            <a:r>
              <a:rPr lang="en-US" dirty="0" smtClean="0">
                <a:solidFill>
                  <a:srgbClr val="FF0000"/>
                </a:solidFill>
              </a:rPr>
              <a:t> </a:t>
            </a:r>
            <a:r>
              <a:rPr lang="en-US" dirty="0">
                <a:solidFill>
                  <a:srgbClr val="FF0000"/>
                </a:solidFill>
              </a:rPr>
              <a:t>Luminescence</a:t>
            </a:r>
            <a:r>
              <a:rPr lang="en-US" dirty="0">
                <a:solidFill>
                  <a:srgbClr val="CCCCFF"/>
                </a:solidFill>
              </a:rPr>
              <a:t> </a:t>
            </a:r>
            <a:r>
              <a:rPr lang="ar-IQ" dirty="0" smtClean="0">
                <a:solidFill>
                  <a:srgbClr val="CCCCFF"/>
                </a:solidFill>
              </a:rPr>
              <a:t>   </a:t>
            </a:r>
            <a:endParaRPr lang="ar-IQ" dirty="0">
              <a:solidFill>
                <a:srgbClr val="CCCCFF"/>
              </a:solidFill>
            </a:endParaRPr>
          </a:p>
        </p:txBody>
      </p:sp>
      <p:sp>
        <p:nvSpPr>
          <p:cNvPr id="3" name="مربع نص 2"/>
          <p:cNvSpPr txBox="1"/>
          <p:nvPr/>
        </p:nvSpPr>
        <p:spPr>
          <a:xfrm>
            <a:off x="827584" y="1412776"/>
            <a:ext cx="7848872" cy="3970318"/>
          </a:xfrm>
          <a:prstGeom prst="rect">
            <a:avLst/>
          </a:prstGeom>
          <a:noFill/>
        </p:spPr>
        <p:txBody>
          <a:bodyPr wrap="square" rtlCol="1">
            <a:spAutoFit/>
          </a:bodyPr>
          <a:lstStyle/>
          <a:p>
            <a:pPr algn="justLow"/>
            <a:r>
              <a:rPr lang="ar-IQ" sz="3600" dirty="0"/>
              <a:t>تبدء جزيئات المادة الكيميائية بامتصاص جزءا من الاشعاع الساقط  عند سقوط أشعة ذات طول مناسب ضمن المنطقة المرئية مما يتسبب ذلك في حدوث حالة من الاثارة نتيجة انتقال الكترونات المادة من مدار مستقر الى مدار اخر مثار وعند عودة الجزيئة من الحالة المثارة الى الحالة المستقرة فأنها تبعث ضوء على هيئة اشعة مرئية.</a:t>
            </a:r>
          </a:p>
        </p:txBody>
      </p:sp>
    </p:spTree>
    <p:extLst>
      <p:ext uri="{BB962C8B-B14F-4D97-AF65-F5344CB8AC3E}">
        <p14:creationId xmlns:p14="http://schemas.microsoft.com/office/powerpoint/2010/main" xmlns="" val="2800657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188640"/>
            <a:ext cx="8208912" cy="994122"/>
          </a:xfrm>
          <a:solidFill>
            <a:srgbClr val="00B0F0"/>
          </a:solidFill>
        </p:spPr>
        <p:txBody>
          <a:bodyPr/>
          <a:lstStyle/>
          <a:p>
            <a:r>
              <a:rPr lang="ar-IQ" sz="3600" dirty="0"/>
              <a:t>أنواع التألق </a:t>
            </a:r>
            <a:r>
              <a:rPr lang="en-US" dirty="0"/>
              <a:t>Types </a:t>
            </a:r>
            <a:r>
              <a:rPr lang="en-US" dirty="0" smtClean="0"/>
              <a:t>Luminescence                          </a:t>
            </a:r>
            <a:endParaRPr lang="ar-IQ" dirty="0"/>
          </a:p>
        </p:txBody>
      </p:sp>
      <p:sp>
        <p:nvSpPr>
          <p:cNvPr id="3" name="عنصر نائب للمحتوى 2"/>
          <p:cNvSpPr>
            <a:spLocks noGrp="1"/>
          </p:cNvSpPr>
          <p:nvPr>
            <p:ph sz="quarter" idx="13"/>
          </p:nvPr>
        </p:nvSpPr>
        <p:spPr>
          <a:xfrm>
            <a:off x="683568" y="1196752"/>
            <a:ext cx="8136904" cy="4521324"/>
          </a:xfrm>
        </p:spPr>
        <p:txBody>
          <a:bodyPr>
            <a:normAutofit/>
          </a:bodyPr>
          <a:lstStyle/>
          <a:p>
            <a:r>
              <a:rPr lang="ar-IQ" sz="2000" dirty="0"/>
              <a:t>انواع التألق </a:t>
            </a:r>
            <a:r>
              <a:rPr lang="ar-IQ" sz="2000" dirty="0" smtClean="0"/>
              <a:t>صنفت </a:t>
            </a:r>
            <a:r>
              <a:rPr lang="ar-IQ" sz="2000" dirty="0"/>
              <a:t>تبعا لمصدر الاثارة وحسب  المخطط</a:t>
            </a:r>
            <a:r>
              <a:rPr lang="ar-IQ" sz="2000" dirty="0" smtClean="0"/>
              <a:t>.</a:t>
            </a:r>
          </a:p>
          <a:p>
            <a:endParaRPr lang="ar-IQ" sz="2000" dirty="0"/>
          </a:p>
        </p:txBody>
      </p:sp>
      <p:pic>
        <p:nvPicPr>
          <p:cNvPr id="4" name="صورة 3"/>
          <p:cNvPicPr/>
          <p:nvPr/>
        </p:nvPicPr>
        <p:blipFill>
          <a:blip r:embed="rId2">
            <a:extLst>
              <a:ext uri="{28A0092B-C50C-407E-A947-70E740481C1C}">
                <a14:useLocalDpi xmlns:a14="http://schemas.microsoft.com/office/drawing/2010/main" xmlns="" val="0"/>
              </a:ext>
            </a:extLst>
          </a:blip>
          <a:stretch>
            <a:fillRect/>
          </a:stretch>
        </p:blipFill>
        <p:spPr>
          <a:xfrm>
            <a:off x="755576" y="1556792"/>
            <a:ext cx="5271770" cy="4161284"/>
          </a:xfrm>
          <a:prstGeom prst="rect">
            <a:avLst/>
          </a:prstGeom>
          <a:ln w="19050">
            <a:solidFill>
              <a:schemeClr val="tx1"/>
            </a:solidFill>
          </a:ln>
        </p:spPr>
      </p:pic>
    </p:spTree>
    <p:extLst>
      <p:ext uri="{BB962C8B-B14F-4D97-AF65-F5344CB8AC3E}">
        <p14:creationId xmlns:p14="http://schemas.microsoft.com/office/powerpoint/2010/main" xmlns="" val="3259375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7924800" cy="706090"/>
          </a:xfrm>
          <a:solidFill>
            <a:schemeClr val="accent6">
              <a:lumMod val="20000"/>
              <a:lumOff val="80000"/>
            </a:schemeClr>
          </a:solidFill>
        </p:spPr>
        <p:txBody>
          <a:bodyPr/>
          <a:lstStyle/>
          <a:p>
            <a:r>
              <a:rPr lang="ar-IQ" dirty="0" smtClean="0">
                <a:solidFill>
                  <a:srgbClr val="FF0000"/>
                </a:solidFill>
              </a:rPr>
              <a:t>الفلورة</a:t>
            </a:r>
            <a:r>
              <a:rPr lang="ar-IQ" dirty="0" smtClean="0">
                <a:solidFill>
                  <a:schemeClr val="bg1"/>
                </a:solidFill>
              </a:rPr>
              <a:t>                                     </a:t>
            </a:r>
            <a:r>
              <a:rPr lang="en-US" dirty="0" smtClean="0">
                <a:solidFill>
                  <a:srgbClr val="FF0000"/>
                </a:solidFill>
              </a:rPr>
              <a:t>Fluorescence</a:t>
            </a:r>
            <a:endParaRPr lang="ar-IQ" dirty="0">
              <a:solidFill>
                <a:srgbClr val="FF0000"/>
              </a:solidFill>
            </a:endParaRPr>
          </a:p>
        </p:txBody>
      </p:sp>
      <p:sp>
        <p:nvSpPr>
          <p:cNvPr id="3" name="عنصر نائب للمحتوى 2"/>
          <p:cNvSpPr>
            <a:spLocks noGrp="1"/>
          </p:cNvSpPr>
          <p:nvPr>
            <p:ph sz="quarter" idx="13"/>
          </p:nvPr>
        </p:nvSpPr>
        <p:spPr>
          <a:xfrm>
            <a:off x="609600" y="1600200"/>
            <a:ext cx="7924800" cy="2980928"/>
          </a:xfrm>
        </p:spPr>
        <p:txBody>
          <a:bodyPr>
            <a:noAutofit/>
          </a:bodyPr>
          <a:lstStyle/>
          <a:p>
            <a:pPr algn="justLow"/>
            <a:r>
              <a:rPr lang="ar-IQ" sz="3600" dirty="0"/>
              <a:t>عندما يمتص الجزيء طاقة مناسبة فانه ينتقل من الحالة الارضية الى اي مستوى  من مستويات الطاقة  في الحالة المثارة , وعند وصول الجزيء الى مستوى الطاقة الالكتروني الاساسي في المستوى </a:t>
            </a:r>
            <a:r>
              <a:rPr lang="ar-IQ" sz="3600" dirty="0" smtClean="0"/>
              <a:t>المثار,عندها </a:t>
            </a:r>
            <a:r>
              <a:rPr lang="ar-IQ" sz="3600" dirty="0"/>
              <a:t>يمر بعدة احتمالات </a:t>
            </a:r>
            <a:r>
              <a:rPr lang="ar-IQ" sz="3600" dirty="0" smtClean="0"/>
              <a:t>منها:</a:t>
            </a:r>
            <a:endParaRPr lang="ar-IQ" sz="3600" dirty="0"/>
          </a:p>
        </p:txBody>
      </p:sp>
    </p:spTree>
    <p:extLst>
      <p:ext uri="{BB962C8B-B14F-4D97-AF65-F5344CB8AC3E}">
        <p14:creationId xmlns:p14="http://schemas.microsoft.com/office/powerpoint/2010/main" xmlns="" val="2689869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6948264" y="620688"/>
            <a:ext cx="1800200" cy="646331"/>
          </a:xfrm>
          <a:prstGeom prst="rect">
            <a:avLst/>
          </a:prstGeom>
          <a:noFill/>
        </p:spPr>
        <p:txBody>
          <a:bodyPr wrap="square" rtlCol="1">
            <a:spAutoFit/>
          </a:bodyPr>
          <a:lstStyle/>
          <a:p>
            <a:r>
              <a:rPr lang="ar-IQ" sz="3600" dirty="0" smtClean="0">
                <a:solidFill>
                  <a:srgbClr val="FFFF00"/>
                </a:solidFill>
              </a:rPr>
              <a:t>الاحتمالات</a:t>
            </a:r>
            <a:endParaRPr lang="ar-IQ" sz="3600" dirty="0">
              <a:solidFill>
                <a:srgbClr val="FFFF00"/>
              </a:solidFill>
            </a:endParaRPr>
          </a:p>
        </p:txBody>
      </p:sp>
      <p:sp>
        <p:nvSpPr>
          <p:cNvPr id="3" name="مخطط انسيابي: بيانات مخزّنة 2"/>
          <p:cNvSpPr/>
          <p:nvPr/>
        </p:nvSpPr>
        <p:spPr>
          <a:xfrm>
            <a:off x="107504" y="1340768"/>
            <a:ext cx="8712968" cy="1945956"/>
          </a:xfrm>
          <a:prstGeom prst="flowChartOnlineStorage">
            <a:avLst/>
          </a:prstGeom>
          <a:solidFill>
            <a:srgbClr val="00B0F0"/>
          </a:solidFill>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rtl="1">
              <a:lnSpc>
                <a:spcPct val="115000"/>
              </a:lnSpc>
              <a:spcAft>
                <a:spcPts val="1000"/>
              </a:spcAft>
            </a:pPr>
            <a:r>
              <a:rPr lang="ar-IQ" sz="3600" b="1" i="1" dirty="0">
                <a:solidFill>
                  <a:schemeClr val="bg1"/>
                </a:solidFill>
                <a:effectLst/>
                <a:ea typeface="Calibri"/>
                <a:cs typeface="Arial"/>
              </a:rPr>
              <a:t>انتقال الجزيء للمستوى المستقر بعد فقدان طاقة الفوتون الذي </a:t>
            </a:r>
            <a:r>
              <a:rPr lang="ar-IQ" sz="3600" b="1" i="1" dirty="0">
                <a:solidFill>
                  <a:schemeClr val="bg1"/>
                </a:solidFill>
                <a:effectLst/>
                <a:ea typeface="Calibri"/>
                <a:cs typeface="Times New Roman"/>
              </a:rPr>
              <a:t>يتم الحصول علية بعد الانتقال من </a:t>
            </a:r>
            <a:r>
              <a:rPr lang="en-US" sz="3600" b="1" i="1" dirty="0">
                <a:solidFill>
                  <a:schemeClr val="bg1"/>
                </a:solidFill>
                <a:effectLst/>
                <a:latin typeface="Times New Roman"/>
                <a:ea typeface="Calibri"/>
                <a:cs typeface="Arial"/>
              </a:rPr>
              <a:t>s</a:t>
            </a:r>
            <a:r>
              <a:rPr lang="en-US" sz="3600" b="1" i="1" baseline="-25000" dirty="0">
                <a:solidFill>
                  <a:schemeClr val="bg1"/>
                </a:solidFill>
                <a:effectLst/>
                <a:latin typeface="Times New Roman"/>
                <a:ea typeface="Calibri"/>
                <a:cs typeface="Arial"/>
              </a:rPr>
              <a:t>0</a:t>
            </a:r>
            <a:r>
              <a:rPr lang="ar-IQ" sz="3600" b="1" i="1" dirty="0">
                <a:solidFill>
                  <a:schemeClr val="bg1"/>
                </a:solidFill>
                <a:effectLst/>
                <a:ea typeface="Calibri"/>
                <a:cs typeface="Times New Roman"/>
              </a:rPr>
              <a:t>-</a:t>
            </a:r>
            <a:r>
              <a:rPr lang="en-US" sz="3600" b="1" i="1" dirty="0">
                <a:solidFill>
                  <a:schemeClr val="bg1"/>
                </a:solidFill>
                <a:effectLst/>
                <a:latin typeface="Times New Roman"/>
                <a:ea typeface="Calibri"/>
                <a:cs typeface="Arial"/>
              </a:rPr>
              <a:t>s</a:t>
            </a:r>
            <a:r>
              <a:rPr lang="en-US" sz="3600" b="1" i="1" baseline="-25000" dirty="0">
                <a:solidFill>
                  <a:schemeClr val="bg1"/>
                </a:solidFill>
                <a:effectLst/>
                <a:latin typeface="Times New Roman"/>
                <a:ea typeface="Calibri"/>
                <a:cs typeface="Arial"/>
              </a:rPr>
              <a:t>1</a:t>
            </a:r>
            <a:endParaRPr lang="en-US" sz="3600" dirty="0">
              <a:solidFill>
                <a:schemeClr val="bg1"/>
              </a:solidFill>
              <a:effectLst/>
              <a:ea typeface="Calibri"/>
              <a:cs typeface="Arial"/>
            </a:endParaRPr>
          </a:p>
        </p:txBody>
      </p:sp>
      <p:sp>
        <p:nvSpPr>
          <p:cNvPr id="5" name="مخطط انسيابي: بيانات مخزّنة 4"/>
          <p:cNvSpPr/>
          <p:nvPr/>
        </p:nvSpPr>
        <p:spPr>
          <a:xfrm>
            <a:off x="322020" y="3573016"/>
            <a:ext cx="8498452" cy="2520280"/>
          </a:xfrm>
          <a:prstGeom prst="flowChartOnlineStorage">
            <a:avLst/>
          </a:prstGeom>
          <a:solidFill>
            <a:srgbClr val="00B0F0"/>
          </a:solidFill>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rtl="1">
              <a:lnSpc>
                <a:spcPct val="115000"/>
              </a:lnSpc>
              <a:spcAft>
                <a:spcPts val="1000"/>
              </a:spcAft>
            </a:pPr>
            <a:r>
              <a:rPr lang="ar-IQ" sz="3600" b="1" i="1" dirty="0">
                <a:solidFill>
                  <a:schemeClr val="bg1"/>
                </a:solidFill>
                <a:effectLst/>
                <a:ea typeface="Calibri"/>
                <a:cs typeface="Times New Roman"/>
              </a:rPr>
              <a:t>انتقال أخر </a:t>
            </a:r>
            <a:r>
              <a:rPr lang="ar-IQ" sz="3600" b="1" i="1" dirty="0" smtClean="0">
                <a:solidFill>
                  <a:schemeClr val="bg1"/>
                </a:solidFill>
                <a:effectLst/>
                <a:ea typeface="Calibri"/>
                <a:cs typeface="Times New Roman"/>
              </a:rPr>
              <a:t>للجزيء الى المستوى المستقر </a:t>
            </a:r>
            <a:r>
              <a:rPr lang="ar-IQ" sz="3600" b="1" i="1" dirty="0">
                <a:solidFill>
                  <a:schemeClr val="bg1"/>
                </a:solidFill>
                <a:effectLst/>
                <a:ea typeface="Calibri"/>
                <a:cs typeface="Times New Roman"/>
              </a:rPr>
              <a:t>دون فقدان طاقة  الفوتون, وهو ما يطلق عليه بالتحول الداخلي </a:t>
            </a:r>
            <a:r>
              <a:rPr lang="en-US" sz="3600" b="1" i="1" dirty="0">
                <a:solidFill>
                  <a:schemeClr val="bg1"/>
                </a:solidFill>
                <a:effectLst/>
                <a:latin typeface="Times New Roman"/>
                <a:ea typeface="Calibri"/>
                <a:cs typeface="Arial"/>
              </a:rPr>
              <a:t>  (Internal conversion)</a:t>
            </a:r>
            <a:endParaRPr lang="en-US" sz="3600" dirty="0">
              <a:solidFill>
                <a:schemeClr val="bg1"/>
              </a:solidFill>
              <a:effectLst/>
              <a:ea typeface="Calibri"/>
              <a:cs typeface="Arial"/>
            </a:endParaRPr>
          </a:p>
        </p:txBody>
      </p:sp>
    </p:spTree>
    <p:extLst>
      <p:ext uri="{BB962C8B-B14F-4D97-AF65-F5344CB8AC3E}">
        <p14:creationId xmlns:p14="http://schemas.microsoft.com/office/powerpoint/2010/main" xmlns="" val="3901126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355738" y="404664"/>
            <a:ext cx="2517036" cy="646331"/>
          </a:xfrm>
          <a:prstGeom prst="rect">
            <a:avLst/>
          </a:prstGeom>
          <a:solidFill>
            <a:schemeClr val="accent6">
              <a:lumMod val="20000"/>
              <a:lumOff val="80000"/>
            </a:schemeClr>
          </a:solidFill>
        </p:spPr>
        <p:txBody>
          <a:bodyPr wrap="none">
            <a:spAutoFit/>
          </a:bodyPr>
          <a:lstStyle/>
          <a:p>
            <a:r>
              <a:rPr lang="ar-IQ" sz="3600" b="1" dirty="0">
                <a:solidFill>
                  <a:srgbClr val="FF0000"/>
                </a:solidFill>
              </a:rPr>
              <a:t>التحول الداخلي </a:t>
            </a:r>
            <a:endParaRPr lang="en-US" sz="3600" dirty="0">
              <a:solidFill>
                <a:srgbClr val="FF0000"/>
              </a:solidFill>
            </a:endParaRPr>
          </a:p>
        </p:txBody>
      </p:sp>
      <p:sp>
        <p:nvSpPr>
          <p:cNvPr id="3" name="مستطيل 2"/>
          <p:cNvSpPr/>
          <p:nvPr/>
        </p:nvSpPr>
        <p:spPr>
          <a:xfrm>
            <a:off x="251520" y="1628800"/>
            <a:ext cx="8496944" cy="4524315"/>
          </a:xfrm>
          <a:prstGeom prst="rect">
            <a:avLst/>
          </a:prstGeom>
        </p:spPr>
        <p:txBody>
          <a:bodyPr wrap="square">
            <a:spAutoFit/>
          </a:bodyPr>
          <a:lstStyle/>
          <a:p>
            <a:pPr algn="justLow"/>
            <a:r>
              <a:rPr lang="ar-IQ" sz="3600" dirty="0"/>
              <a:t>عملية تنتقل عندها الجزيئات في الحالات المثارة العالية</a:t>
            </a:r>
            <a:r>
              <a:rPr lang="en-US" sz="3600" dirty="0"/>
              <a:t> (s</a:t>
            </a:r>
            <a:r>
              <a:rPr lang="en-US" sz="3600" baseline="-25000" dirty="0"/>
              <a:t>2</a:t>
            </a:r>
            <a:r>
              <a:rPr lang="en-US" sz="3600" dirty="0"/>
              <a:t>,s</a:t>
            </a:r>
            <a:r>
              <a:rPr lang="en-US" sz="3600" baseline="-25000" dirty="0"/>
              <a:t>3</a:t>
            </a:r>
            <a:r>
              <a:rPr lang="en-US" sz="3600" dirty="0"/>
              <a:t>,s</a:t>
            </a:r>
            <a:r>
              <a:rPr lang="en-US" sz="3600" baseline="-25000" dirty="0"/>
              <a:t>4</a:t>
            </a:r>
            <a:r>
              <a:rPr lang="en-US" sz="3600" dirty="0"/>
              <a:t>)</a:t>
            </a:r>
            <a:r>
              <a:rPr lang="ar-IQ" sz="3600" dirty="0"/>
              <a:t>الى الحالة المثارة الاولى (</a:t>
            </a:r>
            <a:r>
              <a:rPr lang="en-US" sz="3600" dirty="0"/>
              <a:t>s</a:t>
            </a:r>
            <a:r>
              <a:rPr lang="en-US" sz="3600" baseline="-25000" dirty="0"/>
              <a:t>1</a:t>
            </a:r>
            <a:r>
              <a:rPr lang="ar-IQ" sz="3600" dirty="0"/>
              <a:t>). وهذه عملية غير مفهومة , نتيجة لوجود مستويات اهتزازية في الحالة الارضية تمتد تقريبا وتمتزج مع مستوى الطاقة الالكتروني في الحالة المثارة, وعليه يميل الجزيء الموجود في الحالة المثارة (</a:t>
            </a:r>
            <a:r>
              <a:rPr lang="en-US" sz="3600" dirty="0"/>
              <a:t>s</a:t>
            </a:r>
            <a:r>
              <a:rPr lang="en-US" sz="3600" baseline="-25000" dirty="0"/>
              <a:t>1</a:t>
            </a:r>
            <a:r>
              <a:rPr lang="ar-IQ" sz="3600" dirty="0"/>
              <a:t>) الى الانتقال عبر مستويات الطاقة الاهتزازية عن طريق التصادمات حتى الوصول الى الحالة الارضية (</a:t>
            </a:r>
            <a:r>
              <a:rPr lang="en-US" sz="3600" dirty="0"/>
              <a:t>s</a:t>
            </a:r>
            <a:r>
              <a:rPr lang="en-US" sz="3600" baseline="-25000" dirty="0"/>
              <a:t>0</a:t>
            </a:r>
            <a:r>
              <a:rPr lang="ar-IQ" sz="3600" dirty="0"/>
              <a:t>). </a:t>
            </a:r>
          </a:p>
        </p:txBody>
      </p:sp>
    </p:spTree>
    <p:extLst>
      <p:ext uri="{BB962C8B-B14F-4D97-AF65-F5344CB8AC3E}">
        <p14:creationId xmlns:p14="http://schemas.microsoft.com/office/powerpoint/2010/main" xmlns="" val="774506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خطط انسيابي: بيانات مخزّنة 1"/>
          <p:cNvSpPr/>
          <p:nvPr/>
        </p:nvSpPr>
        <p:spPr>
          <a:xfrm>
            <a:off x="251520" y="980728"/>
            <a:ext cx="8280920" cy="1432560"/>
          </a:xfrm>
          <a:prstGeom prst="flowChartOnlineStorage">
            <a:avLst/>
          </a:prstGeom>
          <a:solidFill>
            <a:srgbClr val="00B0F0"/>
          </a:solidFill>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rtl="1">
              <a:lnSpc>
                <a:spcPct val="115000"/>
              </a:lnSpc>
              <a:spcAft>
                <a:spcPts val="1000"/>
              </a:spcAft>
            </a:pPr>
            <a:r>
              <a:rPr lang="ar-IQ" sz="2000" b="1" i="1" dirty="0">
                <a:effectLst/>
                <a:ea typeface="Calibri"/>
                <a:cs typeface="Times New Roman"/>
              </a:rPr>
              <a:t>انتقال الجزيء الى مستوى الطاقة الارضي عن طريق فقد فوتون لذا يتم اقتناصه بواسطة جزيئات اخرى غير مثارة, بالتالي يتم اثارة جزء منها دون الحصول على </a:t>
            </a:r>
            <a:r>
              <a:rPr lang="ar-IQ" sz="2000" b="1" i="1" dirty="0" smtClean="0">
                <a:effectLst/>
                <a:ea typeface="Calibri"/>
                <a:cs typeface="Times New Roman"/>
              </a:rPr>
              <a:t>وميض</a:t>
            </a:r>
            <a:endParaRPr lang="en-US" sz="1100" dirty="0">
              <a:effectLst/>
              <a:ea typeface="Calibri"/>
              <a:cs typeface="Arial"/>
            </a:endParaRPr>
          </a:p>
        </p:txBody>
      </p:sp>
      <p:sp>
        <p:nvSpPr>
          <p:cNvPr id="3" name="مخطط انسيابي: بيانات مخزّنة 2"/>
          <p:cNvSpPr/>
          <p:nvPr/>
        </p:nvSpPr>
        <p:spPr>
          <a:xfrm>
            <a:off x="251520" y="2564904"/>
            <a:ext cx="8280920" cy="998220"/>
          </a:xfrm>
          <a:prstGeom prst="flowChartOnlineStorage">
            <a:avLst/>
          </a:prstGeom>
          <a:solidFill>
            <a:srgbClr val="00B0F0"/>
          </a:solidFill>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rtl="1">
              <a:lnSpc>
                <a:spcPct val="115000"/>
              </a:lnSpc>
              <a:spcAft>
                <a:spcPts val="1000"/>
              </a:spcAft>
            </a:pPr>
            <a:r>
              <a:rPr lang="ar-IQ" sz="2000" b="1" i="1" dirty="0">
                <a:effectLst/>
                <a:ea typeface="Calibri"/>
                <a:cs typeface="Times New Roman"/>
              </a:rPr>
              <a:t>انتقال الجزيء الى مستوى الطاقة </a:t>
            </a:r>
            <a:r>
              <a:rPr lang="ar-IQ" sz="2000" b="1" i="1" dirty="0" err="1">
                <a:effectLst/>
                <a:ea typeface="Calibri"/>
                <a:cs typeface="Times New Roman"/>
              </a:rPr>
              <a:t>الارضي</a:t>
            </a:r>
            <a:r>
              <a:rPr lang="ar-IQ" sz="2000" b="1" i="1" dirty="0">
                <a:effectLst/>
                <a:ea typeface="Calibri"/>
                <a:cs typeface="Times New Roman"/>
              </a:rPr>
              <a:t> عن طريق فقد طاقته الى جزيئات المذيب أو احد مكونات المحلول</a:t>
            </a:r>
            <a:endParaRPr lang="en-US" sz="1100" dirty="0">
              <a:effectLst/>
              <a:ea typeface="Calibri"/>
              <a:cs typeface="Arial"/>
            </a:endParaRPr>
          </a:p>
        </p:txBody>
      </p:sp>
      <p:sp>
        <p:nvSpPr>
          <p:cNvPr id="4" name="مخطط انسيابي: بيانات مخزّنة 3"/>
          <p:cNvSpPr/>
          <p:nvPr/>
        </p:nvSpPr>
        <p:spPr>
          <a:xfrm>
            <a:off x="395536" y="3861048"/>
            <a:ext cx="8136904" cy="548640"/>
          </a:xfrm>
          <a:prstGeom prst="flowChartOnlineStorage">
            <a:avLst/>
          </a:prstGeom>
          <a:solidFill>
            <a:srgbClr val="00B0F0"/>
          </a:solidFill>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rtl="1">
              <a:lnSpc>
                <a:spcPct val="115000"/>
              </a:lnSpc>
              <a:spcAft>
                <a:spcPts val="1000"/>
              </a:spcAft>
            </a:pPr>
            <a:r>
              <a:rPr lang="ar-IQ" sz="2000" b="1" i="1">
                <a:effectLst/>
                <a:ea typeface="Calibri"/>
                <a:cs typeface="Times New Roman"/>
              </a:rPr>
              <a:t>انتقال الجزيء الى الحالة الثلاثية</a:t>
            </a:r>
            <a:endParaRPr lang="en-US" sz="1100">
              <a:effectLst/>
              <a:ea typeface="Calibri"/>
              <a:cs typeface="Arial"/>
            </a:endParaRPr>
          </a:p>
        </p:txBody>
      </p:sp>
    </p:spTree>
    <p:extLst>
      <p:ext uri="{BB962C8B-B14F-4D97-AF65-F5344CB8AC3E}">
        <p14:creationId xmlns:p14="http://schemas.microsoft.com/office/powerpoint/2010/main" xmlns="" val="384168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4"/>
          </p:nvPr>
        </p:nvSpPr>
        <p:spPr/>
        <p:txBody>
          <a:bodyPr/>
          <a:lstStyle/>
          <a:p>
            <a:r>
              <a:rPr lang="ar-IQ" sz="3600" dirty="0">
                <a:solidFill>
                  <a:srgbClr val="FF0000"/>
                </a:solidFill>
              </a:rPr>
              <a:t>انتقالات الاشعاع</a:t>
            </a:r>
            <a:endParaRPr lang="en-US" sz="3600" dirty="0">
              <a:solidFill>
                <a:srgbClr val="FF0000"/>
              </a:solidFill>
            </a:endParaRPr>
          </a:p>
          <a:p>
            <a:r>
              <a:rPr lang="ar-IQ" sz="2800" dirty="0">
                <a:solidFill>
                  <a:srgbClr val="FFFF00"/>
                </a:solidFill>
              </a:rPr>
              <a:t>الفلورة: الانتقال الى الحالة الارضية بنفس التعددية </a:t>
            </a:r>
            <a:r>
              <a:rPr lang="en-US" sz="2800" dirty="0">
                <a:solidFill>
                  <a:srgbClr val="FFFF00"/>
                </a:solidFill>
              </a:rPr>
              <a:t>S1-S0</a:t>
            </a:r>
            <a:r>
              <a:rPr lang="ar-IQ" sz="2800" dirty="0">
                <a:solidFill>
                  <a:srgbClr val="FFFF00"/>
                </a:solidFill>
              </a:rPr>
              <a:t>.</a:t>
            </a:r>
            <a:endParaRPr lang="en-US" sz="2800" dirty="0">
              <a:solidFill>
                <a:srgbClr val="FFFF00"/>
              </a:solidFill>
            </a:endParaRPr>
          </a:p>
          <a:p>
            <a:r>
              <a:rPr lang="ar-IQ" sz="2800" dirty="0">
                <a:solidFill>
                  <a:srgbClr val="FFFF00"/>
                </a:solidFill>
              </a:rPr>
              <a:t>الفسفرة: الانتقال يتم بتعددية مختلفة </a:t>
            </a:r>
            <a:r>
              <a:rPr lang="en-US" sz="2800" dirty="0">
                <a:solidFill>
                  <a:srgbClr val="FFFF00"/>
                </a:solidFill>
              </a:rPr>
              <a:t>T1-S0</a:t>
            </a:r>
            <a:r>
              <a:rPr lang="ar-IQ" sz="2800" dirty="0">
                <a:solidFill>
                  <a:srgbClr val="FFFF00"/>
                </a:solidFill>
              </a:rPr>
              <a:t>. </a:t>
            </a:r>
            <a:endParaRPr lang="en-US" sz="2800" dirty="0">
              <a:solidFill>
                <a:srgbClr val="FFFF00"/>
              </a:solidFill>
            </a:endParaRPr>
          </a:p>
        </p:txBody>
      </p:sp>
      <p:sp>
        <p:nvSpPr>
          <p:cNvPr id="4" name="عنوان 3"/>
          <p:cNvSpPr>
            <a:spLocks noGrp="1"/>
          </p:cNvSpPr>
          <p:nvPr>
            <p:ph type="title"/>
          </p:nvPr>
        </p:nvSpPr>
        <p:spPr/>
        <p:txBody>
          <a:bodyPr/>
          <a:lstStyle/>
          <a:p>
            <a:pPr algn="ctr"/>
            <a:r>
              <a:rPr lang="ar-IQ" b="1" dirty="0"/>
              <a:t>مخطط مستويات الطاقة للجزيئات الضوئية</a:t>
            </a:r>
            <a:endParaRPr lang="ar-IQ" dirty="0"/>
          </a:p>
        </p:txBody>
      </p:sp>
      <p:pic>
        <p:nvPicPr>
          <p:cNvPr id="5" name="عنصر نائب للمحتوى 4"/>
          <p:cNvPicPr>
            <a:picLocks noGrp="1"/>
          </p:cNvPicPr>
          <p:nvPr>
            <p:ph sz="quarter" idx="13"/>
          </p:nvPr>
        </p:nvPicPr>
        <p:blipFill>
          <a:blip r:embed="rId2">
            <a:extLst>
              <a:ext uri="{28A0092B-C50C-407E-A947-70E740481C1C}">
                <a14:useLocalDpi xmlns:a14="http://schemas.microsoft.com/office/drawing/2010/main" xmlns="" val="0"/>
              </a:ext>
            </a:extLst>
          </a:blip>
          <a:stretch>
            <a:fillRect/>
          </a:stretch>
        </p:blipFill>
        <p:spPr>
          <a:xfrm>
            <a:off x="467544" y="1628800"/>
            <a:ext cx="4104456" cy="4032448"/>
          </a:xfrm>
          <a:prstGeom prst="rect">
            <a:avLst/>
          </a:prstGeom>
          <a:ln w="19050">
            <a:solidFill>
              <a:schemeClr val="tx1"/>
            </a:solidFill>
          </a:ln>
        </p:spPr>
      </p:pic>
    </p:spTree>
    <p:extLst>
      <p:ext uri="{BB962C8B-B14F-4D97-AF65-F5344CB8AC3E}">
        <p14:creationId xmlns:p14="http://schemas.microsoft.com/office/powerpoint/2010/main" xmlns="" val="3257105183"/>
      </p:ext>
    </p:extLst>
  </p:cSld>
  <p:clrMapOvr>
    <a:masterClrMapping/>
  </p:clrMapOvr>
</p:sld>
</file>

<file path=ppt/theme/theme1.xml><?xml version="1.0" encoding="utf-8"?>
<a:theme xmlns:a="http://schemas.openxmlformats.org/drawingml/2006/main" name="أفق">
  <a:themeElements>
    <a:clrScheme name="أفق">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أفق">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أفق">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8565</TotalTime>
  <Words>518</Words>
  <Application>Microsoft Office PowerPoint</Application>
  <PresentationFormat>عرض على الشاشة (3:4)‏</PresentationFormat>
  <Paragraphs>34</Paragraphs>
  <Slides>14</Slides>
  <Notes>2</Notes>
  <HiddenSlides>0</HiddenSlides>
  <MMClips>0</MMClips>
  <ScaleCrop>false</ScaleCrop>
  <HeadingPairs>
    <vt:vector size="4" baseType="variant">
      <vt:variant>
        <vt:lpstr>سمة</vt:lpstr>
      </vt:variant>
      <vt:variant>
        <vt:i4>1</vt:i4>
      </vt:variant>
      <vt:variant>
        <vt:lpstr>عناوين الشرائح</vt:lpstr>
      </vt:variant>
      <vt:variant>
        <vt:i4>14</vt:i4>
      </vt:variant>
    </vt:vector>
  </HeadingPairs>
  <TitlesOfParts>
    <vt:vector size="15" baseType="lpstr">
      <vt:lpstr>أفق</vt:lpstr>
      <vt:lpstr>جامعة البصرة  كلية التربية للعلوم الصرفة  قسم الكيمياء  طالب الماجستير علي عبيد حسن  بأشراف الدكتور كامل السوداني </vt:lpstr>
      <vt:lpstr>الشريحة 2</vt:lpstr>
      <vt:lpstr>التألق                                       Luminescence    </vt:lpstr>
      <vt:lpstr>أنواع التألق Types Luminescence                          </vt:lpstr>
      <vt:lpstr>الفلورة                                     Fluorescence</vt:lpstr>
      <vt:lpstr>الشريحة 6</vt:lpstr>
      <vt:lpstr>الشريحة 7</vt:lpstr>
      <vt:lpstr>الشريحة 8</vt:lpstr>
      <vt:lpstr>مخطط مستويات الطاقة للجزيئات الضوئية</vt:lpstr>
      <vt:lpstr>أهم مايميز عملية الفلورة أنها</vt:lpstr>
      <vt:lpstr> الاخماد الكيميائي  Chemical quenching    </vt:lpstr>
      <vt:lpstr>الشريحة 12</vt:lpstr>
      <vt:lpstr>الشريحة 13</vt:lpstr>
      <vt:lpstr>الشريحة 14</vt:lpstr>
    </vt:vector>
  </TitlesOfParts>
  <Company>المستقبل للحاسبات - سنجار</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التألق الكيميائي(Luminescence)</dc:title>
  <dc:creator>Khaled Dabbas Almolaa</dc:creator>
  <cp:lastModifiedBy>Lenovo</cp:lastModifiedBy>
  <cp:revision>233</cp:revision>
  <dcterms:created xsi:type="dcterms:W3CDTF">2020-09-21T19:17:05Z</dcterms:created>
  <dcterms:modified xsi:type="dcterms:W3CDTF">2022-07-14T01:32:49Z</dcterms:modified>
</cp:coreProperties>
</file>