
<file path=[Content_Types].xml><?xml version="1.0" encoding="utf-8"?>
<Types xmlns="http://schemas.openxmlformats.org/package/2006/content-types">
  <Default ContentType="application/xml" Extension="xml"/>
  <Default ContentType="image/jpeg" Extension="jpeg"/>
  <Default ContentType="application/vnd.openxmlformats-package.relationships+xml" Extension="rels"/>
  <Override ContentType="application/vnd.openxmlformats-officedocument.presentationml.slideMaster+xml" PartName="/ppt/slideMasters/slideMaster1.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10.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3.xml"/>
  <Override ContentType="application/vnd.openxmlformats-officedocument.presentationml.slide+xml" PartName="/ppt/slides/slide8.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presentation.main+xml" PartName="/ppt/presentation.xml"/>
  <Override ContentType="application/vnd.openxmlformats-officedocument.presentationml.presProps+xml" PartName="/ppt/presProps1.xml"/>
  <Override ContentType="application/vnd.openxmlformats-officedocument.theme+xml" PartName="/ppt/theme/theme1.xml"/>
  <Override ContentType="application/vnd.openxmlformats-officedocument.presentationml.viewProps+xml" PartName="/ppt/viewProps1.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48" r:id="rId4"/>
  </p:sldMasterIdLst>
  <p:sldIdLst>
    <p:sldId id="256" r:id="rId5"/>
    <p:sldId id="257" r:id="rId6"/>
    <p:sldId id="258" r:id="rId7"/>
    <p:sldId id="259" r:id="rId8"/>
    <p:sldId id="260" r:id="rId9"/>
    <p:sldId id="261" r:id="rId10"/>
    <p:sldId id="262" r:id="rId11"/>
    <p:sldId id="263" r:id="rId12"/>
  </p:sldIdLst>
  <p:sldSz cy="6858000" cx="9144000"/>
  <p:notesSz cx="6858000" cy="9144000"/>
  <p:defaultTextStyle>
    <a:defPPr lvl="0">
      <a:defRPr lang="ar-SA"/>
    </a:defPPr>
    <a:lvl1pPr defTabSz="914400" eaLnBrk="1" hangingPunct="1" latinLnBrk="0" lvl="0" marL="0" rtl="1" algn="r">
      <a:defRPr kern="1200" sz="1800">
        <a:solidFill>
          <a:schemeClr val="tx1"/>
        </a:solidFill>
        <a:latin typeface="+mn-lt"/>
        <a:ea typeface="+mn-ea"/>
        <a:cs typeface="+mn-cs"/>
      </a:defRPr>
    </a:lvl1pPr>
    <a:lvl2pPr defTabSz="914400" eaLnBrk="1" hangingPunct="1" latinLnBrk="0" lvl="1" marL="457200" rtl="1" algn="r">
      <a:defRPr kern="1200" sz="1800">
        <a:solidFill>
          <a:schemeClr val="tx1"/>
        </a:solidFill>
        <a:latin typeface="+mn-lt"/>
        <a:ea typeface="+mn-ea"/>
        <a:cs typeface="+mn-cs"/>
      </a:defRPr>
    </a:lvl2pPr>
    <a:lvl3pPr defTabSz="914400" eaLnBrk="1" hangingPunct="1" latinLnBrk="0" lvl="2" marL="914400" rtl="1" algn="r">
      <a:defRPr kern="1200" sz="1800">
        <a:solidFill>
          <a:schemeClr val="tx1"/>
        </a:solidFill>
        <a:latin typeface="+mn-lt"/>
        <a:ea typeface="+mn-ea"/>
        <a:cs typeface="+mn-cs"/>
      </a:defRPr>
    </a:lvl3pPr>
    <a:lvl4pPr defTabSz="914400" eaLnBrk="1" hangingPunct="1" latinLnBrk="0" lvl="3" marL="1371600" rtl="1" algn="r">
      <a:defRPr kern="1200" sz="1800">
        <a:solidFill>
          <a:schemeClr val="tx1"/>
        </a:solidFill>
        <a:latin typeface="+mn-lt"/>
        <a:ea typeface="+mn-ea"/>
        <a:cs typeface="+mn-cs"/>
      </a:defRPr>
    </a:lvl4pPr>
    <a:lvl5pPr defTabSz="914400" eaLnBrk="1" hangingPunct="1" latinLnBrk="0" lvl="4" marL="1828800" rtl="1" algn="r">
      <a:defRPr kern="1200" sz="1800">
        <a:solidFill>
          <a:schemeClr val="tx1"/>
        </a:solidFill>
        <a:latin typeface="+mn-lt"/>
        <a:ea typeface="+mn-ea"/>
        <a:cs typeface="+mn-cs"/>
      </a:defRPr>
    </a:lvl5pPr>
    <a:lvl6pPr defTabSz="914400" eaLnBrk="1" hangingPunct="1" latinLnBrk="0" lvl="5" marL="2286000" rtl="1" algn="r">
      <a:defRPr kern="1200" sz="1800">
        <a:solidFill>
          <a:schemeClr val="tx1"/>
        </a:solidFill>
        <a:latin typeface="+mn-lt"/>
        <a:ea typeface="+mn-ea"/>
        <a:cs typeface="+mn-cs"/>
      </a:defRPr>
    </a:lvl6pPr>
    <a:lvl7pPr defTabSz="914400" eaLnBrk="1" hangingPunct="1" latinLnBrk="0" lvl="6" marL="2743200" rtl="1" algn="r">
      <a:defRPr kern="1200" sz="1800">
        <a:solidFill>
          <a:schemeClr val="tx1"/>
        </a:solidFill>
        <a:latin typeface="+mn-lt"/>
        <a:ea typeface="+mn-ea"/>
        <a:cs typeface="+mn-cs"/>
      </a:defRPr>
    </a:lvl7pPr>
    <a:lvl8pPr defTabSz="914400" eaLnBrk="1" hangingPunct="1" latinLnBrk="0" lvl="7" marL="3200400" rtl="1" algn="r">
      <a:defRPr kern="1200" sz="1800">
        <a:solidFill>
          <a:schemeClr val="tx1"/>
        </a:solidFill>
        <a:latin typeface="+mn-lt"/>
        <a:ea typeface="+mn-ea"/>
        <a:cs typeface="+mn-cs"/>
      </a:defRPr>
    </a:lvl8pPr>
    <a:lvl9pPr defTabSz="914400" eaLnBrk="1" hangingPunct="1" latinLnBrk="0" lvl="8" marL="3657600" rtl="1" algn="r">
      <a:defRPr kern="1200" sz="1800">
        <a:solidFill>
          <a:schemeClr val="tx1"/>
        </a:solidFill>
        <a:latin typeface="+mn-lt"/>
        <a:ea typeface="+mn-ea"/>
        <a:cs typeface="+mn-cs"/>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1.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1.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1.xml"/><Relationship Id="rId3" Type="http://schemas.openxmlformats.org/officeDocument/2006/relationships/presProps" Target="presProps1.xml"/><Relationship Id="rId4" Type="http://schemas.openxmlformats.org/officeDocument/2006/relationships/slideMaster" Target="slideMasters/slideMaster1.xml"/><Relationship Id="rId11" Type="http://schemas.openxmlformats.org/officeDocument/2006/relationships/slide" Target="slides/slide7.xml"/><Relationship Id="rId10" Type="http://schemas.openxmlformats.org/officeDocument/2006/relationships/slide" Target="slides/slide6.xml"/><Relationship Id="rId12" Type="http://schemas.openxmlformats.org/officeDocument/2006/relationships/slide" Target="slides/slide8.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1B8ABB09-4A1D-463E-8065-109CC2B7EFAA}" type="datetimeFigureOut">
              <a:rPr lang="ar-SA" smtClean="0"/>
              <a:pPr/>
              <a:t>12/03/1443</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12/03/1443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12/03/1443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12/03/1443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12/03/1443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12/03/1443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12/03/1443</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12/03/1443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12/03/1443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12/03/1443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12/03/1443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0B34F065-1154-456A-91E3-76DE8E75E17B}"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pPr/>
              <a:t>12/03/1443</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56592" y="1700808"/>
            <a:ext cx="91440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IQ"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تقييم واقع </a:t>
            </a:r>
            <a:r>
              <a:rPr kumimoji="0" lang="ar-IQ" sz="32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الارشاد</a:t>
            </a:r>
            <a:r>
              <a:rPr kumimoji="0" lang="ar-IQ"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لدى طلبة الجامعة</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ar-IQ"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ورقة بحثية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ar-IQ" sz="32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اعداد</a:t>
            </a:r>
            <a:r>
              <a:rPr kumimoji="0" lang="ar-IQ"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sz="32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د</a:t>
            </a:r>
            <a:r>
              <a:rPr kumimoji="0" lang="ar-IQ"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.م. ذكريات كاظم </a:t>
            </a:r>
            <a:r>
              <a:rPr kumimoji="0" lang="ar-IQ" sz="32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دعدوش</a:t>
            </a:r>
            <a:r>
              <a:rPr kumimoji="0" lang="ar-IQ"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ar-IQ"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جامعة البصرة / كلية التربية للعلوم </a:t>
            </a:r>
            <a:r>
              <a:rPr kumimoji="0" lang="ar-IQ" sz="32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الانسانية</a:t>
            </a:r>
            <a:r>
              <a:rPr kumimoji="0" lang="ar-IQ"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ar-IQ"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قسم </a:t>
            </a:r>
            <a:r>
              <a:rPr kumimoji="0" lang="ar-IQ" sz="32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الارشاد</a:t>
            </a:r>
            <a:r>
              <a:rPr kumimoji="0" lang="ar-IQ"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النفسي والتوجيه التربوي</a:t>
            </a:r>
            <a:r>
              <a:rPr kumimoji="0" lang="en-US" sz="32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217350"/>
            <a:ext cx="9144000"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مشكلة البحث</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SA"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لم یعد دور المدرسة كما كان في الماضي </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قاصرا</a:t>
            </a:r>
            <a:r>
              <a:rPr kumimoji="0" lang="ar-SA"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على تلقین المعلومات واكتساب المعارف حسب بل أن هناك أدوار تؤدیها المدرسة في الجوانب الجسمیة والعقلیة والانفعالیة والاجتماعیة والمهنیة وذلك بسبب التقدم المذهل في تكنولوجیا المعلومات والتطورات الحدیثة في كافة مناحي الحیاة </a:t>
            </a:r>
            <a:r>
              <a:rPr kumimoji="0" lang="ar-SA" sz="28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SA" sz="28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a:t>
            </a:r>
            <a:r>
              <a:rPr kumimoji="0" lang="ar-SA" sz="2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لبريدني</a:t>
            </a:r>
            <a:r>
              <a:rPr kumimoji="0" lang="ar-SA"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2006  ,ص78 )      </a:t>
            </a:r>
            <a:endParaRPr kumimoji="0" lang="en-US" sz="2800" b="0" i="0" u="none" strike="noStrike" cap="none" normalizeH="0" baseline="0" dirty="0" smtClean="0">
              <a:ln>
                <a:noFill/>
              </a:ln>
              <a:solidFill>
                <a:schemeClr val="tx1"/>
              </a:solidFill>
              <a:effectLst/>
              <a:latin typeface="Arial" pitchFamily="34" charset="0"/>
              <a:ea typeface="Calibri" pitchFamily="34" charset="0"/>
              <a:cs typeface="SimplifiedArabic"/>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ea typeface="Calibri" pitchFamily="34" charset="0"/>
                <a:cs typeface="SimplifiedArabic"/>
              </a:rPr>
              <a:t> </a:t>
            </a:r>
            <a:r>
              <a:rPr kumimoji="0" lang="ar-SA" sz="2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ان</a:t>
            </a:r>
            <a:r>
              <a:rPr kumimoji="0" lang="ar-SA"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وحدات التوجيه والإرشاد تعاني من قصور واضح في جودة الإرشاد بمدارس التعليم العام وهذا يظهر ملحوظاً في الميدان  التعليم بحيث أن أغلب مرشدي الطلاب </a:t>
            </a:r>
            <a:r>
              <a:rPr kumimoji="0" lang="ar-SA" sz="2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لايزالون</a:t>
            </a:r>
            <a:r>
              <a:rPr kumimoji="0" lang="ar-SA"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يمارسون الإرشاد التقليدي القديم ومتابعتهم للمشكلات المحصورة داخل أروقة المدارس بجهل منهم بالتطورات الحديثة والمتوالية في شتى المجالات لا </a:t>
            </a:r>
            <a:r>
              <a:rPr kumimoji="0" lang="ar-SA" sz="2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سيما</a:t>
            </a:r>
            <a:r>
              <a:rPr kumimoji="0" lang="ar-SA"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الإرشاد والذي يعتبر صلب العملية التعليمية  (</a:t>
            </a:r>
            <a:r>
              <a:rPr kumimoji="0" lang="ar-SA" sz="2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ابوحلاوة</a:t>
            </a:r>
            <a:r>
              <a:rPr kumimoji="0" lang="ar-SA"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,2010 , ص66  )                       </a:t>
            </a:r>
            <a:endParaRPr kumimoji="0" lang="ar-SA"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1563804"/>
            <a:ext cx="889248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الباحثة أن المشكلة تعود إلى بعض الصعوبات التي تواجه التوجيه والإرشاد أحدها يتعلق بالصعوبات التي ترى تواجه العملية الإرشادية ، والآخر الصعوبات التي تواجه الرضا الوظيفي للعاملين بالإرشاد ، والثالث </a:t>
            </a:r>
            <a:r>
              <a:rPr kumimoji="0" lang="ar-SA" sz="2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مايتعلق</a:t>
            </a:r>
            <a:r>
              <a:rPr kumimoji="0" lang="ar-SA"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بالصعوبات الفنية وذلك من أجل تحديد </a:t>
            </a:r>
            <a:r>
              <a:rPr kumimoji="0" lang="ar-SA" sz="2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ماقد</a:t>
            </a:r>
            <a:r>
              <a:rPr kumimoji="0" lang="ar-SA"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يواجه الجودة في الخدمات الإرشادية من عقبات ومن هنا تبرز مشكلة البحث الحالي في :</a:t>
            </a:r>
          </a:p>
          <a:p>
            <a:pPr marL="0" marR="0" lvl="0" indent="0" defTabSz="914400" rtl="0"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مامدى</a:t>
            </a:r>
            <a:r>
              <a:rPr kumimoji="0" lang="ar-SA"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كفاءة الخدمات </a:t>
            </a:r>
            <a:r>
              <a:rPr kumimoji="0" lang="ar-SA" sz="2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الارشادية</a:t>
            </a:r>
            <a:r>
              <a:rPr kumimoji="0" lang="ar-SA"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التي تقدم </a:t>
            </a:r>
            <a:r>
              <a:rPr kumimoji="0" lang="ar-SA" sz="2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الى</a:t>
            </a:r>
            <a:r>
              <a:rPr kumimoji="0" lang="ar-SA"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طلبة الجامعة ؟</a:t>
            </a:r>
            <a:r>
              <a:rPr kumimoji="0" lang="en-US" sz="28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179512" y="165701"/>
            <a:ext cx="8964488"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اهداف</a:t>
            </a:r>
            <a:r>
              <a:rPr kumimoji="0" lang="ar-SA" sz="28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البحث</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ي</a:t>
            </a:r>
            <a:r>
              <a:rPr kumimoji="0" lang="ar-SA"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هدف البحث الحالي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1-تقييم واقع </a:t>
            </a:r>
            <a:r>
              <a:rPr kumimoji="0" lang="ar-SA" sz="20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الارشاد</a:t>
            </a:r>
            <a:r>
              <a:rPr kumimoji="0" lang="ar-SA"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لدى عينة من طلبة جامعة البصرة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حدود البحث</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IQ"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يتحدد البحث الحالي بعينة من طلبة الجامعة للعام الدراسي  (2020-2021)</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err="1" smtClean="0">
                <a:ln>
                  <a:noFill/>
                </a:ln>
                <a:solidFill>
                  <a:schemeClr val="tx1"/>
                </a:solidFill>
                <a:effectLst/>
                <a:latin typeface="Simplified Arabic" pitchFamily="18" charset="-78"/>
                <a:ea typeface="Calibri" pitchFamily="34" charset="0"/>
                <a:cs typeface="Arial" pitchFamily="34" charset="0"/>
              </a:rPr>
              <a:t>اهمية</a:t>
            </a:r>
            <a:r>
              <a:rPr kumimoji="0" lang="ar-SA" sz="2400" b="1"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 البحث</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أن بناء المجتمعات الحديثة يعتمد على مواردها البشرية ،إذ إن التنمية البشرية هي أساس عملية تنظيم الحياة ورقيها، ولما كان الإنسان هدف التنمية ووسيلتها فقد عمدت المجتمعات البشرية ومؤسساتها التعليمية إلى توظيف </a:t>
            </a:r>
            <a:r>
              <a:rPr kumimoji="0" lang="ar-SA" sz="2000" b="0" i="0" u="none" strike="noStrike" cap="none" normalizeH="0" baseline="0" dirty="0" err="1" smtClean="0">
                <a:ln>
                  <a:noFill/>
                </a:ln>
                <a:solidFill>
                  <a:schemeClr val="tx1"/>
                </a:solidFill>
                <a:effectLst/>
                <a:latin typeface="Simplified Arabic" pitchFamily="18" charset="-78"/>
                <a:ea typeface="Calibri" pitchFamily="34" charset="0"/>
                <a:cs typeface="Arial" pitchFamily="34" charset="0"/>
              </a:rPr>
              <a:t>الامكانيات</a:t>
            </a:r>
            <a:r>
              <a:rPr kumimoji="0" lang="ar-SA" sz="2000" b="0"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 البشرية والمادية لكي يتعلم الإنسان ويعمل ويتعايش مع الآخرين  لذا أصبح لزاماً على كل مجتمع يريد التقدم والرقي واللحاق بركب الحضارة أن يطور برامجه </a:t>
            </a:r>
            <a:r>
              <a:rPr kumimoji="0" lang="ar-SA" sz="2000" b="0" i="0" u="none" strike="noStrike" cap="none" normalizeH="0" baseline="0" dirty="0" err="1" smtClean="0">
                <a:ln>
                  <a:noFill/>
                </a:ln>
                <a:solidFill>
                  <a:schemeClr val="tx1"/>
                </a:solidFill>
                <a:effectLst/>
                <a:latin typeface="Simplified Arabic" pitchFamily="18" charset="-78"/>
                <a:ea typeface="Calibri" pitchFamily="34" charset="0"/>
                <a:cs typeface="Arial" pitchFamily="34" charset="0"/>
              </a:rPr>
              <a:t>واساليبه</a:t>
            </a:r>
            <a:r>
              <a:rPr kumimoji="0" lang="ar-SA" sz="2000" b="0"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 التربوية والتعليمية لكي تتماشى مع التطورات المذهلة لمنجزات العلم وتطبيقاته والتربية على وفق ذلك لا تستطيع تحقيق ما تصبو إليه إلا من خلال التعليم، الذي يعد من أهم استثمارات المجتمعات والشعوب المتقدمة التي تسعى دوماً للنهوض بطاقاتها وإمكانياتها البشرية بما يحقق لها استقلاليتها وسيادتها وتطورها، حيث يستثمر التعليم مورداً مهماً من موارد المجتمع، ألا وهو قدرات أفراده وطاقاتهم الذهنية لتحقيق أكبر عائد من التنمية في المجالات كافة ، لذا </a:t>
            </a:r>
            <a:r>
              <a:rPr kumimoji="0" lang="ar-SA" sz="2000" b="0" i="0" u="none" strike="noStrike" cap="none" normalizeH="0" baseline="0" dirty="0" err="1" smtClean="0">
                <a:ln>
                  <a:noFill/>
                </a:ln>
                <a:solidFill>
                  <a:schemeClr val="tx1"/>
                </a:solidFill>
                <a:effectLst/>
                <a:latin typeface="Simplified Arabic" pitchFamily="18" charset="-78"/>
                <a:ea typeface="Calibri" pitchFamily="34" charset="0"/>
                <a:cs typeface="Arial" pitchFamily="34" charset="0"/>
              </a:rPr>
              <a:t>اصبح</a:t>
            </a:r>
            <a:r>
              <a:rPr kumimoji="0" lang="ar-SA" sz="2000" b="0"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 الاهتمام بعمل المرشدين التربويين من </a:t>
            </a:r>
            <a:r>
              <a:rPr kumimoji="0" lang="ar-SA" sz="2000" b="0" i="0" u="none" strike="noStrike" cap="none" normalizeH="0" baseline="0" dirty="0" err="1" smtClean="0">
                <a:ln>
                  <a:noFill/>
                </a:ln>
                <a:solidFill>
                  <a:schemeClr val="tx1"/>
                </a:solidFill>
                <a:effectLst/>
                <a:latin typeface="Simplified Arabic" pitchFamily="18" charset="-78"/>
                <a:ea typeface="Calibri" pitchFamily="34" charset="0"/>
                <a:cs typeface="Arial" pitchFamily="34" charset="0"/>
              </a:rPr>
              <a:t>اوليات</a:t>
            </a:r>
            <a:r>
              <a:rPr kumimoji="0" lang="ar-SA" sz="2000" b="0"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 اهتمام المؤسسات التعليمية، </a:t>
            </a:r>
            <a:r>
              <a:rPr kumimoji="0" lang="ar-SA" sz="2000" b="0" i="0" u="none" strike="noStrike" cap="none" normalizeH="0" baseline="0" dirty="0" err="1" smtClean="0">
                <a:ln>
                  <a:noFill/>
                </a:ln>
                <a:solidFill>
                  <a:schemeClr val="tx1"/>
                </a:solidFill>
                <a:effectLst/>
                <a:latin typeface="Simplified Arabic" pitchFamily="18" charset="-78"/>
                <a:ea typeface="Calibri" pitchFamily="34" charset="0"/>
                <a:cs typeface="Arial" pitchFamily="34" charset="0"/>
              </a:rPr>
              <a:t>اصبح</a:t>
            </a:r>
            <a:r>
              <a:rPr kumimoji="0" lang="ar-SA" sz="2000" b="0"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 </a:t>
            </a:r>
            <a:r>
              <a:rPr kumimoji="0" lang="ar-SA" sz="2000" b="0" i="0" u="none" strike="noStrike" cap="none" normalizeH="0" baseline="0" dirty="0" err="1" smtClean="0">
                <a:ln>
                  <a:noFill/>
                </a:ln>
                <a:solidFill>
                  <a:schemeClr val="tx1"/>
                </a:solidFill>
                <a:effectLst/>
                <a:latin typeface="Simplified Arabic" pitchFamily="18" charset="-78"/>
                <a:ea typeface="Calibri" pitchFamily="34" charset="0"/>
                <a:cs typeface="Arial" pitchFamily="34" charset="0"/>
              </a:rPr>
              <a:t>الارشاد</a:t>
            </a:r>
            <a:r>
              <a:rPr kumimoji="0" lang="ar-SA" sz="2000" b="0"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 التربوي ضرورة تربوية واجتماعية ملحة، وليس ترفاً تسعى لتحقيقه </a:t>
            </a:r>
            <a:r>
              <a:rPr kumimoji="0" lang="ar-SA" sz="2000" b="0" i="0" u="none" strike="noStrike" cap="none" normalizeH="0" baseline="0" dirty="0" err="1" smtClean="0">
                <a:ln>
                  <a:noFill/>
                </a:ln>
                <a:solidFill>
                  <a:schemeClr val="tx1"/>
                </a:solidFill>
                <a:effectLst/>
                <a:latin typeface="Simplified Arabic" pitchFamily="18" charset="-78"/>
                <a:ea typeface="Calibri" pitchFamily="34" charset="0"/>
                <a:cs typeface="Arial" pitchFamily="34" charset="0"/>
              </a:rPr>
              <a:t>الادارة</a:t>
            </a:r>
            <a:r>
              <a:rPr kumimoji="0" lang="ar-SA" sz="2000" b="0"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 المدرسية، وذلك لاعتبارات عديدة من أهمها: تطور التعليم في مناهجه وأهدافه </a:t>
            </a:r>
            <a:r>
              <a:rPr kumimoji="0" lang="ar-SA" sz="2000" b="0" i="0" u="none" strike="noStrike" cap="none" normalizeH="0" baseline="0" dirty="0" err="1" smtClean="0">
                <a:ln>
                  <a:noFill/>
                </a:ln>
                <a:solidFill>
                  <a:schemeClr val="tx1"/>
                </a:solidFill>
                <a:effectLst/>
                <a:latin typeface="Simplified Arabic" pitchFamily="18" charset="-78"/>
                <a:ea typeface="Calibri" pitchFamily="34" charset="0"/>
                <a:cs typeface="Arial" pitchFamily="34" charset="0"/>
              </a:rPr>
              <a:t>واساليبه</a:t>
            </a:r>
            <a:r>
              <a:rPr kumimoji="0" lang="ar-SA" sz="2000" b="0"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 واهتمام التعليم بشخصية المتعلم في جوانبها النفسية والاجتماعية والسلوكية، وظهور بعض المشكلات الرئيسة في الجامعة ، وغيرها توضح ضرورة </a:t>
            </a:r>
            <a:r>
              <a:rPr kumimoji="0" lang="ar-SA" sz="2000" b="0" i="0" u="none" strike="noStrike" cap="none" normalizeH="0" baseline="0" dirty="0" err="1" smtClean="0">
                <a:ln>
                  <a:noFill/>
                </a:ln>
                <a:solidFill>
                  <a:schemeClr val="tx1"/>
                </a:solidFill>
                <a:effectLst/>
                <a:latin typeface="Simplified Arabic" pitchFamily="18" charset="-78"/>
                <a:ea typeface="Calibri" pitchFamily="34" charset="0"/>
                <a:cs typeface="Arial" pitchFamily="34" charset="0"/>
              </a:rPr>
              <a:t>الارشاد</a:t>
            </a:r>
            <a:r>
              <a:rPr kumimoji="0" lang="ar-SA" sz="2000" b="0"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 والتوجيه التربوي في الجامعات (الشافعي,2010,ص270</a:t>
            </a:r>
            <a:r>
              <a:rPr kumimoji="0" lang="ar-SA" sz="1400" b="0"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0" y="200295"/>
            <a:ext cx="889248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err="1" smtClean="0">
                <a:ln>
                  <a:noFill/>
                </a:ln>
                <a:solidFill>
                  <a:schemeClr val="tx1"/>
                </a:solidFill>
                <a:effectLst/>
                <a:latin typeface="Simplified Arabic" pitchFamily="18" charset="-78"/>
                <a:ea typeface="Calibri" pitchFamily="34" charset="0"/>
                <a:cs typeface="Arial" pitchFamily="34" charset="0"/>
              </a:rPr>
              <a:t>اداة</a:t>
            </a:r>
            <a:r>
              <a:rPr kumimoji="0" lang="ar-SA" sz="2800" b="1"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 القياس</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تبنت الباحثة مقياس جودة الخدمات </a:t>
            </a:r>
            <a:r>
              <a:rPr kumimoji="0" lang="ar-SA" sz="2400" b="0" i="0" u="none" strike="noStrike" cap="none" normalizeH="0" baseline="0" dirty="0" err="1" smtClean="0">
                <a:ln>
                  <a:noFill/>
                </a:ln>
                <a:solidFill>
                  <a:schemeClr val="tx1"/>
                </a:solidFill>
                <a:effectLst/>
                <a:latin typeface="Simplified Arabic" pitchFamily="18" charset="-78"/>
                <a:ea typeface="Calibri" pitchFamily="34" charset="0"/>
                <a:cs typeface="Arial" pitchFamily="34" charset="0"/>
              </a:rPr>
              <a:t>الارشادية</a:t>
            </a: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  لصباح </a:t>
            </a:r>
            <a:r>
              <a:rPr kumimoji="0" lang="ar-SA" sz="2400" b="0" i="0" u="none" strike="noStrike" cap="none" normalizeH="0" baseline="0" dirty="0" err="1" smtClean="0">
                <a:ln>
                  <a:noFill/>
                </a:ln>
                <a:solidFill>
                  <a:schemeClr val="tx1"/>
                </a:solidFill>
                <a:effectLst/>
                <a:latin typeface="Simplified Arabic" pitchFamily="18" charset="-78"/>
                <a:ea typeface="Calibri" pitchFamily="34" charset="0"/>
                <a:cs typeface="Arial" pitchFamily="34" charset="0"/>
              </a:rPr>
              <a:t>واخرون</a:t>
            </a: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(2019) ويهدف هذا المقياس </a:t>
            </a:r>
            <a:r>
              <a:rPr kumimoji="0" lang="ar-SA" sz="2400" b="0" i="0" u="none" strike="noStrike" cap="none" normalizeH="0" baseline="0" dirty="0" err="1" smtClean="0">
                <a:ln>
                  <a:noFill/>
                </a:ln>
                <a:solidFill>
                  <a:schemeClr val="tx1"/>
                </a:solidFill>
                <a:effectLst/>
                <a:latin typeface="Simplified Arabic" pitchFamily="18" charset="-78"/>
                <a:ea typeface="Calibri" pitchFamily="34" charset="0"/>
                <a:cs typeface="Arial" pitchFamily="34" charset="0"/>
              </a:rPr>
              <a:t>الى</a:t>
            </a: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 التعرف على جودة </a:t>
            </a:r>
            <a:r>
              <a:rPr kumimoji="0" lang="ar-SA" sz="2400" b="0" i="0" u="none" strike="noStrike" cap="none" normalizeH="0" baseline="0" dirty="0" err="1" smtClean="0">
                <a:ln>
                  <a:noFill/>
                </a:ln>
                <a:solidFill>
                  <a:schemeClr val="tx1"/>
                </a:solidFill>
                <a:effectLst/>
                <a:latin typeface="Simplified Arabic" pitchFamily="18" charset="-78"/>
                <a:ea typeface="Calibri" pitchFamily="34" charset="0"/>
                <a:cs typeface="Arial" pitchFamily="34" charset="0"/>
              </a:rPr>
              <a:t>الارشاد</a:t>
            </a: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 من وجهة نظر الطلبة وقد تكون المقياس من 32 فقرة موزعة على </a:t>
            </a:r>
            <a:r>
              <a:rPr kumimoji="0" lang="ar-SA" sz="2400" b="0" i="0" u="none" strike="noStrike" cap="none" normalizeH="0" baseline="0" dirty="0" err="1" smtClean="0">
                <a:ln>
                  <a:noFill/>
                </a:ln>
                <a:solidFill>
                  <a:schemeClr val="tx1"/>
                </a:solidFill>
                <a:effectLst/>
                <a:latin typeface="Simplified Arabic" pitchFamily="18" charset="-78"/>
                <a:ea typeface="Calibri" pitchFamily="34" charset="0"/>
                <a:cs typeface="Arial" pitchFamily="34" charset="0"/>
              </a:rPr>
              <a:t>اربعة</a:t>
            </a: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 محاور وهي (</a:t>
            </a:r>
            <a:r>
              <a:rPr kumimoji="0" lang="ar-SA" sz="2400" b="0" i="0" u="none" strike="noStrike" cap="none" normalizeH="0" baseline="0" dirty="0" err="1" smtClean="0">
                <a:ln>
                  <a:noFill/>
                </a:ln>
                <a:solidFill>
                  <a:schemeClr val="tx1"/>
                </a:solidFill>
                <a:effectLst/>
                <a:latin typeface="Simplified Arabic" pitchFamily="18" charset="-78"/>
                <a:ea typeface="Calibri" pitchFamily="34" charset="0"/>
                <a:cs typeface="Arial" pitchFamily="34" charset="0"/>
              </a:rPr>
              <a:t>الاعلام</a:t>
            </a: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 –التوجيه –</a:t>
            </a:r>
            <a:r>
              <a:rPr kumimoji="0" lang="ar-SA" sz="2400" b="0" i="0" u="none" strike="noStrike" cap="none" normalizeH="0" baseline="0" dirty="0" err="1" smtClean="0">
                <a:ln>
                  <a:noFill/>
                </a:ln>
                <a:solidFill>
                  <a:schemeClr val="tx1"/>
                </a:solidFill>
                <a:effectLst/>
                <a:latin typeface="Simplified Arabic" pitchFamily="18" charset="-78"/>
                <a:ea typeface="Calibri" pitchFamily="34" charset="0"/>
                <a:cs typeface="Arial" pitchFamily="34" charset="0"/>
              </a:rPr>
              <a:t>التقوبم</a:t>
            </a: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 –</a:t>
            </a:r>
            <a:r>
              <a:rPr kumimoji="0" lang="ar-SA" sz="2400" b="0" i="0" u="none" strike="noStrike" cap="none" normalizeH="0" baseline="0" dirty="0" err="1" smtClean="0">
                <a:ln>
                  <a:noFill/>
                </a:ln>
                <a:solidFill>
                  <a:schemeClr val="tx1"/>
                </a:solidFill>
                <a:effectLst/>
                <a:latin typeface="Simplified Arabic" pitchFamily="18" charset="-78"/>
                <a:ea typeface="Calibri" pitchFamily="34" charset="0"/>
                <a:cs typeface="Arial" pitchFamily="34" charset="0"/>
              </a:rPr>
              <a:t>الارشاد</a:t>
            </a: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 النفسي ) وثلاثة بدائل وهي (تنطبق تماما  -تنطبق أحياناً-لا تنطبق  </a:t>
            </a:r>
            <a:r>
              <a:rPr kumimoji="0" lang="ar-SA" sz="2400" b="0" i="0" u="none" strike="noStrike" cap="none" normalizeH="0" baseline="0" dirty="0" err="1" smtClean="0">
                <a:ln>
                  <a:noFill/>
                </a:ln>
                <a:solidFill>
                  <a:schemeClr val="tx1"/>
                </a:solidFill>
                <a:effectLst/>
                <a:latin typeface="Simplified Arabic" pitchFamily="18" charset="-78"/>
                <a:ea typeface="Calibri" pitchFamily="34" charset="0"/>
                <a:cs typeface="Arial" pitchFamily="34" charset="0"/>
              </a:rPr>
              <a:t>ابداً</a:t>
            </a: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 تحمل الأوزان  (1-2-3 )  كون جميع فقرات المقياس ايجابية   وكانت </a:t>
            </a:r>
            <a:r>
              <a:rPr kumimoji="0" lang="ar-SA" sz="2400" b="0" i="0" u="none" strike="noStrike" cap="none" normalizeH="0" baseline="0" dirty="0" err="1" smtClean="0">
                <a:ln>
                  <a:noFill/>
                </a:ln>
                <a:solidFill>
                  <a:schemeClr val="tx1"/>
                </a:solidFill>
                <a:effectLst/>
                <a:latin typeface="Simplified Arabic" pitchFamily="18" charset="-78"/>
                <a:ea typeface="Calibri" pitchFamily="34" charset="0"/>
                <a:cs typeface="Arial" pitchFamily="34" charset="0"/>
              </a:rPr>
              <a:t>اعلى</a:t>
            </a: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 فقرة في المقياس هي (93)وهي تمثل امتلاك العينة لجودة </a:t>
            </a:r>
            <a:r>
              <a:rPr kumimoji="0" lang="ar-SA" sz="2400" b="0" i="0" u="none" strike="noStrike" cap="none" normalizeH="0" baseline="0" dirty="0" err="1" smtClean="0">
                <a:ln>
                  <a:noFill/>
                </a:ln>
                <a:solidFill>
                  <a:schemeClr val="tx1"/>
                </a:solidFill>
                <a:effectLst/>
                <a:latin typeface="Simplified Arabic" pitchFamily="18" charset="-78"/>
                <a:ea typeface="Calibri" pitchFamily="34" charset="0"/>
                <a:cs typeface="Arial" pitchFamily="34" charset="0"/>
              </a:rPr>
              <a:t>الارشاد</a:t>
            </a: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 واقل درجة في المقياس هي (31)وهي تمثل </a:t>
            </a:r>
            <a:r>
              <a:rPr kumimoji="0" lang="ar-SA" sz="2400" b="0" i="0" u="none" strike="noStrike" cap="none" normalizeH="0" baseline="0" dirty="0" err="1" smtClean="0">
                <a:ln>
                  <a:noFill/>
                </a:ln>
                <a:solidFill>
                  <a:schemeClr val="tx1"/>
                </a:solidFill>
                <a:effectLst/>
                <a:latin typeface="Simplified Arabic" pitchFamily="18" charset="-78"/>
                <a:ea typeface="Calibri" pitchFamily="34" charset="0"/>
                <a:cs typeface="Arial" pitchFamily="34" charset="0"/>
              </a:rPr>
              <a:t>افتقارالعينة</a:t>
            </a: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 لجودة </a:t>
            </a:r>
            <a:r>
              <a:rPr kumimoji="0" lang="ar-SA" sz="2400" b="0" i="0" u="none" strike="noStrike" cap="none" normalizeH="0" baseline="0" dirty="0" err="1" smtClean="0">
                <a:ln>
                  <a:noFill/>
                </a:ln>
                <a:solidFill>
                  <a:schemeClr val="tx1"/>
                </a:solidFill>
                <a:effectLst/>
                <a:latin typeface="Simplified Arabic" pitchFamily="18" charset="-78"/>
                <a:ea typeface="Calibri" pitchFamily="34" charset="0"/>
                <a:cs typeface="Arial" pitchFamily="34" charset="0"/>
              </a:rPr>
              <a:t>الارشاد</a:t>
            </a: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  بوسط فرضي (62)</a:t>
            </a:r>
            <a:r>
              <a:rPr kumimoji="0" lang="en-US"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النتائج</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IQ"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للتحقق من تقييم واقع </a:t>
            </a:r>
            <a:r>
              <a:rPr kumimoji="0" lang="ar-IQ"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الارشاد</a:t>
            </a:r>
            <a:r>
              <a:rPr kumimoji="0" lang="ar-IQ"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لدى طلبة الجامعة </a:t>
            </a:r>
            <a:r>
              <a:rPr kumimoji="0" lang="ar-IQ"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قامت الباحثة بتطبيق المقياس على عينة بلغت (200) طالب وطالبة من طلبة الجامعة  ظهرت نتائج البحث يوجد فرق دال </a:t>
            </a:r>
            <a:r>
              <a:rPr kumimoji="0" lang="ar-IQ"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أحصائيا</a:t>
            </a:r>
            <a:r>
              <a:rPr kumimoji="0" lang="ar-IQ"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في مستوى  </a:t>
            </a:r>
            <a:r>
              <a:rPr kumimoji="0" lang="ar-IQ"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الارشاد</a:t>
            </a:r>
            <a:r>
              <a:rPr kumimoji="0" lang="ar-IQ"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لدى طلبة الجامعة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إذ بلغ الوسط الحسابي (57,51) والانحراف المعياري(12,36) والقيمة التائية المحسوبة (5.12) وهي اكبر من القيمة التائية </a:t>
            </a:r>
            <a:r>
              <a:rPr kumimoji="0" lang="ar-SA"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الجدولية</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البالغة (1,96) بدرجة حرية  (199) عند مستوى دلالة (0.05) وبمقارنة الوسط الحسابي بالوسط الفرضي البالغ (62) للمقياس تبين أن الوسط الحسابي </a:t>
            </a:r>
            <a:r>
              <a:rPr kumimoji="0" lang="ar-IQ"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اقل من الوسط الفرضي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للمقياس وهذا يدل على </a:t>
            </a:r>
            <a:r>
              <a:rPr kumimoji="0" lang="ar-SA"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ان</a:t>
            </a:r>
            <a:r>
              <a:rPr kumimoji="0" lang="ar-IQ"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ه انخفاض في مستوى الخدمات </a:t>
            </a:r>
            <a:r>
              <a:rPr kumimoji="0" lang="ar-IQ"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الارشادية</a:t>
            </a:r>
            <a:r>
              <a:rPr kumimoji="0" lang="ar-IQ"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لدى طلبة الجامعة </a:t>
            </a:r>
            <a:endParaRPr kumimoji="0" lang="ar-IQ"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جدول 4"/>
          <p:cNvGraphicFramePr>
            <a:graphicFrameLocks noGrp="1"/>
          </p:cNvGraphicFramePr>
          <p:nvPr/>
        </p:nvGraphicFramePr>
        <p:xfrm>
          <a:off x="467544" y="620688"/>
          <a:ext cx="8285966" cy="4536504"/>
        </p:xfrm>
        <a:graphic>
          <a:graphicData uri="http://schemas.openxmlformats.org/drawingml/2006/table">
            <a:tbl>
              <a:tblPr rtl="1"/>
              <a:tblGrid>
                <a:gridCol w="839591"/>
                <a:gridCol w="971642"/>
                <a:gridCol w="971642"/>
                <a:gridCol w="882665"/>
                <a:gridCol w="1386283"/>
                <a:gridCol w="1386283"/>
                <a:gridCol w="1847860"/>
              </a:tblGrid>
              <a:tr h="1565092">
                <a:tc rowSpan="2">
                  <a:txBody>
                    <a:bodyPr/>
                    <a:lstStyle/>
                    <a:p>
                      <a:pPr lvl="0" algn="r" rtl="0">
                        <a:lnSpc>
                          <a:spcPct val="115000"/>
                        </a:lnSpc>
                        <a:spcAft>
                          <a:spcPts val="1000"/>
                        </a:spcAft>
                      </a:pPr>
                      <a:r>
                        <a:rPr lang="ar-SA" sz="2000" i="0" dirty="0">
                          <a:latin typeface="Simplified Arabic"/>
                          <a:ea typeface="Calibri"/>
                          <a:cs typeface="Arial"/>
                        </a:rPr>
                        <a:t>العدد</a:t>
                      </a:r>
                      <a:endParaRPr lang="en-US" sz="2000" i="0" dirty="0">
                        <a:latin typeface="Calibri"/>
                        <a:ea typeface="Calibri"/>
                        <a:cs typeface="Arial"/>
                      </a:endParaRP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rowSpan="2">
                  <a:txBody>
                    <a:bodyPr/>
                    <a:lstStyle/>
                    <a:p>
                      <a:pPr lvl="0" algn="r" rtl="0">
                        <a:lnSpc>
                          <a:spcPct val="115000"/>
                        </a:lnSpc>
                        <a:spcAft>
                          <a:spcPts val="1000"/>
                        </a:spcAft>
                      </a:pPr>
                      <a:r>
                        <a:rPr lang="ar-SA" sz="2000" i="0" dirty="0">
                          <a:latin typeface="Simplified Arabic"/>
                          <a:ea typeface="Calibri"/>
                          <a:cs typeface="Arial"/>
                        </a:rPr>
                        <a:t>الوسط الحسابي</a:t>
                      </a:r>
                      <a:endParaRPr lang="en-US" sz="2000" i="0"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rowSpan="2">
                  <a:txBody>
                    <a:bodyPr/>
                    <a:lstStyle/>
                    <a:p>
                      <a:pPr lvl="0" algn="r" rtl="0">
                        <a:lnSpc>
                          <a:spcPct val="115000"/>
                        </a:lnSpc>
                        <a:spcAft>
                          <a:spcPts val="1000"/>
                        </a:spcAft>
                      </a:pPr>
                      <a:r>
                        <a:rPr lang="ar-SA" sz="2000" i="0" dirty="0">
                          <a:latin typeface="Simplified Arabic"/>
                          <a:ea typeface="Calibri"/>
                          <a:cs typeface="Arial"/>
                        </a:rPr>
                        <a:t>الانحراف المعياري</a:t>
                      </a:r>
                      <a:endParaRPr lang="en-US" sz="2000" i="0"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rowSpan="2">
                  <a:txBody>
                    <a:bodyPr/>
                    <a:lstStyle/>
                    <a:p>
                      <a:pPr lvl="0" algn="r" rtl="0">
                        <a:lnSpc>
                          <a:spcPct val="115000"/>
                        </a:lnSpc>
                        <a:spcAft>
                          <a:spcPts val="1000"/>
                        </a:spcAft>
                      </a:pPr>
                      <a:r>
                        <a:rPr lang="ar-SA" sz="2000" i="0" dirty="0">
                          <a:latin typeface="Simplified Arabic"/>
                          <a:ea typeface="Calibri"/>
                          <a:cs typeface="Arial"/>
                        </a:rPr>
                        <a:t>الوسط الفرضي</a:t>
                      </a:r>
                      <a:endParaRPr lang="en-US" sz="2000" i="0"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2">
                  <a:txBody>
                    <a:bodyPr/>
                    <a:lstStyle/>
                    <a:p>
                      <a:pPr lvl="0" algn="r" rtl="0">
                        <a:lnSpc>
                          <a:spcPct val="115000"/>
                        </a:lnSpc>
                        <a:spcAft>
                          <a:spcPts val="1000"/>
                        </a:spcAft>
                      </a:pPr>
                      <a:r>
                        <a:rPr lang="ar-SA" sz="2000" i="0" dirty="0">
                          <a:latin typeface="Simplified Arabic"/>
                          <a:ea typeface="Calibri"/>
                          <a:cs typeface="Arial"/>
                        </a:rPr>
                        <a:t>القيمة التائية</a:t>
                      </a:r>
                      <a:endParaRPr lang="en-US" sz="2000" i="0"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pPr rtl="1"/>
                      <a:endParaRPr lang="ar-IQ"/>
                    </a:p>
                  </a:txBody>
                  <a:tcPr/>
                </a:tc>
                <a:tc rowSpan="2">
                  <a:txBody>
                    <a:bodyPr/>
                    <a:lstStyle/>
                    <a:p>
                      <a:pPr lvl="0" algn="r" rtl="0">
                        <a:lnSpc>
                          <a:spcPct val="115000"/>
                        </a:lnSpc>
                        <a:spcAft>
                          <a:spcPts val="1000"/>
                        </a:spcAft>
                      </a:pPr>
                      <a:r>
                        <a:rPr lang="ar-SA" sz="2000" i="0" dirty="0">
                          <a:latin typeface="Simplified Arabic"/>
                          <a:ea typeface="Calibri"/>
                          <a:cs typeface="Arial"/>
                        </a:rPr>
                        <a:t>مستوى الدلالة  (0,05)</a:t>
                      </a:r>
                      <a:endParaRPr lang="en-US" sz="2000" i="0"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1542448">
                <a:tc vMerge="1">
                  <a:txBody>
                    <a:bodyPr/>
                    <a:lstStyle/>
                    <a:p>
                      <a:pPr rtl="1"/>
                      <a:endParaRPr lang="ar-IQ"/>
                    </a:p>
                  </a:txBody>
                  <a:tcPr/>
                </a:tc>
                <a:tc vMerge="1">
                  <a:txBody>
                    <a:bodyPr/>
                    <a:lstStyle/>
                    <a:p>
                      <a:pPr rtl="1"/>
                      <a:endParaRPr lang="ar-IQ"/>
                    </a:p>
                  </a:txBody>
                  <a:tcPr/>
                </a:tc>
                <a:tc vMerge="1">
                  <a:txBody>
                    <a:bodyPr/>
                    <a:lstStyle/>
                    <a:p>
                      <a:pPr rtl="1"/>
                      <a:endParaRPr lang="ar-IQ"/>
                    </a:p>
                  </a:txBody>
                  <a:tcPr/>
                </a:tc>
                <a:tc vMerge="1">
                  <a:txBody>
                    <a:bodyPr/>
                    <a:lstStyle/>
                    <a:p>
                      <a:pPr rtl="1"/>
                      <a:endParaRPr lang="ar-IQ"/>
                    </a:p>
                  </a:txBody>
                  <a:tcPr/>
                </a:tc>
                <a:tc>
                  <a:txBody>
                    <a:bodyPr/>
                    <a:lstStyle/>
                    <a:p>
                      <a:pPr lvl="0" algn="r" rtl="0">
                        <a:lnSpc>
                          <a:spcPct val="115000"/>
                        </a:lnSpc>
                        <a:spcAft>
                          <a:spcPts val="1000"/>
                        </a:spcAft>
                      </a:pPr>
                      <a:r>
                        <a:rPr lang="ar-SA" sz="2000" i="0" dirty="0">
                          <a:latin typeface="Simplified Arabic"/>
                          <a:ea typeface="Calibri"/>
                          <a:cs typeface="Arial"/>
                        </a:rPr>
                        <a:t>المحسوبة</a:t>
                      </a:r>
                      <a:endParaRPr lang="en-US" sz="2000" i="0"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lvl="0" algn="r" rtl="0">
                        <a:lnSpc>
                          <a:spcPct val="115000"/>
                        </a:lnSpc>
                        <a:spcAft>
                          <a:spcPts val="1000"/>
                        </a:spcAft>
                      </a:pPr>
                      <a:r>
                        <a:rPr lang="ar-SA" sz="2000" i="0" dirty="0" err="1">
                          <a:latin typeface="Simplified Arabic"/>
                          <a:ea typeface="Calibri"/>
                          <a:cs typeface="Arial"/>
                        </a:rPr>
                        <a:t>الجدولية</a:t>
                      </a:r>
                      <a:endParaRPr lang="en-US" sz="2000" i="0"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vMerge="1">
                  <a:txBody>
                    <a:bodyPr/>
                    <a:lstStyle/>
                    <a:p>
                      <a:pPr rtl="1"/>
                      <a:endParaRPr lang="ar-IQ"/>
                    </a:p>
                  </a:txBody>
                  <a:tcPr/>
                </a:tc>
              </a:tr>
              <a:tr h="1428964">
                <a:tc>
                  <a:txBody>
                    <a:bodyPr/>
                    <a:lstStyle/>
                    <a:p>
                      <a:pPr lvl="0" algn="r" rtl="1">
                        <a:lnSpc>
                          <a:spcPct val="115000"/>
                        </a:lnSpc>
                        <a:spcAft>
                          <a:spcPts val="1000"/>
                        </a:spcAft>
                      </a:pPr>
                      <a:r>
                        <a:rPr lang="ar-SA" sz="2000" i="0">
                          <a:latin typeface="Simplified Arabic"/>
                          <a:ea typeface="Calibri"/>
                          <a:cs typeface="Arial"/>
                        </a:rPr>
                        <a:t>200</a:t>
                      </a:r>
                      <a:endParaRPr lang="en-US" sz="2000" i="0">
                        <a:latin typeface="Calibri"/>
                        <a:ea typeface="Calibri"/>
                        <a:cs typeface="Arial"/>
                      </a:endParaRP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lvl="0" algn="r" rtl="1">
                        <a:lnSpc>
                          <a:spcPct val="115000"/>
                        </a:lnSpc>
                        <a:spcAft>
                          <a:spcPts val="1000"/>
                        </a:spcAft>
                      </a:pPr>
                      <a:r>
                        <a:rPr lang="ar-SA" sz="2000" i="0">
                          <a:latin typeface="Simplified Arabic"/>
                          <a:ea typeface="Calibri"/>
                          <a:cs typeface="Arial"/>
                        </a:rPr>
                        <a:t>57,51</a:t>
                      </a:r>
                      <a:endParaRPr lang="en-US" sz="2000" i="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lvl="0" algn="r" rtl="1">
                        <a:lnSpc>
                          <a:spcPct val="115000"/>
                        </a:lnSpc>
                        <a:spcAft>
                          <a:spcPts val="1000"/>
                        </a:spcAft>
                      </a:pPr>
                      <a:r>
                        <a:rPr lang="ar-SA" sz="2000" i="0" dirty="0">
                          <a:latin typeface="Simplified Arabic"/>
                          <a:ea typeface="Calibri"/>
                          <a:cs typeface="Arial"/>
                        </a:rPr>
                        <a:t>12,36</a:t>
                      </a:r>
                      <a:endParaRPr lang="en-US" sz="2000" i="0"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lvl="0" algn="r" rtl="1">
                        <a:lnSpc>
                          <a:spcPct val="115000"/>
                        </a:lnSpc>
                        <a:spcAft>
                          <a:spcPts val="1000"/>
                        </a:spcAft>
                      </a:pPr>
                      <a:r>
                        <a:rPr lang="ar-SA" sz="2000" i="0" dirty="0">
                          <a:latin typeface="Simplified Arabic"/>
                          <a:ea typeface="Calibri"/>
                          <a:cs typeface="Arial"/>
                        </a:rPr>
                        <a:t>62</a:t>
                      </a:r>
                      <a:endParaRPr lang="en-US" sz="2000" i="0"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lvl="0" algn="r" rtl="1">
                        <a:lnSpc>
                          <a:spcPct val="115000"/>
                        </a:lnSpc>
                        <a:spcAft>
                          <a:spcPts val="1000"/>
                        </a:spcAft>
                      </a:pPr>
                      <a:r>
                        <a:rPr lang="ar-SA" sz="2000" i="0" dirty="0">
                          <a:latin typeface="Simplified Arabic"/>
                          <a:ea typeface="Calibri"/>
                          <a:cs typeface="Arial"/>
                        </a:rPr>
                        <a:t>5,129</a:t>
                      </a:r>
                      <a:endParaRPr lang="en-US" sz="2000" i="0"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lvl="0" algn="r" rtl="1">
                        <a:lnSpc>
                          <a:spcPct val="115000"/>
                        </a:lnSpc>
                        <a:spcAft>
                          <a:spcPts val="1000"/>
                        </a:spcAft>
                      </a:pPr>
                      <a:r>
                        <a:rPr lang="ar-SA" sz="2000" i="0" dirty="0">
                          <a:latin typeface="Simplified Arabic"/>
                          <a:ea typeface="Calibri"/>
                          <a:cs typeface="Arial"/>
                        </a:rPr>
                        <a:t>1,96</a:t>
                      </a:r>
                      <a:endParaRPr lang="en-US" sz="2000" i="0"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lvl="0" algn="r" rtl="0">
                        <a:lnSpc>
                          <a:spcPct val="115000"/>
                        </a:lnSpc>
                        <a:spcAft>
                          <a:spcPts val="1000"/>
                        </a:spcAft>
                      </a:pPr>
                      <a:r>
                        <a:rPr lang="ar-IQ" sz="2000" i="0" dirty="0">
                          <a:latin typeface="Simplified Arabic"/>
                          <a:ea typeface="Calibri"/>
                          <a:cs typeface="Arial"/>
                        </a:rPr>
                        <a:t>دال </a:t>
                      </a:r>
                      <a:r>
                        <a:rPr lang="ar-IQ" sz="2000" i="0" dirty="0" err="1">
                          <a:latin typeface="Simplified Arabic"/>
                          <a:ea typeface="Calibri"/>
                          <a:cs typeface="Arial"/>
                        </a:rPr>
                        <a:t>احصائيا</a:t>
                      </a:r>
                      <a:r>
                        <a:rPr lang="ar-IQ" sz="2000" i="0" dirty="0">
                          <a:latin typeface="Simplified Arabic"/>
                          <a:ea typeface="Calibri"/>
                          <a:cs typeface="Arial"/>
                        </a:rPr>
                        <a:t> </a:t>
                      </a:r>
                      <a:endParaRPr lang="en-US" sz="2000" i="0"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bl>
          </a:graphicData>
        </a:graphic>
      </p:graphicFrame>
      <p:sp>
        <p:nvSpPr>
          <p:cNvPr id="32770" name="Rectangle 2"/>
          <p:cNvSpPr>
            <a:spLocks noChangeArrowheads="1"/>
          </p:cNvSpPr>
          <p:nvPr/>
        </p:nvSpPr>
        <p:spPr bwMode="auto">
          <a:xfrm>
            <a:off x="180528" y="80919"/>
            <a:ext cx="91440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Low"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والجدول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Arial" pitchFamily="34" charset="0"/>
              </a:rPr>
              <a:t>الاتي</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 يوضح ذلك</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Low"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Low"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0" y="126215"/>
            <a:ext cx="8892480" cy="55399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ctr" defTabSz="914400" rtl="1" eaLnBrk="1" fontAlgn="base" latinLnBrk="0" hangingPunct="1">
              <a:lnSpc>
                <a:spcPct val="100000"/>
              </a:lnSpc>
              <a:spcBef>
                <a:spcPct val="0"/>
              </a:spcBef>
              <a:spcAft>
                <a:spcPct val="0"/>
              </a:spcAft>
              <a:buClrTx/>
              <a:buSzTx/>
              <a:buFontTx/>
              <a:buNone/>
              <a:tabLst/>
            </a:pPr>
            <a:r>
              <a:rPr kumimoji="0" lang="ar-SA" sz="3200" b="0"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واهم </a:t>
            </a:r>
            <a:r>
              <a:rPr kumimoji="0" lang="ar-SA" sz="3200" b="0" i="0" u="none" strike="noStrike" cap="none" normalizeH="0" baseline="0" dirty="0" err="1" smtClean="0">
                <a:ln>
                  <a:noFill/>
                </a:ln>
                <a:solidFill>
                  <a:schemeClr val="tx1"/>
                </a:solidFill>
                <a:effectLst/>
                <a:latin typeface="Simplified Arabic" pitchFamily="18" charset="-78"/>
                <a:ea typeface="Calibri" pitchFamily="34" charset="0"/>
                <a:cs typeface="Arial" pitchFamily="34" charset="0"/>
              </a:rPr>
              <a:t>الاسباب</a:t>
            </a:r>
            <a:r>
              <a:rPr kumimoji="0" lang="ar-SA" sz="3200" b="0"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 في انخفاض مستوى الخدمات </a:t>
            </a:r>
            <a:r>
              <a:rPr kumimoji="0" lang="ar-SA" sz="3200" b="0" i="0" u="none" strike="noStrike" cap="none" normalizeH="0" baseline="0" dirty="0" err="1" smtClean="0">
                <a:ln>
                  <a:noFill/>
                </a:ln>
                <a:solidFill>
                  <a:schemeClr val="tx1"/>
                </a:solidFill>
                <a:effectLst/>
                <a:latin typeface="Simplified Arabic" pitchFamily="18" charset="-78"/>
                <a:ea typeface="Calibri" pitchFamily="34" charset="0"/>
                <a:cs typeface="Arial" pitchFamily="34" charset="0"/>
              </a:rPr>
              <a:t>الارشادية</a:t>
            </a:r>
            <a:r>
              <a:rPr kumimoji="0" lang="ar-SA" sz="3200" b="0"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1- الافتقار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Arial" pitchFamily="34" charset="0"/>
              </a:rPr>
              <a:t>الى</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 الجانب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Arial" pitchFamily="34" charset="0"/>
              </a:rPr>
              <a:t>الاعلامي</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 فيما يخص مهام المرشد التربوي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2- انشغال المرشد التربوي بالمهام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Arial" pitchFamily="34" charset="0"/>
              </a:rPr>
              <a:t>الادارية</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3-عدم تفرغ المرشد التربوي وبشكل كامل لممارسة مهنة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Arial" pitchFamily="34" charset="0"/>
              </a:rPr>
              <a:t>الارشاد</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ar-SA" sz="1400" b="1"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ا</a:t>
            </a:r>
            <a:r>
              <a:rPr kumimoji="0" lang="ar-SA" sz="2800" b="1"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لتوصيات</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   </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عقد دورات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Arial" pitchFamily="34" charset="0"/>
              </a:rPr>
              <a:t>ارشادية</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Arial" pitchFamily="34" charset="0"/>
              </a:rPr>
              <a:t>للتدريسين</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 العاملين في وحدات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Arial" pitchFamily="34" charset="0"/>
              </a:rPr>
              <a:t>الارشاد</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 التربوي في الجامعة، لتنمية</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مهاراتهم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Arial" pitchFamily="34" charset="0"/>
              </a:rPr>
              <a:t>الارشادية</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 والسلوكية من اجل رفع مستوى جودة عملهم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Arial" pitchFamily="34" charset="0"/>
              </a:rPr>
              <a:t>الارشادي</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 بما ينسجم وحاجات الطالب النفسية والتربوية</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ا</a:t>
            </a:r>
            <a:r>
              <a:rPr kumimoji="0" lang="ar-SA" sz="2800" b="1"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لمقترحات</a:t>
            </a:r>
            <a:endPar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  -</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القيام ببناء برامج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Arial" pitchFamily="34" charset="0"/>
              </a:rPr>
              <a:t>ارشادية</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 لتنمية المهارات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Arial" pitchFamily="34" charset="0"/>
              </a:rPr>
              <a:t>الارشادية</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 للعاملين في المدارس مما يزيد من جودة                عملهم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Arial" pitchFamily="34" charset="0"/>
              </a:rPr>
              <a:t>الارشادي</a:t>
            </a:r>
            <a:r>
              <a:rPr kumimoji="0" lang="en-US" sz="24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0" y="1071096"/>
            <a:ext cx="8964488" cy="458587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ا</a:t>
            </a:r>
            <a:r>
              <a:rPr kumimoji="0" lang="ar-SA" sz="2800" b="1"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لمصادر</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err="1" smtClean="0">
                <a:ln>
                  <a:noFill/>
                </a:ln>
                <a:solidFill>
                  <a:schemeClr val="tx1"/>
                </a:solidFill>
                <a:effectLst/>
                <a:latin typeface="Simplified Arabic" pitchFamily="18" charset="-78"/>
                <a:ea typeface="Calibri" pitchFamily="34" charset="0"/>
                <a:cs typeface="Arial" pitchFamily="34" charset="0"/>
              </a:rPr>
              <a:t>البردیني</a:t>
            </a: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 أحمد، ( ٢٠٠٦ ). </a:t>
            </a:r>
            <a:r>
              <a:rPr kumimoji="0" lang="ar-SA" sz="2400" b="1"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واقع الإرشاد التربوي في المدارس الحكومیة ومدارس وكالة الغوث الدولیة</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بمحافظات غزة"</a:t>
            </a: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 رسالة ماجستیر غیر منشورة، الجامعة الإسلامیة، غزة</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أبو حلاوة ،محمد السعيد ( ٢٠١٠) </a:t>
            </a:r>
            <a:r>
              <a:rPr kumimoji="0" lang="ar-SA" sz="2400" b="1"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جودة الحياة المفهوم الأبعاد .</a:t>
            </a: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 </a:t>
            </a:r>
            <a:r>
              <a:rPr kumimoji="0" lang="ar-SA" sz="2400" b="0" i="0" u="none" strike="noStrike" cap="none" normalizeH="0" baseline="0" dirty="0" err="1" smtClean="0">
                <a:ln>
                  <a:noFill/>
                </a:ln>
                <a:solidFill>
                  <a:schemeClr val="tx1"/>
                </a:solidFill>
                <a:effectLst/>
                <a:latin typeface="Simplified Arabic" pitchFamily="18" charset="-78"/>
                <a:ea typeface="Calibri" pitchFamily="34" charset="0"/>
                <a:cs typeface="Arial" pitchFamily="34" charset="0"/>
              </a:rPr>
              <a:t>كليةالتربية</a:t>
            </a: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 بدمنهور، جامعة الإسكندرية ،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جامعة كفر الشيخ</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الشافعي، صادق </a:t>
            </a:r>
            <a:r>
              <a:rPr kumimoji="0" lang="ar-SA" sz="2400" b="0" i="0" u="none" strike="noStrike" cap="none" normalizeH="0" baseline="0" dirty="0" err="1" smtClean="0">
                <a:ln>
                  <a:noFill/>
                </a:ln>
                <a:solidFill>
                  <a:schemeClr val="tx1"/>
                </a:solidFill>
                <a:effectLst/>
                <a:latin typeface="Simplified Arabic" pitchFamily="18" charset="-78"/>
                <a:ea typeface="Calibri" pitchFamily="34" charset="0"/>
                <a:cs typeface="Arial" pitchFamily="34" charset="0"/>
              </a:rPr>
              <a:t>عبيس</a:t>
            </a: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( 2012 )، </a:t>
            </a:r>
            <a:r>
              <a:rPr kumimoji="0" lang="ar-SA" sz="2400" b="1"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تطوير برنامج إعداد مدرسي التاريخ في كليات التربية في</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الجامعات العراقية</a:t>
            </a: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 في ضوء معايير الجودة الشاملة،</a:t>
            </a:r>
            <a:r>
              <a:rPr kumimoji="0" lang="ar-SA" sz="2400" b="0" i="0" u="none" strike="noStrike" cap="none" normalizeH="0" baseline="0" dirty="0" err="1" smtClean="0">
                <a:ln>
                  <a:noFill/>
                </a:ln>
                <a:solidFill>
                  <a:schemeClr val="tx1"/>
                </a:solidFill>
                <a:effectLst/>
                <a:latin typeface="Simplified Arabic" pitchFamily="18" charset="-78"/>
                <a:ea typeface="Calibri" pitchFamily="34" charset="0"/>
                <a:cs typeface="Arial" pitchFamily="34" charset="0"/>
              </a:rPr>
              <a:t>اطروحة</a:t>
            </a: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 دكتوراه غير منشورة/ كلية التربية</a:t>
            </a:r>
            <a:r>
              <a:rPr kumimoji="0" lang="en-US"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جامعة بغداد</a:t>
            </a:r>
            <a:r>
              <a:rPr kumimoji="0" lang="ar-SA" sz="1400" b="0" i="0" u="none" strike="noStrike" cap="none" normalizeH="0" baseline="0" dirty="0" smtClean="0">
                <a:ln>
                  <a:noFill/>
                </a:ln>
                <a:solidFill>
                  <a:schemeClr val="tx1"/>
                </a:solidFill>
                <a:effectLst/>
                <a:latin typeface="Simplified Arabic" pitchFamily="18" charset="-78"/>
                <a:ea typeface="Calibri" pitchFamily="34" charset="0"/>
                <a:cs typeface="Arial" pitchFamily="34" charset="0"/>
              </a:rPr>
              <a:t>.</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