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R.RASHID\Desktop\&#1576;&#1610;&#1575;&#1606;&#1575;&#1578;%20&#1606;&#1583;&#1608;&#1577;%20&#1575;&#1604;&#1603;&#1607;&#1585;&#1576;&#1575;&#156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R.RASHID\Desktop\&#1576;&#1610;&#1575;&#1606;&#1575;&#1578;%20&#1606;&#1583;&#1608;&#1577;%20&#1575;&#1604;&#1603;&#1607;&#1585;&#1576;&#1575;&#156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R.RASHID\Desktop\&#1576;&#1610;&#1575;&#1606;&#1575;&#1578;%20&#1606;&#1583;&#1608;&#1577;%20&#1575;&#1604;&#1603;&#1607;&#1585;&#1576;&#1575;&#156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R.RASHID\Desktop\&#1576;&#1610;&#1575;&#1606;&#1575;&#1578;%20&#1606;&#1583;&#1608;&#1577;%20&#1575;&#1604;&#1603;&#1607;&#1585;&#1576;&#1575;&#156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DR.RASHID\Desktop\&#1576;&#1610;&#1575;&#1606;&#1575;&#1578;%20&#1606;&#1583;&#1608;&#1577;%20&#1575;&#1604;&#1603;&#1607;&#1585;&#1576;&#1575;&#156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DR.RASHID\Desktop\&#1576;&#1610;&#1575;&#1606;&#1575;&#1578;%20&#1606;&#1583;&#1608;&#1577;%20&#1575;&#1604;&#1603;&#1607;&#1585;&#1576;&#1575;&#156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DR.RASHID\Desktop\&#1576;&#1610;&#1575;&#1606;&#1575;&#1578;%20&#1606;&#1583;&#1608;&#1577;%20&#1575;&#1604;&#1603;&#1607;&#1585;&#1576;&#1575;&#156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DR.RASHID\Desktop\&#1576;&#1610;&#1575;&#1606;&#1575;&#1578;%20&#1606;&#1583;&#1608;&#1577;%20&#1575;&#1604;&#1603;&#1607;&#1585;&#1576;&#1575;&#1569;.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r>
              <a:rPr lang="ar-IQ" dirty="0" smtClean="0"/>
              <a:t>شكل (1) تطور القدرات التصميمية</a:t>
            </a:r>
            <a:r>
              <a:rPr lang="ar-IQ" baseline="0" dirty="0" smtClean="0"/>
              <a:t> للطاقة الكهربائية في العراق للمدة 2000-2020 </a:t>
            </a:r>
            <a:r>
              <a:rPr lang="en-US" baseline="0" dirty="0" smtClean="0"/>
              <a:t>(M.W)</a:t>
            </a:r>
            <a:endParaRPr lang="ar-IQ" dirty="0"/>
          </a:p>
        </c:rich>
      </c:tx>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ar-IQ"/>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'بيانات العراق '!$D$2</c:f>
              <c:strCache>
                <c:ptCount val="1"/>
                <c:pt idx="0">
                  <c:v>2000</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ar-IQ"/>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'بيانات العراق '!$C$3:$C$7</c:f>
              <c:strCache>
                <c:ptCount val="5"/>
                <c:pt idx="0">
                  <c:v>بخارية </c:v>
                </c:pt>
                <c:pt idx="1">
                  <c:v>غازية </c:v>
                </c:pt>
                <c:pt idx="2">
                  <c:v>كهرومائية </c:v>
                </c:pt>
                <c:pt idx="3">
                  <c:v>ديزلات </c:v>
                </c:pt>
                <c:pt idx="4">
                  <c:v>المجموع الكلي </c:v>
                </c:pt>
              </c:strCache>
            </c:strRef>
          </c:cat>
          <c:val>
            <c:numRef>
              <c:f>'بيانات العراق '!$D$3:$D$7</c:f>
              <c:numCache>
                <c:formatCode>General</c:formatCode>
                <c:ptCount val="5"/>
                <c:pt idx="0">
                  <c:v>3635</c:v>
                </c:pt>
                <c:pt idx="1">
                  <c:v>1758</c:v>
                </c:pt>
                <c:pt idx="2">
                  <c:v>1864</c:v>
                </c:pt>
                <c:pt idx="3">
                  <c:v>36</c:v>
                </c:pt>
                <c:pt idx="4">
                  <c:v>7257</c:v>
                </c:pt>
              </c:numCache>
            </c:numRef>
          </c:val>
          <c:extLst>
            <c:ext xmlns:c16="http://schemas.microsoft.com/office/drawing/2014/chart" uri="{C3380CC4-5D6E-409C-BE32-E72D297353CC}">
              <c16:uniqueId val="{00000000-0C2D-4E6B-9EBB-7AA4948CAA04}"/>
            </c:ext>
          </c:extLst>
        </c:ser>
        <c:ser>
          <c:idx val="1"/>
          <c:order val="1"/>
          <c:tx>
            <c:strRef>
              <c:f>'بيانات العراق '!$E$2</c:f>
              <c:strCache>
                <c:ptCount val="1"/>
                <c:pt idx="0">
                  <c:v>2020</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ar-IQ"/>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'بيانات العراق '!$C$3:$C$7</c:f>
              <c:strCache>
                <c:ptCount val="5"/>
                <c:pt idx="0">
                  <c:v>بخارية </c:v>
                </c:pt>
                <c:pt idx="1">
                  <c:v>غازية </c:v>
                </c:pt>
                <c:pt idx="2">
                  <c:v>كهرومائية </c:v>
                </c:pt>
                <c:pt idx="3">
                  <c:v>ديزلات </c:v>
                </c:pt>
                <c:pt idx="4">
                  <c:v>المجموع الكلي </c:v>
                </c:pt>
              </c:strCache>
            </c:strRef>
          </c:cat>
          <c:val>
            <c:numRef>
              <c:f>'بيانات العراق '!$E$3:$E$7</c:f>
              <c:numCache>
                <c:formatCode>General</c:formatCode>
                <c:ptCount val="5"/>
                <c:pt idx="0">
                  <c:v>5575</c:v>
                </c:pt>
                <c:pt idx="1">
                  <c:v>15857</c:v>
                </c:pt>
                <c:pt idx="2">
                  <c:v>1864</c:v>
                </c:pt>
                <c:pt idx="3">
                  <c:v>2327</c:v>
                </c:pt>
                <c:pt idx="4">
                  <c:v>27353</c:v>
                </c:pt>
              </c:numCache>
            </c:numRef>
          </c:val>
          <c:extLst>
            <c:ext xmlns:c16="http://schemas.microsoft.com/office/drawing/2014/chart" uri="{C3380CC4-5D6E-409C-BE32-E72D297353CC}">
              <c16:uniqueId val="{00000001-0C2D-4E6B-9EBB-7AA4948CAA04}"/>
            </c:ext>
          </c:extLst>
        </c:ser>
        <c:dLbls>
          <c:showLegendKey val="0"/>
          <c:showVal val="1"/>
          <c:showCatName val="0"/>
          <c:showSerName val="0"/>
          <c:showPercent val="0"/>
          <c:showBubbleSize val="0"/>
        </c:dLbls>
        <c:gapWidth val="84"/>
        <c:gapDepth val="53"/>
        <c:shape val="box"/>
        <c:axId val="305130296"/>
        <c:axId val="305131608"/>
        <c:axId val="0"/>
      </c:bar3DChart>
      <c:catAx>
        <c:axId val="305130296"/>
        <c:scaling>
          <c:orientation val="maxMin"/>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ar-IQ"/>
          </a:p>
        </c:txPr>
        <c:crossAx val="305131608"/>
        <c:crosses val="autoZero"/>
        <c:auto val="1"/>
        <c:lblAlgn val="ctr"/>
        <c:lblOffset val="100"/>
        <c:noMultiLvlLbl val="0"/>
      </c:catAx>
      <c:valAx>
        <c:axId val="305131608"/>
        <c:scaling>
          <c:orientation val="minMax"/>
        </c:scaling>
        <c:delete val="1"/>
        <c:axPos val="r"/>
        <c:numFmt formatCode="General" sourceLinked="1"/>
        <c:majorTickMark val="out"/>
        <c:minorTickMark val="none"/>
        <c:tickLblPos val="nextTo"/>
        <c:crossAx val="3051302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ar-IQ"/>
        </a:p>
      </c:txPr>
    </c:legend>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ar-IQ"/>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ar-IQ" sz="1600" b="1" dirty="0"/>
              <a:t>شكل (2) نسبة انتاج </a:t>
            </a:r>
            <a:r>
              <a:rPr lang="ar-IQ" sz="1600" b="1" dirty="0" smtClean="0"/>
              <a:t>الطاقة </a:t>
            </a:r>
            <a:r>
              <a:rPr lang="ar-IQ" sz="1600" b="1" dirty="0"/>
              <a:t>الكهربائية بحسب نوع المحطة لعام 2000</a:t>
            </a:r>
          </a:p>
        </c:rich>
      </c:tx>
      <c:overlay val="0"/>
      <c:spPr>
        <a:solidFill>
          <a:schemeClr val="accent1">
            <a:lumMod val="20000"/>
            <a:lumOff val="80000"/>
          </a:schemeClr>
        </a:solidFill>
        <a:ln w="12700" cap="flat" cmpd="sng" algn="ctr">
          <a:solidFill>
            <a:schemeClr val="dk1"/>
          </a:solidFill>
          <a:prstDash val="solid"/>
          <a:miter lim="800000"/>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ar-IQ"/>
        </a:p>
      </c:txPr>
    </c:title>
    <c:autoTitleDeleted val="0"/>
    <c:view3D>
      <c:rotX val="30"/>
      <c:rotY val="36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'بيانات العراق '!$D$30</c:f>
              <c:strCache>
                <c:ptCount val="1"/>
                <c:pt idx="0">
                  <c:v>2000</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23E6-4347-B78E-383E68FDB0DC}"/>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23E6-4347-B78E-383E68FDB0DC}"/>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23E6-4347-B78E-383E68FDB0DC}"/>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23E6-4347-B78E-383E68FDB0DC}"/>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23E6-4347-B78E-383E68FDB0DC}"/>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23E6-4347-B78E-383E68FDB0DC}"/>
              </c:ext>
            </c:extLst>
          </c:dPt>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'بيانات العراق '!$C$31:$C$36</c:f>
              <c:strCache>
                <c:ptCount val="6"/>
                <c:pt idx="0">
                  <c:v>بخارية </c:v>
                </c:pt>
                <c:pt idx="1">
                  <c:v>غازية </c:v>
                </c:pt>
                <c:pt idx="2">
                  <c:v>كهرومائية </c:v>
                </c:pt>
                <c:pt idx="3">
                  <c:v>ديزلات </c:v>
                </c:pt>
                <c:pt idx="4">
                  <c:v>استثمار</c:v>
                </c:pt>
                <c:pt idx="5">
                  <c:v>استيراد </c:v>
                </c:pt>
              </c:strCache>
            </c:strRef>
          </c:cat>
          <c:val>
            <c:numRef>
              <c:f>'بيانات العراق '!$D$31:$D$36</c:f>
              <c:numCache>
                <c:formatCode>General</c:formatCode>
                <c:ptCount val="6"/>
                <c:pt idx="0">
                  <c:v>60</c:v>
                </c:pt>
                <c:pt idx="1">
                  <c:v>19</c:v>
                </c:pt>
                <c:pt idx="2">
                  <c:v>21</c:v>
                </c:pt>
                <c:pt idx="3">
                  <c:v>8.0000000000000002E-3</c:v>
                </c:pt>
                <c:pt idx="4">
                  <c:v>0</c:v>
                </c:pt>
                <c:pt idx="5">
                  <c:v>0</c:v>
                </c:pt>
              </c:numCache>
            </c:numRef>
          </c:val>
          <c:extLst>
            <c:ext xmlns:c16="http://schemas.microsoft.com/office/drawing/2014/chart" uri="{C3380CC4-5D6E-409C-BE32-E72D297353CC}">
              <c16:uniqueId val="{0000000C-23E6-4347-B78E-383E68FDB0DC}"/>
            </c:ext>
          </c:extLst>
        </c:ser>
        <c:dLbls>
          <c:showLegendKey val="0"/>
          <c:showVal val="0"/>
          <c:showCatName val="0"/>
          <c:showSerName val="0"/>
          <c:showPercent val="0"/>
          <c:showBubbleSize val="0"/>
          <c:showLeaderLines val="1"/>
        </c:dLbls>
      </c:pie3DChart>
      <c:spPr>
        <a:noFill/>
        <a:ln>
          <a:noFill/>
        </a:ln>
        <a:effectLst/>
      </c:spPr>
    </c:plotArea>
    <c:legend>
      <c:legendPos val="l"/>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ar-IQ"/>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ar-IQ" sz="1600" b="1" i="0" baseline="0" dirty="0" smtClean="0">
                <a:solidFill>
                  <a:schemeClr val="dk1"/>
                </a:solidFill>
                <a:effectLst/>
                <a:latin typeface="+mn-lt"/>
                <a:ea typeface="+mn-ea"/>
                <a:cs typeface="+mn-cs"/>
              </a:rPr>
              <a:t>شكل (3) نسبة انتاج الطاقة الكهربائية بحسب نوع المحطة لعام 2020</a:t>
            </a:r>
            <a:endParaRPr lang="ar-IQ" sz="1200" b="1" dirty="0">
              <a:effectLst/>
            </a:endParaRPr>
          </a:p>
        </c:rich>
      </c:tx>
      <c:layout>
        <c:manualLayout>
          <c:xMode val="edge"/>
          <c:yMode val="edge"/>
          <c:x val="0.11823403480784493"/>
          <c:y val="5.0088362755914065E-2"/>
        </c:manualLayout>
      </c:layout>
      <c:overlay val="0"/>
      <c:spPr>
        <a:solidFill>
          <a:schemeClr val="accent1">
            <a:lumMod val="20000"/>
            <a:lumOff val="80000"/>
          </a:schemeClr>
        </a:solidFill>
        <a:ln w="12700" cap="flat" cmpd="sng" algn="ctr">
          <a:solidFill>
            <a:schemeClr val="dk1"/>
          </a:solidFill>
          <a:prstDash val="solid"/>
          <a:miter lim="800000"/>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ar-IQ"/>
        </a:p>
      </c:txPr>
    </c:title>
    <c:autoTitleDeleted val="0"/>
    <c:view3D>
      <c:rotX val="30"/>
      <c:rotY val="36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'بيانات العراق '!$H$30</c:f>
              <c:strCache>
                <c:ptCount val="1"/>
                <c:pt idx="0">
                  <c:v>2020</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BCB-4071-8A9B-F4B3345306E7}"/>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BCB-4071-8A9B-F4B3345306E7}"/>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EBCB-4071-8A9B-F4B3345306E7}"/>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EBCB-4071-8A9B-F4B3345306E7}"/>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EBCB-4071-8A9B-F4B3345306E7}"/>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EBCB-4071-8A9B-F4B3345306E7}"/>
              </c:ext>
            </c:extLst>
          </c:dPt>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'بيانات العراق '!$G$31:$G$36</c:f>
              <c:strCache>
                <c:ptCount val="6"/>
                <c:pt idx="0">
                  <c:v>بخارية </c:v>
                </c:pt>
                <c:pt idx="1">
                  <c:v>غازية </c:v>
                </c:pt>
                <c:pt idx="2">
                  <c:v>كهرومائية </c:v>
                </c:pt>
                <c:pt idx="3">
                  <c:v>ديزلات </c:v>
                </c:pt>
                <c:pt idx="4">
                  <c:v>استثمار</c:v>
                </c:pt>
                <c:pt idx="5">
                  <c:v>استيراد </c:v>
                </c:pt>
              </c:strCache>
            </c:strRef>
          </c:cat>
          <c:val>
            <c:numRef>
              <c:f>'بيانات العراق '!$H$31:$H$36</c:f>
              <c:numCache>
                <c:formatCode>General</c:formatCode>
                <c:ptCount val="6"/>
                <c:pt idx="0">
                  <c:v>28</c:v>
                </c:pt>
                <c:pt idx="1">
                  <c:v>46</c:v>
                </c:pt>
                <c:pt idx="2">
                  <c:v>1.7</c:v>
                </c:pt>
                <c:pt idx="3">
                  <c:v>3</c:v>
                </c:pt>
                <c:pt idx="4">
                  <c:v>17</c:v>
                </c:pt>
                <c:pt idx="5">
                  <c:v>5</c:v>
                </c:pt>
              </c:numCache>
            </c:numRef>
          </c:val>
          <c:extLst>
            <c:ext xmlns:c16="http://schemas.microsoft.com/office/drawing/2014/chart" uri="{C3380CC4-5D6E-409C-BE32-E72D297353CC}">
              <c16:uniqueId val="{0000000C-EBCB-4071-8A9B-F4B3345306E7}"/>
            </c:ext>
          </c:extLst>
        </c:ser>
        <c:dLbls>
          <c:showLegendKey val="0"/>
          <c:showVal val="0"/>
          <c:showCatName val="0"/>
          <c:showSerName val="0"/>
          <c:showPercent val="0"/>
          <c:showBubbleSize val="0"/>
          <c:showLeaderLines val="1"/>
        </c:dLbls>
      </c:pie3DChart>
      <c:spPr>
        <a:noFill/>
        <a:ln>
          <a:noFill/>
        </a:ln>
        <a:effectLst/>
      </c:spPr>
    </c:plotArea>
    <c:legend>
      <c:legendPos val="l"/>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ar-IQ"/>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dk1"/>
                </a:solidFill>
                <a:latin typeface="+mn-lt"/>
                <a:ea typeface="+mn-ea"/>
                <a:cs typeface="+mn-cs"/>
              </a:defRPr>
            </a:pPr>
            <a:r>
              <a:rPr lang="ar-IQ" dirty="0" smtClean="0">
                <a:solidFill>
                  <a:schemeClr val="dk1"/>
                </a:solidFill>
                <a:latin typeface="+mn-lt"/>
                <a:ea typeface="+mn-ea"/>
                <a:cs typeface="+mn-cs"/>
              </a:rPr>
              <a:t>شكل (4) تغير انتاج الطاقة الكهرومائية للمدة 2000-2020 </a:t>
            </a:r>
            <a:r>
              <a:rPr lang="en-US" dirty="0" smtClean="0">
                <a:solidFill>
                  <a:schemeClr val="dk1"/>
                </a:solidFill>
                <a:latin typeface="+mn-lt"/>
                <a:ea typeface="+mn-ea"/>
                <a:cs typeface="+mn-cs"/>
              </a:rPr>
              <a:t>(M.W)</a:t>
            </a:r>
            <a:endParaRPr lang="ar-IQ" dirty="0"/>
          </a:p>
        </c:rich>
      </c:tx>
      <c:layout/>
      <c:overlay val="0"/>
      <c:spPr>
        <a:solidFill>
          <a:schemeClr val="accent2">
            <a:lumMod val="20000"/>
            <a:lumOff val="80000"/>
          </a:schemeClr>
        </a:solidFill>
        <a:ln w="12700" cap="flat" cmpd="sng" algn="ctr">
          <a:solidFill>
            <a:schemeClr val="dk1"/>
          </a:solidFill>
          <a:prstDash val="solid"/>
          <a:miter lim="800000"/>
        </a:ln>
        <a:effectLst/>
      </c:spPr>
      <c:txPr>
        <a:bodyPr rot="0" spcFirstLastPara="1" vertOverflow="ellipsis" vert="horz" wrap="square" anchor="ctr" anchorCtr="1"/>
        <a:lstStyle/>
        <a:p>
          <a:pPr>
            <a:defRPr sz="1600" b="1" i="0" u="none" strike="noStrike" kern="1200" cap="all" spc="120" normalizeH="0" baseline="0">
              <a:solidFill>
                <a:schemeClr val="dk1"/>
              </a:solidFill>
              <a:latin typeface="+mn-lt"/>
              <a:ea typeface="+mn-ea"/>
              <a:cs typeface="+mn-cs"/>
            </a:defRPr>
          </a:pPr>
          <a:endParaRPr lang="ar-IQ"/>
        </a:p>
      </c:txPr>
    </c:title>
    <c:autoTitleDeleted val="0"/>
    <c:plotArea>
      <c:layout/>
      <c:barChart>
        <c:barDir val="col"/>
        <c:grouping val="clustered"/>
        <c:varyColors val="0"/>
        <c:ser>
          <c:idx val="0"/>
          <c:order val="0"/>
          <c:tx>
            <c:strRef>
              <c:f>'بيانات العراق '!$D$45</c:f>
              <c:strCache>
                <c:ptCount val="1"/>
                <c:pt idx="0">
                  <c:v>2000</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dk1"/>
                    </a:solidFill>
                    <a:latin typeface="+mn-lt"/>
                    <a:ea typeface="+mn-ea"/>
                    <a:cs typeface="+mn-cs"/>
                  </a:defRPr>
                </a:pPr>
                <a:endParaRPr lang="ar-IQ"/>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'بيانات العراق '!$C$46:$C$53</c:f>
              <c:strCache>
                <c:ptCount val="8"/>
                <c:pt idx="0">
                  <c:v>سامراء</c:v>
                </c:pt>
                <c:pt idx="1">
                  <c:v>حمرين </c:v>
                </c:pt>
                <c:pt idx="2">
                  <c:v>حديثة </c:v>
                </c:pt>
                <c:pt idx="3">
                  <c:v>الهندية </c:v>
                </c:pt>
                <c:pt idx="4">
                  <c:v>الكوفة </c:v>
                </c:pt>
                <c:pt idx="5">
                  <c:v>سد الموصل الرئيسي </c:v>
                </c:pt>
                <c:pt idx="6">
                  <c:v>سد الموصل التنظيمي </c:v>
                </c:pt>
                <c:pt idx="7">
                  <c:v>سد الخزن بالضخ </c:v>
                </c:pt>
              </c:strCache>
            </c:strRef>
          </c:cat>
          <c:val>
            <c:numRef>
              <c:f>'بيانات العراق '!$D$46:$D$53</c:f>
              <c:numCache>
                <c:formatCode>General</c:formatCode>
                <c:ptCount val="8"/>
                <c:pt idx="0">
                  <c:v>264750</c:v>
                </c:pt>
                <c:pt idx="1">
                  <c:v>53159</c:v>
                </c:pt>
                <c:pt idx="2">
                  <c:v>728037</c:v>
                </c:pt>
                <c:pt idx="3">
                  <c:v>35575</c:v>
                </c:pt>
                <c:pt idx="4">
                  <c:v>2170</c:v>
                </c:pt>
                <c:pt idx="5">
                  <c:v>1269443</c:v>
                </c:pt>
                <c:pt idx="6">
                  <c:v>193888</c:v>
                </c:pt>
                <c:pt idx="7">
                  <c:v>159103</c:v>
                </c:pt>
              </c:numCache>
            </c:numRef>
          </c:val>
          <c:extLst>
            <c:ext xmlns:c16="http://schemas.microsoft.com/office/drawing/2014/chart" uri="{C3380CC4-5D6E-409C-BE32-E72D297353CC}">
              <c16:uniqueId val="{00000000-5622-4EDD-8B45-857462AB75B0}"/>
            </c:ext>
          </c:extLst>
        </c:ser>
        <c:ser>
          <c:idx val="1"/>
          <c:order val="1"/>
          <c:tx>
            <c:strRef>
              <c:f>'بيانات العراق '!$E$45</c:f>
              <c:strCache>
                <c:ptCount val="1"/>
                <c:pt idx="0">
                  <c:v>2018</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dk1"/>
                    </a:solidFill>
                    <a:latin typeface="+mn-lt"/>
                    <a:ea typeface="+mn-ea"/>
                    <a:cs typeface="+mn-cs"/>
                  </a:defRPr>
                </a:pPr>
                <a:endParaRPr lang="ar-IQ"/>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'بيانات العراق '!$C$46:$C$53</c:f>
              <c:strCache>
                <c:ptCount val="8"/>
                <c:pt idx="0">
                  <c:v>سامراء</c:v>
                </c:pt>
                <c:pt idx="1">
                  <c:v>حمرين </c:v>
                </c:pt>
                <c:pt idx="2">
                  <c:v>حديثة </c:v>
                </c:pt>
                <c:pt idx="3">
                  <c:v>الهندية </c:v>
                </c:pt>
                <c:pt idx="4">
                  <c:v>الكوفة </c:v>
                </c:pt>
                <c:pt idx="5">
                  <c:v>سد الموصل الرئيسي </c:v>
                </c:pt>
                <c:pt idx="6">
                  <c:v>سد الموصل التنظيمي </c:v>
                </c:pt>
                <c:pt idx="7">
                  <c:v>سد الخزن بالضخ </c:v>
                </c:pt>
              </c:strCache>
            </c:strRef>
          </c:cat>
          <c:val>
            <c:numRef>
              <c:f>'بيانات العراق '!$E$46:$E$53</c:f>
              <c:numCache>
                <c:formatCode>General</c:formatCode>
                <c:ptCount val="8"/>
                <c:pt idx="0">
                  <c:v>292515</c:v>
                </c:pt>
                <c:pt idx="1">
                  <c:v>190423</c:v>
                </c:pt>
                <c:pt idx="2">
                  <c:v>466043</c:v>
                </c:pt>
                <c:pt idx="3">
                  <c:v>339</c:v>
                </c:pt>
                <c:pt idx="4">
                  <c:v>34714</c:v>
                </c:pt>
                <c:pt idx="5">
                  <c:v>648759</c:v>
                </c:pt>
                <c:pt idx="6">
                  <c:v>182083</c:v>
                </c:pt>
                <c:pt idx="7">
                  <c:v>2831</c:v>
                </c:pt>
              </c:numCache>
            </c:numRef>
          </c:val>
          <c:extLst>
            <c:ext xmlns:c16="http://schemas.microsoft.com/office/drawing/2014/chart" uri="{C3380CC4-5D6E-409C-BE32-E72D297353CC}">
              <c16:uniqueId val="{00000001-5622-4EDD-8B45-857462AB75B0}"/>
            </c:ext>
          </c:extLst>
        </c:ser>
        <c:dLbls>
          <c:dLblPos val="outEnd"/>
          <c:showLegendKey val="0"/>
          <c:showVal val="1"/>
          <c:showCatName val="0"/>
          <c:showSerName val="0"/>
          <c:showPercent val="0"/>
          <c:showBubbleSize val="0"/>
        </c:dLbls>
        <c:gapWidth val="444"/>
        <c:overlap val="-90"/>
        <c:axId val="300866744"/>
        <c:axId val="300866416"/>
      </c:barChart>
      <c:catAx>
        <c:axId val="300866744"/>
        <c:scaling>
          <c:orientation val="maxMin"/>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dk1"/>
                </a:solidFill>
                <a:latin typeface="+mn-lt"/>
                <a:ea typeface="+mn-ea"/>
                <a:cs typeface="+mn-cs"/>
              </a:defRPr>
            </a:pPr>
            <a:endParaRPr lang="ar-IQ"/>
          </a:p>
        </c:txPr>
        <c:crossAx val="300866416"/>
        <c:crosses val="autoZero"/>
        <c:auto val="1"/>
        <c:lblAlgn val="ctr"/>
        <c:lblOffset val="100"/>
        <c:noMultiLvlLbl val="0"/>
      </c:catAx>
      <c:valAx>
        <c:axId val="300866416"/>
        <c:scaling>
          <c:orientation val="minMax"/>
        </c:scaling>
        <c:delete val="1"/>
        <c:axPos val="r"/>
        <c:numFmt formatCode="General" sourceLinked="1"/>
        <c:majorTickMark val="none"/>
        <c:minorTickMark val="none"/>
        <c:tickLblPos val="nextTo"/>
        <c:crossAx val="30086674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ar-IQ"/>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ar-IQ" dirty="0" smtClean="0">
                <a:solidFill>
                  <a:schemeClr val="dk1"/>
                </a:solidFill>
                <a:latin typeface="+mn-lt"/>
                <a:ea typeface="+mn-ea"/>
                <a:cs typeface="+mn-cs"/>
              </a:rPr>
              <a:t>شكل</a:t>
            </a:r>
            <a:r>
              <a:rPr lang="ar-IQ" baseline="0" dirty="0" smtClean="0">
                <a:solidFill>
                  <a:schemeClr val="dk1"/>
                </a:solidFill>
                <a:latin typeface="+mn-lt"/>
                <a:ea typeface="+mn-ea"/>
                <a:cs typeface="+mn-cs"/>
              </a:rPr>
              <a:t> (5) نسبة عامل السعة في محطات الطاقة الكهربائية بحسب نوع المحطات لعام 2020</a:t>
            </a:r>
            <a:endParaRPr lang="ar-IQ" dirty="0"/>
          </a:p>
        </c:rich>
      </c:tx>
      <c:overlay val="0"/>
      <c:spPr>
        <a:solidFill>
          <a:schemeClr val="accent1">
            <a:lumMod val="20000"/>
            <a:lumOff val="80000"/>
          </a:schemeClr>
        </a:solidFill>
        <a:ln w="12700" cap="flat" cmpd="sng" algn="ctr">
          <a:solidFill>
            <a:schemeClr val="dk1"/>
          </a:solidFill>
          <a:prstDash val="solid"/>
          <a:miter lim="800000"/>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ar-IQ"/>
        </a:p>
      </c:txPr>
    </c:title>
    <c:autoTitleDeleted val="0"/>
    <c:plotArea>
      <c:layout/>
      <c:barChart>
        <c:barDir val="col"/>
        <c:grouping val="clustered"/>
        <c:varyColors val="0"/>
        <c:ser>
          <c:idx val="0"/>
          <c:order val="0"/>
          <c:tx>
            <c:strRef>
              <c:f>'بيانات العراق '!$C$104</c:f>
              <c:strCache>
                <c:ptCount val="1"/>
                <c:pt idx="0">
                  <c:v>تعمل </c:v>
                </c:pt>
              </c:strCache>
            </c:strRef>
          </c:tx>
          <c:spPr>
            <a:solidFill>
              <a:schemeClr val="accent1"/>
            </a:solidFill>
            <a:ln>
              <a:noFill/>
            </a:ln>
            <a:effectLst/>
          </c:spPr>
          <c:invertIfNegative val="0"/>
          <c:cat>
            <c:strRef>
              <c:f>'بيانات العراق '!$B$105:$B$109</c:f>
              <c:strCache>
                <c:ptCount val="5"/>
                <c:pt idx="0">
                  <c:v>بخارية </c:v>
                </c:pt>
                <c:pt idx="1">
                  <c:v>غازية </c:v>
                </c:pt>
                <c:pt idx="2">
                  <c:v>كهرومائية </c:v>
                </c:pt>
                <c:pt idx="3">
                  <c:v>ديزلات </c:v>
                </c:pt>
                <c:pt idx="4">
                  <c:v>المجموع </c:v>
                </c:pt>
              </c:strCache>
            </c:strRef>
          </c:cat>
          <c:val>
            <c:numRef>
              <c:f>'بيانات العراق '!$C$105:$C$109</c:f>
              <c:numCache>
                <c:formatCode>General</c:formatCode>
                <c:ptCount val="5"/>
                <c:pt idx="0">
                  <c:v>44.7</c:v>
                </c:pt>
                <c:pt idx="1">
                  <c:v>35.299999999999997</c:v>
                </c:pt>
                <c:pt idx="2">
                  <c:v>14.7</c:v>
                </c:pt>
                <c:pt idx="3">
                  <c:v>9</c:v>
                </c:pt>
                <c:pt idx="4">
                  <c:v>34.200000000000003</c:v>
                </c:pt>
              </c:numCache>
            </c:numRef>
          </c:val>
          <c:extLst>
            <c:ext xmlns:c16="http://schemas.microsoft.com/office/drawing/2014/chart" uri="{C3380CC4-5D6E-409C-BE32-E72D297353CC}">
              <c16:uniqueId val="{00000000-B57E-4E08-A40F-69377E63CB01}"/>
            </c:ext>
          </c:extLst>
        </c:ser>
        <c:ser>
          <c:idx val="1"/>
          <c:order val="1"/>
          <c:tx>
            <c:strRef>
              <c:f>'بيانات العراق '!$D$104</c:f>
              <c:strCache>
                <c:ptCount val="1"/>
                <c:pt idx="0">
                  <c:v>معطلة </c:v>
                </c:pt>
              </c:strCache>
            </c:strRef>
          </c:tx>
          <c:spPr>
            <a:solidFill>
              <a:schemeClr val="accent2"/>
            </a:solidFill>
            <a:ln>
              <a:noFill/>
            </a:ln>
            <a:effectLst/>
          </c:spPr>
          <c:invertIfNegative val="0"/>
          <c:cat>
            <c:strRef>
              <c:f>'بيانات العراق '!$B$105:$B$109</c:f>
              <c:strCache>
                <c:ptCount val="5"/>
                <c:pt idx="0">
                  <c:v>بخارية </c:v>
                </c:pt>
                <c:pt idx="1">
                  <c:v>غازية </c:v>
                </c:pt>
                <c:pt idx="2">
                  <c:v>كهرومائية </c:v>
                </c:pt>
                <c:pt idx="3">
                  <c:v>ديزلات </c:v>
                </c:pt>
                <c:pt idx="4">
                  <c:v>المجموع </c:v>
                </c:pt>
              </c:strCache>
            </c:strRef>
          </c:cat>
          <c:val>
            <c:numRef>
              <c:f>'بيانات العراق '!$D$105:$D$109</c:f>
              <c:numCache>
                <c:formatCode>General</c:formatCode>
                <c:ptCount val="5"/>
                <c:pt idx="0">
                  <c:v>55.3</c:v>
                </c:pt>
                <c:pt idx="1">
                  <c:v>64.7</c:v>
                </c:pt>
                <c:pt idx="2">
                  <c:v>85.3</c:v>
                </c:pt>
                <c:pt idx="3">
                  <c:v>91</c:v>
                </c:pt>
                <c:pt idx="4">
                  <c:v>65.8</c:v>
                </c:pt>
              </c:numCache>
            </c:numRef>
          </c:val>
          <c:extLst>
            <c:ext xmlns:c16="http://schemas.microsoft.com/office/drawing/2014/chart" uri="{C3380CC4-5D6E-409C-BE32-E72D297353CC}">
              <c16:uniqueId val="{00000001-B57E-4E08-A40F-69377E63CB01}"/>
            </c:ext>
          </c:extLst>
        </c:ser>
        <c:dLbls>
          <c:showLegendKey val="0"/>
          <c:showVal val="0"/>
          <c:showCatName val="0"/>
          <c:showSerName val="0"/>
          <c:showPercent val="0"/>
          <c:showBubbleSize val="0"/>
        </c:dLbls>
        <c:gapWidth val="219"/>
        <c:overlap val="-27"/>
        <c:axId val="352710216"/>
        <c:axId val="352706608"/>
      </c:barChart>
      <c:catAx>
        <c:axId val="35271021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crossAx val="352706608"/>
        <c:crosses val="autoZero"/>
        <c:auto val="1"/>
        <c:lblAlgn val="ctr"/>
        <c:lblOffset val="100"/>
        <c:noMultiLvlLbl val="0"/>
      </c:catAx>
      <c:valAx>
        <c:axId val="352706608"/>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crossAx val="352710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ar-IQ"/>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ar-IQ"/>
              <a:t>شكل (6) نسبة استهلاك الطاقة الكهربائية بحسب القطاعات لعام 2000</a:t>
            </a:r>
          </a:p>
        </c:rich>
      </c:tx>
      <c:overlay val="0"/>
      <c:spPr>
        <a:solidFill>
          <a:schemeClr val="accent1">
            <a:lumMod val="20000"/>
            <a:lumOff val="80000"/>
          </a:schemeClr>
        </a:solidFill>
        <a:ln w="12700" cap="flat" cmpd="sng" algn="ctr">
          <a:solidFill>
            <a:schemeClr val="dk1"/>
          </a:solidFill>
          <a:prstDash val="solid"/>
          <a:miter lim="800000"/>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ar-IQ"/>
        </a:p>
      </c:txPr>
    </c:title>
    <c:autoTitleDeleted val="0"/>
    <c:view3D>
      <c:rotX val="30"/>
      <c:rotY val="36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'بيانات العراق '!$D$68</c:f>
              <c:strCache>
                <c:ptCount val="1"/>
                <c:pt idx="0">
                  <c:v>2000</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5C8-4435-ABED-4634D14C54E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5C8-4435-ABED-4634D14C54E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5C8-4435-ABED-4634D14C54EA}"/>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5C8-4435-ABED-4634D14C54EA}"/>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C5C8-4435-ABED-4634D14C54EA}"/>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C5C8-4435-ABED-4634D14C54EA}"/>
              </c:ext>
            </c:extLst>
          </c:dPt>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'بيانات العراق '!$C$69:$C$74</c:f>
              <c:strCache>
                <c:ptCount val="6"/>
                <c:pt idx="0">
                  <c:v>منزلي </c:v>
                </c:pt>
                <c:pt idx="1">
                  <c:v>تجاري </c:v>
                </c:pt>
                <c:pt idx="2">
                  <c:v>حكومي </c:v>
                </c:pt>
                <c:pt idx="3">
                  <c:v>زراعي </c:v>
                </c:pt>
                <c:pt idx="4">
                  <c:v>صناعي </c:v>
                </c:pt>
                <c:pt idx="5">
                  <c:v>المتجاوزين </c:v>
                </c:pt>
              </c:strCache>
            </c:strRef>
          </c:cat>
          <c:val>
            <c:numRef>
              <c:f>'بيانات العراق '!$D$69:$D$74</c:f>
              <c:numCache>
                <c:formatCode>General</c:formatCode>
                <c:ptCount val="6"/>
                <c:pt idx="0">
                  <c:v>85</c:v>
                </c:pt>
                <c:pt idx="1">
                  <c:v>12.2</c:v>
                </c:pt>
                <c:pt idx="2">
                  <c:v>1</c:v>
                </c:pt>
                <c:pt idx="3">
                  <c:v>1.5</c:v>
                </c:pt>
                <c:pt idx="4">
                  <c:v>0.4</c:v>
                </c:pt>
                <c:pt idx="5">
                  <c:v>0</c:v>
                </c:pt>
              </c:numCache>
            </c:numRef>
          </c:val>
          <c:extLst>
            <c:ext xmlns:c16="http://schemas.microsoft.com/office/drawing/2014/chart" uri="{C3380CC4-5D6E-409C-BE32-E72D297353CC}">
              <c16:uniqueId val="{0000000C-C5C8-4435-ABED-4634D14C54EA}"/>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ar-IQ"/>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ar-IQ" dirty="0" smtClean="0">
                <a:solidFill>
                  <a:schemeClr val="dk1"/>
                </a:solidFill>
                <a:latin typeface="+mn-lt"/>
                <a:ea typeface="+mn-ea"/>
                <a:cs typeface="+mn-cs"/>
              </a:rPr>
              <a:t>شكل (7) نسبة استهلاك الطاقة الكهربائية بحسب القطاعات لعام 2018</a:t>
            </a:r>
            <a:endParaRPr lang="ar-IQ" dirty="0"/>
          </a:p>
        </c:rich>
      </c:tx>
      <c:overlay val="0"/>
      <c:spPr>
        <a:solidFill>
          <a:schemeClr val="accent1">
            <a:lumMod val="20000"/>
            <a:lumOff val="80000"/>
          </a:schemeClr>
        </a:solidFill>
        <a:ln w="12700" cap="flat" cmpd="sng" algn="ctr">
          <a:solidFill>
            <a:schemeClr val="dk1"/>
          </a:solidFill>
          <a:prstDash val="solid"/>
          <a:miter lim="800000"/>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ar-IQ"/>
        </a:p>
      </c:txPr>
    </c:title>
    <c:autoTitleDeleted val="0"/>
    <c:view3D>
      <c:rotX val="30"/>
      <c:rotY val="36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'بيانات العراق '!$F$68</c:f>
              <c:strCache>
                <c:ptCount val="1"/>
                <c:pt idx="0">
                  <c:v>2018</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16A-4B62-9C31-7C800C3CA61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16A-4B62-9C31-7C800C3CA61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B16A-4B62-9C31-7C800C3CA61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B16A-4B62-9C31-7C800C3CA618}"/>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B16A-4B62-9C31-7C800C3CA618}"/>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B-B16A-4B62-9C31-7C800C3CA618}"/>
              </c:ext>
            </c:extLst>
          </c:dPt>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'بيانات العراق '!$E$69:$E$74</c:f>
              <c:strCache>
                <c:ptCount val="6"/>
                <c:pt idx="0">
                  <c:v>منزلي </c:v>
                </c:pt>
                <c:pt idx="1">
                  <c:v>تجاري </c:v>
                </c:pt>
                <c:pt idx="2">
                  <c:v>حكومي </c:v>
                </c:pt>
                <c:pt idx="3">
                  <c:v>زراعي </c:v>
                </c:pt>
                <c:pt idx="4">
                  <c:v>صناعي </c:v>
                </c:pt>
                <c:pt idx="5">
                  <c:v>المتجاوزين </c:v>
                </c:pt>
              </c:strCache>
            </c:strRef>
          </c:cat>
          <c:val>
            <c:numRef>
              <c:f>'بيانات العراق '!$F$69:$F$74</c:f>
              <c:numCache>
                <c:formatCode>General</c:formatCode>
                <c:ptCount val="6"/>
                <c:pt idx="0">
                  <c:v>59</c:v>
                </c:pt>
                <c:pt idx="1">
                  <c:v>5.8</c:v>
                </c:pt>
                <c:pt idx="2">
                  <c:v>14.8</c:v>
                </c:pt>
                <c:pt idx="3">
                  <c:v>1.2</c:v>
                </c:pt>
                <c:pt idx="4">
                  <c:v>12</c:v>
                </c:pt>
                <c:pt idx="5">
                  <c:v>7</c:v>
                </c:pt>
              </c:numCache>
            </c:numRef>
          </c:val>
          <c:extLst>
            <c:ext xmlns:c16="http://schemas.microsoft.com/office/drawing/2014/chart" uri="{C3380CC4-5D6E-409C-BE32-E72D297353CC}">
              <c16:uniqueId val="{0000000C-B16A-4B62-9C31-7C800C3CA61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ar-IQ"/>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ar-IQ"/>
              <a:t>شكل (تغير هيكل احمال الذروة بحسب المحافظات </a:t>
            </a:r>
            <a:r>
              <a:rPr lang="en-US"/>
              <a:t>(M.W)</a:t>
            </a:r>
            <a:endParaRPr lang="ar-IQ"/>
          </a:p>
        </c:rich>
      </c:tx>
      <c:overlay val="0"/>
      <c:spPr>
        <a:solidFill>
          <a:schemeClr val="accent1">
            <a:lumMod val="20000"/>
            <a:lumOff val="80000"/>
          </a:schemeClr>
        </a:solidFill>
        <a:ln w="12700" cap="flat" cmpd="sng" algn="ctr">
          <a:solidFill>
            <a:schemeClr val="dk1"/>
          </a:solidFill>
          <a:prstDash val="solid"/>
          <a:miter lim="800000"/>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ar-IQ"/>
        </a:p>
      </c:txPr>
    </c:title>
    <c:autoTitleDeleted val="0"/>
    <c:plotArea>
      <c:layout/>
      <c:barChart>
        <c:barDir val="col"/>
        <c:grouping val="clustered"/>
        <c:varyColors val="0"/>
        <c:ser>
          <c:idx val="0"/>
          <c:order val="0"/>
          <c:tx>
            <c:strRef>
              <c:f>'بيانات العراق '!$C$78</c:f>
              <c:strCache>
                <c:ptCount val="1"/>
                <c:pt idx="0">
                  <c:v>2000</c:v>
                </c:pt>
              </c:strCache>
            </c:strRef>
          </c:tx>
          <c:spPr>
            <a:solidFill>
              <a:schemeClr val="accent1"/>
            </a:solidFill>
            <a:ln>
              <a:noFill/>
            </a:ln>
            <a:effectLst/>
          </c:spPr>
          <c:invertIfNegative val="0"/>
          <c:cat>
            <c:strRef>
              <c:f>'بيانات العراق '!$B$79:$B$93</c:f>
              <c:strCache>
                <c:ptCount val="15"/>
                <c:pt idx="0">
                  <c:v>بغداد</c:v>
                </c:pt>
                <c:pt idx="1">
                  <c:v>نينوى</c:v>
                </c:pt>
                <c:pt idx="2">
                  <c:v>كركوك</c:v>
                </c:pt>
                <c:pt idx="3">
                  <c:v>صلاح الدين</c:v>
                </c:pt>
                <c:pt idx="4">
                  <c:v>النجف</c:v>
                </c:pt>
                <c:pt idx="5">
                  <c:v>كربلاء</c:v>
                </c:pt>
                <c:pt idx="6">
                  <c:v>بابل</c:v>
                </c:pt>
                <c:pt idx="7">
                  <c:v>الديوانية </c:v>
                </c:pt>
                <c:pt idx="8">
                  <c:v>الانبار </c:v>
                </c:pt>
                <c:pt idx="9">
                  <c:v>ديالى </c:v>
                </c:pt>
                <c:pt idx="10">
                  <c:v>واسط</c:v>
                </c:pt>
                <c:pt idx="11">
                  <c:v>ذي قار </c:v>
                </c:pt>
                <c:pt idx="12">
                  <c:v>ميسان </c:v>
                </c:pt>
                <c:pt idx="13">
                  <c:v>المثنى </c:v>
                </c:pt>
                <c:pt idx="14">
                  <c:v>البصرة </c:v>
                </c:pt>
              </c:strCache>
            </c:strRef>
          </c:cat>
          <c:val>
            <c:numRef>
              <c:f>'بيانات العراق '!$C$79:$C$93</c:f>
              <c:numCache>
                <c:formatCode>General</c:formatCode>
                <c:ptCount val="15"/>
                <c:pt idx="0">
                  <c:v>1847</c:v>
                </c:pt>
                <c:pt idx="1">
                  <c:v>500</c:v>
                </c:pt>
                <c:pt idx="2">
                  <c:v>250</c:v>
                </c:pt>
                <c:pt idx="3">
                  <c:v>310</c:v>
                </c:pt>
                <c:pt idx="4">
                  <c:v>190</c:v>
                </c:pt>
                <c:pt idx="5">
                  <c:v>110</c:v>
                </c:pt>
                <c:pt idx="6">
                  <c:v>193</c:v>
                </c:pt>
                <c:pt idx="7">
                  <c:v>138</c:v>
                </c:pt>
                <c:pt idx="8">
                  <c:v>305</c:v>
                </c:pt>
                <c:pt idx="9">
                  <c:v>165</c:v>
                </c:pt>
                <c:pt idx="10">
                  <c:v>160</c:v>
                </c:pt>
                <c:pt idx="11">
                  <c:v>133</c:v>
                </c:pt>
                <c:pt idx="12">
                  <c:v>81</c:v>
                </c:pt>
                <c:pt idx="13">
                  <c:v>83</c:v>
                </c:pt>
                <c:pt idx="14">
                  <c:v>463</c:v>
                </c:pt>
              </c:numCache>
            </c:numRef>
          </c:val>
          <c:extLst>
            <c:ext xmlns:c16="http://schemas.microsoft.com/office/drawing/2014/chart" uri="{C3380CC4-5D6E-409C-BE32-E72D297353CC}">
              <c16:uniqueId val="{00000000-BBF5-495B-B4DB-6D5BE822DDDC}"/>
            </c:ext>
          </c:extLst>
        </c:ser>
        <c:ser>
          <c:idx val="1"/>
          <c:order val="1"/>
          <c:tx>
            <c:strRef>
              <c:f>'بيانات العراق '!$D$78</c:f>
              <c:strCache>
                <c:ptCount val="1"/>
                <c:pt idx="0">
                  <c:v>2020</c:v>
                </c:pt>
              </c:strCache>
            </c:strRef>
          </c:tx>
          <c:spPr>
            <a:solidFill>
              <a:schemeClr val="accent2"/>
            </a:solidFill>
            <a:ln>
              <a:noFill/>
            </a:ln>
            <a:effectLst/>
          </c:spPr>
          <c:invertIfNegative val="0"/>
          <c:cat>
            <c:strRef>
              <c:f>'بيانات العراق '!$B$79:$B$93</c:f>
              <c:strCache>
                <c:ptCount val="15"/>
                <c:pt idx="0">
                  <c:v>بغداد</c:v>
                </c:pt>
                <c:pt idx="1">
                  <c:v>نينوى</c:v>
                </c:pt>
                <c:pt idx="2">
                  <c:v>كركوك</c:v>
                </c:pt>
                <c:pt idx="3">
                  <c:v>صلاح الدين</c:v>
                </c:pt>
                <c:pt idx="4">
                  <c:v>النجف</c:v>
                </c:pt>
                <c:pt idx="5">
                  <c:v>كربلاء</c:v>
                </c:pt>
                <c:pt idx="6">
                  <c:v>بابل</c:v>
                </c:pt>
                <c:pt idx="7">
                  <c:v>الديوانية </c:v>
                </c:pt>
                <c:pt idx="8">
                  <c:v>الانبار </c:v>
                </c:pt>
                <c:pt idx="9">
                  <c:v>ديالى </c:v>
                </c:pt>
                <c:pt idx="10">
                  <c:v>واسط</c:v>
                </c:pt>
                <c:pt idx="11">
                  <c:v>ذي قار </c:v>
                </c:pt>
                <c:pt idx="12">
                  <c:v>ميسان </c:v>
                </c:pt>
                <c:pt idx="13">
                  <c:v>المثنى </c:v>
                </c:pt>
                <c:pt idx="14">
                  <c:v>البصرة </c:v>
                </c:pt>
              </c:strCache>
            </c:strRef>
          </c:cat>
          <c:val>
            <c:numRef>
              <c:f>'بيانات العراق '!$D$79:$D$93</c:f>
              <c:numCache>
                <c:formatCode>General</c:formatCode>
                <c:ptCount val="15"/>
                <c:pt idx="0">
                  <c:v>4753</c:v>
                </c:pt>
                <c:pt idx="1">
                  <c:v>777</c:v>
                </c:pt>
                <c:pt idx="2">
                  <c:v>735</c:v>
                </c:pt>
                <c:pt idx="3">
                  <c:v>516</c:v>
                </c:pt>
                <c:pt idx="4">
                  <c:v>729</c:v>
                </c:pt>
                <c:pt idx="5">
                  <c:v>694</c:v>
                </c:pt>
                <c:pt idx="6">
                  <c:v>791</c:v>
                </c:pt>
                <c:pt idx="7">
                  <c:v>537</c:v>
                </c:pt>
                <c:pt idx="8">
                  <c:v>733</c:v>
                </c:pt>
                <c:pt idx="9">
                  <c:v>726</c:v>
                </c:pt>
                <c:pt idx="10">
                  <c:v>683</c:v>
                </c:pt>
                <c:pt idx="11">
                  <c:v>1250</c:v>
                </c:pt>
                <c:pt idx="12">
                  <c:v>792</c:v>
                </c:pt>
                <c:pt idx="13">
                  <c:v>423</c:v>
                </c:pt>
                <c:pt idx="14">
                  <c:v>3146</c:v>
                </c:pt>
              </c:numCache>
            </c:numRef>
          </c:val>
          <c:extLst>
            <c:ext xmlns:c16="http://schemas.microsoft.com/office/drawing/2014/chart" uri="{C3380CC4-5D6E-409C-BE32-E72D297353CC}">
              <c16:uniqueId val="{00000001-BBF5-495B-B4DB-6D5BE822DDDC}"/>
            </c:ext>
          </c:extLst>
        </c:ser>
        <c:dLbls>
          <c:showLegendKey val="0"/>
          <c:showVal val="0"/>
          <c:showCatName val="0"/>
          <c:showSerName val="0"/>
          <c:showPercent val="0"/>
          <c:showBubbleSize val="0"/>
        </c:dLbls>
        <c:gapWidth val="219"/>
        <c:overlap val="-27"/>
        <c:axId val="350725616"/>
        <c:axId val="350725944"/>
      </c:barChart>
      <c:catAx>
        <c:axId val="35072561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crossAx val="350725944"/>
        <c:crosses val="autoZero"/>
        <c:auto val="1"/>
        <c:lblAlgn val="ctr"/>
        <c:lblOffset val="100"/>
        <c:noMultiLvlLbl val="0"/>
      </c:catAx>
      <c:valAx>
        <c:axId val="350725944"/>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crossAx val="350725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ar-IQ"/>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ar-IQ"/>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FC81FFF-A2A5-4A85-84D3-3FB084DA8280}" type="datetimeFigureOut">
              <a:rPr lang="ar-IQ" smtClean="0"/>
              <a:t>23/04/1443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181314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C81FFF-A2A5-4A85-84D3-3FB084DA8280}" type="datetimeFigureOut">
              <a:rPr lang="ar-IQ" smtClean="0"/>
              <a:t>23/04/1443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163415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C81FFF-A2A5-4A85-84D3-3FB084DA8280}" type="datetimeFigureOut">
              <a:rPr lang="ar-IQ" smtClean="0"/>
              <a:t>23/04/1443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4064754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C81FFF-A2A5-4A85-84D3-3FB084DA8280}" type="datetimeFigureOut">
              <a:rPr lang="ar-IQ" smtClean="0"/>
              <a:t>23/04/1443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3159162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BFC81FFF-A2A5-4A85-84D3-3FB084DA8280}" type="datetimeFigureOut">
              <a:rPr lang="ar-IQ" smtClean="0"/>
              <a:t>23/04/1443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3945788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FC81FFF-A2A5-4A85-84D3-3FB084DA8280}" type="datetimeFigureOut">
              <a:rPr lang="ar-IQ" smtClean="0"/>
              <a:t>23/04/1443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10208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FC81FFF-A2A5-4A85-84D3-3FB084DA8280}" type="datetimeFigureOut">
              <a:rPr lang="ar-IQ" smtClean="0"/>
              <a:t>23/04/1443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73456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FC81FFF-A2A5-4A85-84D3-3FB084DA8280}" type="datetimeFigureOut">
              <a:rPr lang="ar-IQ" smtClean="0"/>
              <a:t>23/04/1443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3598906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FC81FFF-A2A5-4A85-84D3-3FB084DA8280}" type="datetimeFigureOut">
              <a:rPr lang="ar-IQ" smtClean="0"/>
              <a:t>23/04/1443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86393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BFC81FFF-A2A5-4A85-84D3-3FB084DA8280}" type="datetimeFigureOut">
              <a:rPr lang="ar-IQ" smtClean="0"/>
              <a:t>23/04/1443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185527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BFC81FFF-A2A5-4A85-84D3-3FB084DA8280}" type="datetimeFigureOut">
              <a:rPr lang="ar-IQ" smtClean="0"/>
              <a:t>23/04/1443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67AC82-0AB1-4405-8D9A-3480F358826E}" type="slidenum">
              <a:rPr lang="ar-IQ" smtClean="0"/>
              <a:t>‹#›</a:t>
            </a:fld>
            <a:endParaRPr lang="ar-IQ"/>
          </a:p>
        </p:txBody>
      </p:sp>
    </p:spTree>
    <p:extLst>
      <p:ext uri="{BB962C8B-B14F-4D97-AF65-F5344CB8AC3E}">
        <p14:creationId xmlns:p14="http://schemas.microsoft.com/office/powerpoint/2010/main" val="3545505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FC81FFF-A2A5-4A85-84D3-3FB084DA8280}" type="datetimeFigureOut">
              <a:rPr lang="ar-IQ" smtClean="0"/>
              <a:t>23/04/1443</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67AC82-0AB1-4405-8D9A-3480F358826E}" type="slidenum">
              <a:rPr lang="ar-IQ" smtClean="0"/>
              <a:t>‹#›</a:t>
            </a:fld>
            <a:endParaRPr lang="ar-IQ"/>
          </a:p>
        </p:txBody>
      </p:sp>
    </p:spTree>
    <p:extLst>
      <p:ext uri="{BB962C8B-B14F-4D97-AF65-F5344CB8AC3E}">
        <p14:creationId xmlns:p14="http://schemas.microsoft.com/office/powerpoint/2010/main" val="1513013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stretch>
            <a:fillRect/>
          </a:stretch>
        </p:blipFill>
        <p:spPr>
          <a:xfrm>
            <a:off x="-1" y="0"/>
            <a:ext cx="12192001" cy="6857999"/>
          </a:xfrm>
          <a:prstGeom prst="rect">
            <a:avLst/>
          </a:prstGeom>
        </p:spPr>
      </p:pic>
      <p:sp>
        <p:nvSpPr>
          <p:cNvPr id="2" name="عنوان 1"/>
          <p:cNvSpPr>
            <a:spLocks noGrp="1"/>
          </p:cNvSpPr>
          <p:nvPr>
            <p:ph type="ctrTitle"/>
          </p:nvPr>
        </p:nvSpPr>
        <p:spPr>
          <a:xfrm>
            <a:off x="5087155" y="978795"/>
            <a:ext cx="8032124" cy="2292439"/>
          </a:xfrm>
        </p:spPr>
        <p:txBody>
          <a:bodyPr>
            <a:normAutofit fontScale="90000"/>
          </a:bodyPr>
          <a:lstStyle/>
          <a:p>
            <a:r>
              <a:rPr lang="ar-IQ" dirty="0" smtClean="0">
                <a:solidFill>
                  <a:srgbClr val="FF0000"/>
                </a:solidFill>
              </a:rPr>
              <a:t>الطاقة الكهربائية في العراق </a:t>
            </a:r>
            <a:br>
              <a:rPr lang="ar-IQ" dirty="0" smtClean="0">
                <a:solidFill>
                  <a:srgbClr val="FF0000"/>
                </a:solidFill>
              </a:rPr>
            </a:br>
            <a:r>
              <a:rPr lang="ar-IQ" dirty="0" smtClean="0">
                <a:solidFill>
                  <a:srgbClr val="FF0000"/>
                </a:solidFill>
              </a:rPr>
              <a:t>في قرن</a:t>
            </a:r>
            <a:br>
              <a:rPr lang="ar-IQ" dirty="0" smtClean="0">
                <a:solidFill>
                  <a:srgbClr val="FF0000"/>
                </a:solidFill>
              </a:rPr>
            </a:br>
            <a:r>
              <a:rPr lang="ar-IQ" dirty="0" smtClean="0">
                <a:solidFill>
                  <a:srgbClr val="FF0000"/>
                </a:solidFill>
              </a:rPr>
              <a:t> </a:t>
            </a:r>
            <a:br>
              <a:rPr lang="ar-IQ" dirty="0" smtClean="0">
                <a:solidFill>
                  <a:srgbClr val="FF0000"/>
                </a:solidFill>
              </a:rPr>
            </a:br>
            <a:r>
              <a:rPr lang="ar-IQ" dirty="0" smtClean="0">
                <a:solidFill>
                  <a:srgbClr val="FF0000"/>
                </a:solidFill>
              </a:rPr>
              <a:t>د . راشد عبد راشد </a:t>
            </a:r>
            <a:endParaRPr lang="ar-IQ" dirty="0">
              <a:solidFill>
                <a:srgbClr val="FF0000"/>
              </a:solidFill>
            </a:endParaRPr>
          </a:p>
        </p:txBody>
      </p:sp>
    </p:spTree>
    <p:extLst>
      <p:ext uri="{BB962C8B-B14F-4D97-AF65-F5344CB8AC3E}">
        <p14:creationId xmlns:p14="http://schemas.microsoft.com/office/powerpoint/2010/main" val="3411189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59875" y="3095447"/>
            <a:ext cx="5434885" cy="1325563"/>
          </a:xfrm>
          <a:scene3d>
            <a:camera prst="perspectiveRelaxedModerately"/>
            <a:lightRig rig="threePt" dir="t"/>
          </a:scene3d>
        </p:spPr>
        <p:txBody>
          <a:bodyPr>
            <a:prstTxWarp prst="textChevron">
              <a:avLst/>
            </a:prstTxWarp>
            <a:noAutofit/>
          </a:bodyPr>
          <a:lstStyle/>
          <a:p>
            <a:r>
              <a:rPr lang="ar-IQ" sz="6000" b="1" dirty="0" smtClean="0">
                <a:ln w="22225">
                  <a:solidFill>
                    <a:schemeClr val="accent2"/>
                  </a:solidFill>
                  <a:prstDash val="solid"/>
                </a:ln>
                <a:solidFill>
                  <a:schemeClr val="accent2">
                    <a:lumMod val="40000"/>
                    <a:lumOff val="60000"/>
                  </a:schemeClr>
                </a:solidFill>
              </a:rPr>
              <a:t>شكراً لحسن الاصغاء </a:t>
            </a:r>
            <a:endParaRPr lang="ar-IQ" sz="6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468887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1972" y="642021"/>
            <a:ext cx="11018949" cy="6215979"/>
          </a:xfrm>
          <a:solidFill>
            <a:schemeClr val="accent2">
              <a:lumMod val="20000"/>
              <a:lumOff val="80000"/>
            </a:schemeClr>
          </a:solidFill>
        </p:spPr>
        <p:txBody>
          <a:bodyPr>
            <a:noAutofit/>
          </a:bodyPr>
          <a:lstStyle/>
          <a:p>
            <a:r>
              <a:rPr lang="ar-IQ" sz="2800" b="1" dirty="0" smtClean="0"/>
              <a:t/>
            </a:r>
            <a:br>
              <a:rPr lang="ar-IQ" sz="2800" b="1" dirty="0" smtClean="0"/>
            </a:br>
            <a:r>
              <a:rPr lang="ar-IQ" sz="2400" b="1" dirty="0" smtClean="0">
                <a:solidFill>
                  <a:srgbClr val="FF0000"/>
                </a:solidFill>
              </a:rPr>
              <a:t>أولاً : بداية الطاقة الكهربائية في العراق :</a:t>
            </a:r>
            <a:br>
              <a:rPr lang="ar-IQ" sz="2400" b="1" dirty="0" smtClean="0">
                <a:solidFill>
                  <a:srgbClr val="FF0000"/>
                </a:solidFill>
              </a:rPr>
            </a:br>
            <a:r>
              <a:rPr lang="ar-IQ" sz="2400" b="1" dirty="0" smtClean="0">
                <a:solidFill>
                  <a:srgbClr val="FF0000"/>
                </a:solidFill>
              </a:rPr>
              <a:t/>
            </a:r>
            <a:br>
              <a:rPr lang="ar-IQ" sz="2400" b="1" dirty="0" smtClean="0">
                <a:solidFill>
                  <a:srgbClr val="FF0000"/>
                </a:solidFill>
              </a:rPr>
            </a:br>
            <a:r>
              <a:rPr lang="ar-IQ" sz="2400" b="1" dirty="0" smtClean="0"/>
              <a:t>1-في تاريخ 12/3/1912 وقع عقد بين الحكومة العثمانية والتاجر البغدادي محمود الجلبي </a:t>
            </a:r>
            <a:r>
              <a:rPr lang="ar-IQ" sz="2400" b="1" dirty="0" err="1" smtClean="0"/>
              <a:t>الشابندر</a:t>
            </a:r>
            <a:r>
              <a:rPr lang="ar-IQ" sz="2400" b="1" dirty="0" smtClean="0"/>
              <a:t> لغرض أناره مدينة بغداد وانشاء </a:t>
            </a:r>
            <a:r>
              <a:rPr lang="ar-IQ" sz="2400" b="1" dirty="0" err="1" smtClean="0"/>
              <a:t>ترامواي</a:t>
            </a:r>
            <a:r>
              <a:rPr lang="ar-IQ" sz="2400" b="1" dirty="0" smtClean="0"/>
              <a:t> كهربائي يربط منطقة الأعظمية بمنطقة القزازة جنوب بغداد ، لكن أجل هذا المشروع مع اندلاع الحرب العالمية الأولى عام 1914 ، وفي تاريخ 2/6/ 1928 أعيد احياء المشروع ووقعت الحكومة العراقية مع الشركة الإنكليزية </a:t>
            </a:r>
            <a:r>
              <a:rPr lang="en-US" sz="2400" b="1" dirty="0" err="1" smtClean="0"/>
              <a:t>Engetra</a:t>
            </a:r>
            <a:r>
              <a:rPr lang="en-US" sz="2400" b="1" dirty="0" smtClean="0"/>
              <a:t> </a:t>
            </a:r>
            <a:r>
              <a:rPr lang="ar-IQ" sz="2400" b="1" dirty="0" smtClean="0"/>
              <a:t> </a:t>
            </a:r>
            <a:r>
              <a:rPr lang="ar-IQ" sz="2400" b="1" dirty="0"/>
              <a:t>التي سمت لاحقاً (شركة التنوير والقوة الكهربائية لمدينة بغداد) . </a:t>
            </a:r>
            <a:r>
              <a:rPr lang="ar-IQ" sz="2400" b="1" dirty="0" smtClean="0"/>
              <a:t/>
            </a:r>
            <a:br>
              <a:rPr lang="ar-IQ" sz="2400" b="1" dirty="0" smtClean="0"/>
            </a:br>
            <a:r>
              <a:rPr lang="ar-IQ" sz="2400" b="1" dirty="0" smtClean="0"/>
              <a:t>2-وفي تاريخ 12/10/ 1932 </a:t>
            </a:r>
            <a:r>
              <a:rPr lang="ar-IQ" sz="2400" b="1" dirty="0"/>
              <a:t>وقعت الحكومة مقاولات امتياز الأولى مع السيد مصطفى أمين الأعظمي لغرض انارة منطقة الاعظمية والثانية مع السيدين خليل وأحمد أولاد السيد محمد علي لغرض تجهيز منطقة الكاظمية بالكهرباء . </a:t>
            </a:r>
            <a:r>
              <a:rPr lang="en-US" sz="4000" dirty="0"/>
              <a:t/>
            </a:r>
            <a:br>
              <a:rPr lang="en-US" sz="4000" dirty="0"/>
            </a:br>
            <a:r>
              <a:rPr lang="ar-IQ" sz="2400" b="1" dirty="0"/>
              <a:t/>
            </a:r>
            <a:br>
              <a:rPr lang="ar-IQ" sz="2400" b="1" dirty="0"/>
            </a:br>
            <a:r>
              <a:rPr lang="ar-IQ" sz="2400" b="1" dirty="0" smtClean="0"/>
              <a:t>3-أول </a:t>
            </a:r>
            <a:r>
              <a:rPr lang="ar-IQ" sz="2400" b="1" dirty="0"/>
              <a:t>ماكنة كهرباء انشأتها سلطات الجيش البريطاني في منطقة (خان دلة) الذي اتخذ مركزاً لسلطات الاحتلال سنة احتلالها للعراق ولمدينة بغداد عام 1917 .ثم أنشأت محركات ديزل ذات قدرة واطئة بحدود (220) فولت أمبير وفي المناطق الخاصة بالسلطات العسكرية </a:t>
            </a:r>
            <a:r>
              <a:rPr lang="ar-IQ" sz="2400" b="1" dirty="0" smtClean="0"/>
              <a:t>البريطانية </a:t>
            </a:r>
            <a:r>
              <a:rPr lang="ar-IQ" sz="2400" b="1" dirty="0"/>
              <a:t>مثل مناطق السراي والقشلة وشريعة </a:t>
            </a:r>
            <a:r>
              <a:rPr lang="ar-IQ" sz="2400" b="1" dirty="0" err="1"/>
              <a:t>المجيدية</a:t>
            </a:r>
            <a:r>
              <a:rPr lang="ar-IQ" sz="2400" b="1" dirty="0"/>
              <a:t> وفي كرادة مريم وفي المعسكر الهندي (الرشيد لاحقاً</a:t>
            </a:r>
            <a:r>
              <a:rPr lang="ar-IQ" sz="2400" b="1" dirty="0" smtClean="0"/>
              <a:t>)</a:t>
            </a:r>
            <a:br>
              <a:rPr lang="ar-IQ" sz="2400" b="1" dirty="0" smtClean="0"/>
            </a:br>
            <a:r>
              <a:rPr lang="ar-IQ" sz="2400" b="1" dirty="0"/>
              <a:t/>
            </a:r>
            <a:br>
              <a:rPr lang="ar-IQ" sz="2400" b="1" dirty="0"/>
            </a:br>
            <a:r>
              <a:rPr lang="ar-IQ" sz="2400" b="1" dirty="0" smtClean="0"/>
              <a:t>4- </a:t>
            </a:r>
            <a:r>
              <a:rPr lang="ar-IQ" sz="2400" b="1" dirty="0"/>
              <a:t>في يوم الخميس الأول من تشرين الثاني تم انارة أول شارع في بغداد وهو شارع خليل باشا والذي سمي بالشارع الكبير في فترة الاحتلال ثم بشارع الرشيد عام 1936 . </a:t>
            </a:r>
            <a:r>
              <a:rPr lang="en-US" sz="2400" b="1" dirty="0" smtClean="0"/>
              <a:t/>
            </a:r>
            <a:br>
              <a:rPr lang="en-US" sz="2400" b="1" dirty="0" smtClean="0"/>
            </a:br>
            <a:r>
              <a:rPr lang="en-US" sz="2800" b="1" dirty="0"/>
              <a:t/>
            </a:r>
            <a:br>
              <a:rPr lang="en-US" sz="2800" b="1" dirty="0"/>
            </a:br>
            <a:r>
              <a:rPr lang="en-US" sz="2800" b="1" dirty="0"/>
              <a:t/>
            </a:r>
            <a:br>
              <a:rPr lang="en-US" sz="2800" b="1" dirty="0"/>
            </a:br>
            <a:endParaRPr lang="ar-IQ" sz="2800" b="1" dirty="0"/>
          </a:p>
        </p:txBody>
      </p:sp>
    </p:spTree>
    <p:extLst>
      <p:ext uri="{BB962C8B-B14F-4D97-AF65-F5344CB8AC3E}">
        <p14:creationId xmlns:p14="http://schemas.microsoft.com/office/powerpoint/2010/main" val="267656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7577" y="370311"/>
            <a:ext cx="11340922" cy="6487689"/>
          </a:xfrm>
          <a:solidFill>
            <a:schemeClr val="accent2">
              <a:lumMod val="20000"/>
              <a:lumOff val="80000"/>
            </a:schemeClr>
          </a:solidFill>
        </p:spPr>
        <p:txBody>
          <a:bodyPr>
            <a:normAutofit lnSpcReduction="10000"/>
          </a:bodyPr>
          <a:lstStyle/>
          <a:p>
            <a:r>
              <a:rPr lang="ar-IQ" sz="2400" b="1" dirty="0" smtClean="0"/>
              <a:t>5-عام </a:t>
            </a:r>
            <a:r>
              <a:rPr lang="ar-IQ" sz="2400" b="1" dirty="0"/>
              <a:t>1930 أنشأت أول محطة بخارية بوحدتين </a:t>
            </a:r>
            <a:r>
              <a:rPr lang="ar-IQ" sz="2400" b="1" dirty="0" err="1"/>
              <a:t>سوسرسية</a:t>
            </a:r>
            <a:r>
              <a:rPr lang="ar-IQ" sz="2400" b="1" dirty="0"/>
              <a:t> الصنع لشركة </a:t>
            </a:r>
            <a:r>
              <a:rPr lang="en-US" sz="2400" b="1" dirty="0"/>
              <a:t>(Brown </a:t>
            </a:r>
            <a:r>
              <a:rPr lang="en-US" sz="2400" b="1" dirty="0" err="1"/>
              <a:t>Boveri</a:t>
            </a:r>
            <a:r>
              <a:rPr lang="en-US" sz="2400" b="1" dirty="0"/>
              <a:t>)</a:t>
            </a:r>
            <a:r>
              <a:rPr lang="ar-IQ" sz="2400" b="1" dirty="0"/>
              <a:t> في محلة </a:t>
            </a:r>
            <a:r>
              <a:rPr lang="ar-IQ" sz="2400" b="1" dirty="0" err="1"/>
              <a:t>العيضاوية</a:t>
            </a:r>
            <a:r>
              <a:rPr lang="ar-IQ" sz="2400" b="1" dirty="0"/>
              <a:t> في منطقة </a:t>
            </a:r>
            <a:r>
              <a:rPr lang="ar-IQ" sz="2400" b="1" dirty="0" err="1"/>
              <a:t>الصرافية</a:t>
            </a:r>
            <a:r>
              <a:rPr lang="ar-IQ" sz="2400" b="1" dirty="0"/>
              <a:t> ، وعام 1937 أضيفت الوحدة الثالثة إنكليزية الصنع </a:t>
            </a:r>
            <a:r>
              <a:rPr lang="en-US" sz="2400" b="1" dirty="0"/>
              <a:t>(</a:t>
            </a:r>
            <a:r>
              <a:rPr lang="en-US" sz="2400" b="1" dirty="0" err="1"/>
              <a:t>Barson</a:t>
            </a:r>
            <a:r>
              <a:rPr lang="en-US" sz="2400" b="1" dirty="0"/>
              <a:t>) </a:t>
            </a:r>
            <a:r>
              <a:rPr lang="ar-IQ" sz="2400" b="1" dirty="0"/>
              <a:t>، واضيفت عدة وحدات لاحقا حتى أصبحت (6) وحدات في عام 1950 </a:t>
            </a:r>
            <a:r>
              <a:rPr lang="ar-IQ" sz="2400" b="1" dirty="0" smtClean="0"/>
              <a:t>.</a:t>
            </a:r>
          </a:p>
          <a:p>
            <a:endParaRPr lang="en-US" sz="2400" dirty="0"/>
          </a:p>
          <a:p>
            <a:r>
              <a:rPr lang="ar-IQ" sz="2400" b="1" dirty="0" smtClean="0"/>
              <a:t>6-أما </a:t>
            </a:r>
            <a:r>
              <a:rPr lang="ar-IQ" sz="2400" b="1" dirty="0"/>
              <a:t>باقي المدن العراقية أعطيت </a:t>
            </a:r>
            <a:r>
              <a:rPr lang="ar-IQ" sz="2400" b="1" dirty="0" err="1"/>
              <a:t>لأدارة</a:t>
            </a:r>
            <a:r>
              <a:rPr lang="ar-IQ" sz="2400" b="1" dirty="0"/>
              <a:t> السكك الحديدية والموانئ والشركات النفطية دور </a:t>
            </a:r>
            <a:r>
              <a:rPr lang="ar-IQ" sz="2400" b="1" dirty="0" smtClean="0"/>
              <a:t>في </a:t>
            </a:r>
            <a:r>
              <a:rPr lang="ar-IQ" sz="2400" b="1" dirty="0"/>
              <a:t>دخول الكهرباء ومنها شركة نفط البصرة .</a:t>
            </a:r>
            <a:endParaRPr lang="en-US" sz="2400" dirty="0"/>
          </a:p>
          <a:p>
            <a:r>
              <a:rPr lang="ar-IQ" sz="2400" b="1" dirty="0" smtClean="0"/>
              <a:t>7-بعد </a:t>
            </a:r>
            <a:r>
              <a:rPr lang="ar-IQ" sz="2400" b="1" dirty="0"/>
              <a:t>تأسيس مجلس </a:t>
            </a:r>
            <a:r>
              <a:rPr lang="ar-IQ" sz="2400" b="1" dirty="0" err="1" smtClean="0"/>
              <a:t>الاعما</a:t>
            </a:r>
            <a:endParaRPr lang="ar-IQ" sz="2400" b="1" dirty="0" smtClean="0"/>
          </a:p>
          <a:p>
            <a:r>
              <a:rPr lang="ar-IQ" sz="2400" b="1" dirty="0" smtClean="0"/>
              <a:t>ر </a:t>
            </a:r>
            <a:r>
              <a:rPr lang="ar-IQ" sz="2400" b="1" dirty="0"/>
              <a:t>عام 1950 تم تكليف احدى الشركات الامريكية </a:t>
            </a:r>
            <a:r>
              <a:rPr lang="en-US" sz="2400" b="1" dirty="0"/>
              <a:t>White </a:t>
            </a:r>
            <a:r>
              <a:rPr lang="en-US" sz="2400" b="1" dirty="0" smtClean="0"/>
              <a:t> Engineering </a:t>
            </a:r>
            <a:r>
              <a:rPr lang="en-US" sz="2400" b="1" dirty="0"/>
              <a:t>Corporation  </a:t>
            </a:r>
            <a:r>
              <a:rPr lang="ar-IQ" sz="2400" b="1" dirty="0"/>
              <a:t>بدراسة واقع استهلاك العراق وماهي المشاريع الكهربائية المقترحة التي </a:t>
            </a:r>
            <a:r>
              <a:rPr lang="ar-IQ" sz="2400" b="1" dirty="0" err="1"/>
              <a:t>تتلائم</a:t>
            </a:r>
            <a:r>
              <a:rPr lang="ar-IQ" sz="2400" b="1" dirty="0"/>
              <a:t> مع طبيعة استهلاك العراق ، واقترحت الشركة انشاء ثلاثة محطات حرارية بالقرب من مصادر المياه والوقود ، وفعلا أنشأت المحطات للفترة (1957-1960) </a:t>
            </a:r>
            <a:endParaRPr lang="ar-IQ" sz="2400" b="1" dirty="0" smtClean="0"/>
          </a:p>
          <a:p>
            <a:r>
              <a:rPr lang="ar-IQ" sz="2400" b="1" dirty="0" smtClean="0">
                <a:solidFill>
                  <a:srgbClr val="FF0000"/>
                </a:solidFill>
              </a:rPr>
              <a:t>الأولى</a:t>
            </a:r>
            <a:r>
              <a:rPr lang="ar-IQ" sz="2400" b="1" dirty="0" smtClean="0"/>
              <a:t> </a:t>
            </a:r>
            <a:r>
              <a:rPr lang="ar-IQ" sz="2400" b="1" dirty="0"/>
              <a:t>محطة الدبس في كركوك على نهر </a:t>
            </a:r>
            <a:r>
              <a:rPr lang="ar-IQ" sz="2400" b="1" dirty="0" err="1"/>
              <a:t>الزاب</a:t>
            </a:r>
            <a:r>
              <a:rPr lang="ar-IQ" sz="2400" b="1" dirty="0"/>
              <a:t> الصغير واحيلت الى شكة </a:t>
            </a:r>
            <a:r>
              <a:rPr lang="en-US" sz="2400" b="1" dirty="0" smtClean="0"/>
              <a:t>Man </a:t>
            </a:r>
            <a:r>
              <a:rPr lang="en-US" sz="2400" b="1" dirty="0"/>
              <a:t>Germany </a:t>
            </a:r>
            <a:r>
              <a:rPr lang="ar-IQ" sz="2400" b="1" smtClean="0"/>
              <a:t> </a:t>
            </a:r>
          </a:p>
          <a:p>
            <a:r>
              <a:rPr lang="ar-IQ" sz="2400" b="1" smtClean="0">
                <a:solidFill>
                  <a:srgbClr val="FF0000"/>
                </a:solidFill>
              </a:rPr>
              <a:t>والثانية</a:t>
            </a:r>
            <a:r>
              <a:rPr lang="ar-IQ" sz="2400" b="1" smtClean="0"/>
              <a:t> </a:t>
            </a:r>
            <a:r>
              <a:rPr lang="ar-IQ" sz="2400" b="1" dirty="0"/>
              <a:t>محطة جنوب بغداد على نهر دجلة بالقرب من معسكر الرشيد  واحيلت الى الشركة الامريكية </a:t>
            </a:r>
            <a:r>
              <a:rPr lang="en-US" sz="2400" b="1" dirty="0"/>
              <a:t>G.E USA </a:t>
            </a:r>
            <a:endParaRPr lang="ar-IQ" sz="2400" b="1" dirty="0" smtClean="0"/>
          </a:p>
          <a:p>
            <a:r>
              <a:rPr lang="ar-IQ" sz="2400" b="1" dirty="0" smtClean="0">
                <a:solidFill>
                  <a:srgbClr val="FF0000"/>
                </a:solidFill>
              </a:rPr>
              <a:t>والثالثة</a:t>
            </a:r>
            <a:r>
              <a:rPr lang="ar-IQ" sz="2400" b="1" dirty="0" smtClean="0"/>
              <a:t> </a:t>
            </a:r>
            <a:r>
              <a:rPr lang="ar-IQ" sz="2400" b="1" dirty="0"/>
              <a:t>محطة </a:t>
            </a:r>
            <a:r>
              <a:rPr lang="ar-IQ" sz="2400" b="1" dirty="0" err="1"/>
              <a:t>النجيبية</a:t>
            </a:r>
            <a:r>
              <a:rPr lang="ar-IQ" sz="2400" b="1" dirty="0"/>
              <a:t> في البصرة واحيلت الى الشركة الروسية </a:t>
            </a:r>
            <a:r>
              <a:rPr lang="en-US" sz="2400" b="1" dirty="0"/>
              <a:t>Techno Prom Export Russia</a:t>
            </a:r>
            <a:r>
              <a:rPr lang="ar-IQ" sz="2400" b="1" dirty="0"/>
              <a:t> </a:t>
            </a:r>
            <a:r>
              <a:rPr lang="ar-IQ" sz="2400" b="1" dirty="0" smtClean="0"/>
              <a:t>.</a:t>
            </a:r>
          </a:p>
          <a:p>
            <a:endParaRPr lang="ar-IQ" sz="2400" b="1" dirty="0" smtClean="0"/>
          </a:p>
          <a:p>
            <a:r>
              <a:rPr lang="ar-IQ" sz="2400" b="1" dirty="0" smtClean="0"/>
              <a:t>8-بعد </a:t>
            </a:r>
            <a:r>
              <a:rPr lang="ar-IQ" sz="2400" b="1" dirty="0"/>
              <a:t>1958 ألغي مجلس الاعمار وتأسيس مجلس التخطيط الاقتصادي والاعتماد على الدول الاشتراكية (</a:t>
            </a:r>
            <a:r>
              <a:rPr lang="ar-IQ" sz="2400" b="1" dirty="0" err="1"/>
              <a:t>روسيا،جيوكوسلوفاكيا،بولونيا</a:t>
            </a:r>
            <a:r>
              <a:rPr lang="ar-IQ" sz="2400" b="1" dirty="0"/>
              <a:t>)  </a:t>
            </a:r>
            <a:endParaRPr lang="en-US" sz="2400" dirty="0"/>
          </a:p>
          <a:p>
            <a:endParaRPr lang="en-US" dirty="0"/>
          </a:p>
        </p:txBody>
      </p:sp>
    </p:spTree>
    <p:extLst>
      <p:ext uri="{BB962C8B-B14F-4D97-AF65-F5344CB8AC3E}">
        <p14:creationId xmlns:p14="http://schemas.microsoft.com/office/powerpoint/2010/main" val="524325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3487" y="115910"/>
            <a:ext cx="11487955" cy="6581103"/>
          </a:xfrm>
        </p:spPr>
        <p:txBody>
          <a:bodyPr>
            <a:normAutofit/>
          </a:bodyPr>
          <a:lstStyle/>
          <a:p>
            <a:r>
              <a:rPr lang="ar-IQ" sz="2400" dirty="0" smtClean="0">
                <a:solidFill>
                  <a:srgbClr val="FF0000"/>
                </a:solidFill>
              </a:rPr>
              <a:t>ثانياً : مقارنة الطاقة الكهربائية ما قبل عام2003 وما بعدة : </a:t>
            </a:r>
          </a:p>
          <a:p>
            <a:r>
              <a:rPr lang="ar-IQ" sz="2400" dirty="0" smtClean="0"/>
              <a:t>1-جدول (1)تغير هيكل القدرات التصميمية للطاقة الكهربائية بين عامي 2000 – 2020 </a:t>
            </a:r>
            <a:r>
              <a:rPr lang="en-US" sz="2400" dirty="0" smtClean="0"/>
              <a:t>(M.W)</a:t>
            </a:r>
            <a:endParaRPr lang="ar-IQ" sz="2400" dirty="0"/>
          </a:p>
        </p:txBody>
      </p:sp>
      <p:graphicFrame>
        <p:nvGraphicFramePr>
          <p:cNvPr id="5" name="مخطط 4"/>
          <p:cNvGraphicFramePr>
            <a:graphicFrameLocks/>
          </p:cNvGraphicFramePr>
          <p:nvPr>
            <p:extLst>
              <p:ext uri="{D42A27DB-BD31-4B8C-83A1-F6EECF244321}">
                <p14:modId xmlns:p14="http://schemas.microsoft.com/office/powerpoint/2010/main" val="3387322852"/>
              </p:ext>
            </p:extLst>
          </p:nvPr>
        </p:nvGraphicFramePr>
        <p:xfrm>
          <a:off x="3013656" y="3309870"/>
          <a:ext cx="7907629" cy="33871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3727661394"/>
              </p:ext>
            </p:extLst>
          </p:nvPr>
        </p:nvGraphicFramePr>
        <p:xfrm>
          <a:off x="3567448" y="1004554"/>
          <a:ext cx="6425755" cy="2197510"/>
        </p:xfrm>
        <a:graphic>
          <a:graphicData uri="http://schemas.openxmlformats.org/drawingml/2006/table">
            <a:tbl>
              <a:tblPr rtl="1">
                <a:tableStyleId>{BDBED569-4797-4DF1-A0F4-6AAB3CD982D8}</a:tableStyleId>
              </a:tblPr>
              <a:tblGrid>
                <a:gridCol w="2165392">
                  <a:extLst>
                    <a:ext uri="{9D8B030D-6E8A-4147-A177-3AD203B41FA5}">
                      <a16:colId xmlns:a16="http://schemas.microsoft.com/office/drawing/2014/main" val="4241184813"/>
                    </a:ext>
                  </a:extLst>
                </a:gridCol>
                <a:gridCol w="1390779">
                  <a:extLst>
                    <a:ext uri="{9D8B030D-6E8A-4147-A177-3AD203B41FA5}">
                      <a16:colId xmlns:a16="http://schemas.microsoft.com/office/drawing/2014/main" val="2005059281"/>
                    </a:ext>
                  </a:extLst>
                </a:gridCol>
                <a:gridCol w="1401393">
                  <a:extLst>
                    <a:ext uri="{9D8B030D-6E8A-4147-A177-3AD203B41FA5}">
                      <a16:colId xmlns:a16="http://schemas.microsoft.com/office/drawing/2014/main" val="2894716626"/>
                    </a:ext>
                  </a:extLst>
                </a:gridCol>
                <a:gridCol w="1468191">
                  <a:extLst>
                    <a:ext uri="{9D8B030D-6E8A-4147-A177-3AD203B41FA5}">
                      <a16:colId xmlns:a16="http://schemas.microsoft.com/office/drawing/2014/main" val="3512687141"/>
                    </a:ext>
                  </a:extLst>
                </a:gridCol>
              </a:tblGrid>
              <a:tr h="520868">
                <a:tc>
                  <a:txBody>
                    <a:bodyPr/>
                    <a:lstStyle/>
                    <a:p>
                      <a:pPr algn="ctr" rtl="1" fontAlgn="ctr"/>
                      <a:r>
                        <a:rPr lang="ar-IQ" sz="2000" u="none" strike="noStrike" dirty="0">
                          <a:effectLst/>
                        </a:rPr>
                        <a:t>نوع </a:t>
                      </a:r>
                      <a:r>
                        <a:rPr lang="ar-IQ" sz="2000" u="none" strike="noStrike" dirty="0" smtClean="0">
                          <a:effectLst/>
                        </a:rPr>
                        <a:t>المحطة </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40000"/>
                        <a:lumOff val="60000"/>
                      </a:schemeClr>
                    </a:solidFill>
                  </a:tcPr>
                </a:tc>
                <a:tc>
                  <a:txBody>
                    <a:bodyPr/>
                    <a:lstStyle/>
                    <a:p>
                      <a:pPr algn="ctr" rtl="0" fontAlgn="ctr"/>
                      <a:r>
                        <a:rPr lang="ar-IQ" sz="2000" u="none" strike="noStrike" dirty="0">
                          <a:effectLst/>
                        </a:rPr>
                        <a:t>2000</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40000"/>
                        <a:lumOff val="60000"/>
                      </a:schemeClr>
                    </a:solidFill>
                  </a:tcPr>
                </a:tc>
                <a:tc>
                  <a:txBody>
                    <a:bodyPr/>
                    <a:lstStyle/>
                    <a:p>
                      <a:pPr algn="ctr" rtl="0" fontAlgn="ctr"/>
                      <a:r>
                        <a:rPr lang="ar-IQ" sz="2000" u="none" strike="noStrike" dirty="0">
                          <a:effectLst/>
                        </a:rPr>
                        <a:t>2020</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40000"/>
                        <a:lumOff val="60000"/>
                      </a:schemeClr>
                    </a:solidFill>
                  </a:tcPr>
                </a:tc>
                <a:tc>
                  <a:txBody>
                    <a:bodyPr/>
                    <a:lstStyle/>
                    <a:p>
                      <a:pPr algn="ctr" rtl="1" fontAlgn="ctr"/>
                      <a:r>
                        <a:rPr lang="ar-IQ" sz="2000" u="none" strike="noStrike" dirty="0">
                          <a:effectLst/>
                        </a:rPr>
                        <a:t>نسبة </a:t>
                      </a:r>
                      <a:r>
                        <a:rPr lang="ar-IQ" sz="2000" u="none" strike="noStrike" dirty="0" smtClean="0">
                          <a:effectLst/>
                        </a:rPr>
                        <a:t>الزيادة %</a:t>
                      </a:r>
                    </a:p>
                    <a:p>
                      <a:pPr algn="ctr" rtl="1" fontAlgn="ctr"/>
                      <a:r>
                        <a:rPr lang="ar-IQ" sz="2000" u="none" strike="noStrike" dirty="0" smtClean="0">
                          <a:effectLst/>
                        </a:rPr>
                        <a:t> </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994738746"/>
                  </a:ext>
                </a:extLst>
              </a:tr>
              <a:tr h="315677">
                <a:tc>
                  <a:txBody>
                    <a:bodyPr/>
                    <a:lstStyle/>
                    <a:p>
                      <a:pPr algn="ctr" rtl="1" fontAlgn="b"/>
                      <a:r>
                        <a:rPr lang="ar-IQ" sz="2000" u="none" strike="noStrike" dirty="0">
                          <a:effectLst/>
                        </a:rPr>
                        <a:t>بخارية </a:t>
                      </a:r>
                      <a:endParaRPr lang="ar-IQ" sz="20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dirty="0">
                          <a:effectLst/>
                        </a:rPr>
                        <a:t>3635</a:t>
                      </a:r>
                      <a:endParaRPr lang="ar-IQ" sz="20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a:effectLst/>
                        </a:rPr>
                        <a:t>5575</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a:effectLst/>
                        </a:rPr>
                        <a:t>34</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982232238"/>
                  </a:ext>
                </a:extLst>
              </a:tr>
              <a:tr h="315677">
                <a:tc>
                  <a:txBody>
                    <a:bodyPr/>
                    <a:lstStyle/>
                    <a:p>
                      <a:pPr algn="ctr" rtl="1" fontAlgn="b"/>
                      <a:r>
                        <a:rPr lang="ar-IQ" sz="2000" u="none" strike="noStrike">
                          <a:effectLst/>
                        </a:rPr>
                        <a:t>غازية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dirty="0">
                          <a:effectLst/>
                        </a:rPr>
                        <a:t>1758</a:t>
                      </a:r>
                      <a:endParaRPr lang="ar-IQ" sz="20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a:effectLst/>
                        </a:rPr>
                        <a:t>15857</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a:effectLst/>
                        </a:rPr>
                        <a:t>89</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263063653"/>
                  </a:ext>
                </a:extLst>
              </a:tr>
              <a:tr h="315677">
                <a:tc>
                  <a:txBody>
                    <a:bodyPr/>
                    <a:lstStyle/>
                    <a:p>
                      <a:pPr algn="ctr" rtl="1" fontAlgn="b"/>
                      <a:r>
                        <a:rPr lang="ar-IQ" sz="2000" u="none" strike="noStrike">
                          <a:effectLst/>
                        </a:rPr>
                        <a:t>كهرومائية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dirty="0">
                          <a:effectLst/>
                        </a:rPr>
                        <a:t>1864</a:t>
                      </a:r>
                      <a:endParaRPr lang="ar-IQ" sz="20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dirty="0">
                          <a:effectLst/>
                        </a:rPr>
                        <a:t>1864</a:t>
                      </a:r>
                      <a:endParaRPr lang="ar-IQ" sz="20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a:effectLst/>
                        </a:rPr>
                        <a:t>0</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1913486105"/>
                  </a:ext>
                </a:extLst>
              </a:tr>
              <a:tr h="315677">
                <a:tc>
                  <a:txBody>
                    <a:bodyPr/>
                    <a:lstStyle/>
                    <a:p>
                      <a:pPr algn="ctr" rtl="1" fontAlgn="b"/>
                      <a:r>
                        <a:rPr lang="ar-IQ" sz="2000" u="none" strike="noStrike">
                          <a:effectLst/>
                        </a:rPr>
                        <a:t>ديزلات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a:effectLst/>
                        </a:rPr>
                        <a:t>36</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dirty="0">
                          <a:effectLst/>
                        </a:rPr>
                        <a:t>2327</a:t>
                      </a:r>
                      <a:endParaRPr lang="ar-IQ" sz="20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dirty="0">
                          <a:effectLst/>
                        </a:rPr>
                        <a:t>98</a:t>
                      </a:r>
                      <a:endParaRPr lang="ar-IQ" sz="20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1423847338"/>
                  </a:ext>
                </a:extLst>
              </a:tr>
              <a:tr h="315677">
                <a:tc>
                  <a:txBody>
                    <a:bodyPr/>
                    <a:lstStyle/>
                    <a:p>
                      <a:pPr algn="ctr" rtl="1" fontAlgn="b"/>
                      <a:r>
                        <a:rPr lang="ar-IQ" sz="2000" u="none" strike="noStrike">
                          <a:effectLst/>
                        </a:rPr>
                        <a:t>المجموع الكلي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a:effectLst/>
                        </a:rPr>
                        <a:t>7257</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a:effectLst/>
                        </a:rPr>
                        <a:t>27353</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b"/>
                      <a:r>
                        <a:rPr lang="ar-IQ" sz="2000" u="none" strike="noStrike" dirty="0">
                          <a:effectLst/>
                        </a:rPr>
                        <a:t>73.5</a:t>
                      </a:r>
                      <a:endParaRPr lang="ar-IQ" sz="20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2118617461"/>
                  </a:ext>
                </a:extLst>
              </a:tr>
            </a:tbl>
          </a:graphicData>
        </a:graphic>
      </p:graphicFrame>
    </p:spTree>
    <p:extLst>
      <p:ext uri="{BB962C8B-B14F-4D97-AF65-F5344CB8AC3E}">
        <p14:creationId xmlns:p14="http://schemas.microsoft.com/office/powerpoint/2010/main" val="2233001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587912"/>
          </a:xfrm>
        </p:spPr>
        <p:txBody>
          <a:bodyPr>
            <a:normAutofit fontScale="90000"/>
          </a:bodyPr>
          <a:lstStyle/>
          <a:p>
            <a:r>
              <a:rPr lang="ar-IQ" sz="3200" dirty="0" smtClean="0"/>
              <a:t>2- تغير هيكل </a:t>
            </a:r>
            <a:r>
              <a:rPr lang="ar-IQ" sz="2700" dirty="0" smtClean="0"/>
              <a:t>انتاج</a:t>
            </a:r>
            <a:r>
              <a:rPr lang="ar-IQ" sz="3200" dirty="0" smtClean="0"/>
              <a:t> الطاقة الكهربائية في العراق للمدة 2000-2020</a:t>
            </a:r>
            <a:r>
              <a:rPr lang="ar-IQ" dirty="0" smtClean="0"/>
              <a:t> </a:t>
            </a:r>
            <a:endParaRPr lang="ar-IQ" dirty="0"/>
          </a:p>
        </p:txBody>
      </p:sp>
      <p:graphicFrame>
        <p:nvGraphicFramePr>
          <p:cNvPr id="4" name="جدول 3"/>
          <p:cNvGraphicFramePr>
            <a:graphicFrameLocks noGrp="1"/>
          </p:cNvGraphicFramePr>
          <p:nvPr>
            <p:extLst>
              <p:ext uri="{D42A27DB-BD31-4B8C-83A1-F6EECF244321}">
                <p14:modId xmlns:p14="http://schemas.microsoft.com/office/powerpoint/2010/main" val="3471746013"/>
              </p:ext>
            </p:extLst>
          </p:nvPr>
        </p:nvGraphicFramePr>
        <p:xfrm>
          <a:off x="2562896" y="1322370"/>
          <a:ext cx="7534140" cy="2660000"/>
        </p:xfrm>
        <a:graphic>
          <a:graphicData uri="http://schemas.openxmlformats.org/drawingml/2006/table">
            <a:tbl>
              <a:tblPr rtl="1">
                <a:tableStyleId>{BC89EF96-8CEA-46FF-86C4-4CE0E7609802}</a:tableStyleId>
              </a:tblPr>
              <a:tblGrid>
                <a:gridCol w="1980127">
                  <a:extLst>
                    <a:ext uri="{9D8B030D-6E8A-4147-A177-3AD203B41FA5}">
                      <a16:colId xmlns:a16="http://schemas.microsoft.com/office/drawing/2014/main" val="2980315741"/>
                    </a:ext>
                  </a:extLst>
                </a:gridCol>
                <a:gridCol w="1271788">
                  <a:extLst>
                    <a:ext uri="{9D8B030D-6E8A-4147-A177-3AD203B41FA5}">
                      <a16:colId xmlns:a16="http://schemas.microsoft.com/office/drawing/2014/main" val="2135703148"/>
                    </a:ext>
                  </a:extLst>
                </a:gridCol>
                <a:gridCol w="1464972">
                  <a:extLst>
                    <a:ext uri="{9D8B030D-6E8A-4147-A177-3AD203B41FA5}">
                      <a16:colId xmlns:a16="http://schemas.microsoft.com/office/drawing/2014/main" val="4293002299"/>
                    </a:ext>
                  </a:extLst>
                </a:gridCol>
                <a:gridCol w="1658155">
                  <a:extLst>
                    <a:ext uri="{9D8B030D-6E8A-4147-A177-3AD203B41FA5}">
                      <a16:colId xmlns:a16="http://schemas.microsoft.com/office/drawing/2014/main" val="3400046508"/>
                    </a:ext>
                  </a:extLst>
                </a:gridCol>
                <a:gridCol w="1159098">
                  <a:extLst>
                    <a:ext uri="{9D8B030D-6E8A-4147-A177-3AD203B41FA5}">
                      <a16:colId xmlns:a16="http://schemas.microsoft.com/office/drawing/2014/main" val="305103599"/>
                    </a:ext>
                  </a:extLst>
                </a:gridCol>
              </a:tblGrid>
              <a:tr h="459725">
                <a:tc>
                  <a:txBody>
                    <a:bodyPr/>
                    <a:lstStyle/>
                    <a:p>
                      <a:pPr algn="r" rtl="1" fontAlgn="ctr"/>
                      <a:r>
                        <a:rPr lang="ar-IQ" sz="2000" u="none" strike="noStrike" dirty="0">
                          <a:effectLst/>
                        </a:rPr>
                        <a:t>نوع المحطة</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0" fontAlgn="ctr"/>
                      <a:r>
                        <a:rPr lang="ar-IQ" sz="2000" u="none" strike="noStrike" dirty="0">
                          <a:effectLst/>
                        </a:rPr>
                        <a:t>2000</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0" fontAlgn="ctr"/>
                      <a:r>
                        <a:rPr lang="ar-IQ" sz="2000" u="none" strike="noStrike" dirty="0">
                          <a:effectLst/>
                        </a:rPr>
                        <a:t>%</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0" fontAlgn="ctr"/>
                      <a:r>
                        <a:rPr lang="ar-IQ" sz="2000" u="none" strike="noStrike" dirty="0">
                          <a:effectLst/>
                        </a:rPr>
                        <a:t>2018</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0" fontAlgn="ctr"/>
                      <a:r>
                        <a:rPr lang="ar-IQ" sz="2000" u="none" strike="noStrike" dirty="0">
                          <a:effectLst/>
                        </a:rPr>
                        <a:t>%</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3769502435"/>
                  </a:ext>
                </a:extLst>
              </a:tr>
              <a:tr h="277608">
                <a:tc>
                  <a:txBody>
                    <a:bodyPr/>
                    <a:lstStyle/>
                    <a:p>
                      <a:pPr algn="r" rtl="1" fontAlgn="b"/>
                      <a:r>
                        <a:rPr lang="ar-IQ" sz="2000" u="none" strike="noStrike">
                          <a:effectLst/>
                        </a:rPr>
                        <a:t>بخارية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ctr"/>
                      <a:r>
                        <a:rPr lang="ar-IQ" sz="2000" u="none" strike="noStrike">
                          <a:effectLst/>
                        </a:rPr>
                        <a:t>15757398</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60</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28,649,566</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28</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2820890482"/>
                  </a:ext>
                </a:extLst>
              </a:tr>
              <a:tr h="277608">
                <a:tc>
                  <a:txBody>
                    <a:bodyPr/>
                    <a:lstStyle/>
                    <a:p>
                      <a:pPr algn="r" rtl="1" fontAlgn="b"/>
                      <a:r>
                        <a:rPr lang="ar-IQ" sz="2000" u="none" strike="noStrike">
                          <a:effectLst/>
                        </a:rPr>
                        <a:t>غازية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ctr"/>
                      <a:r>
                        <a:rPr lang="ar-IQ" sz="2000" u="none" strike="noStrike">
                          <a:effectLst/>
                        </a:rPr>
                        <a:t>4996224</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19</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48,364,176</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46</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388551"/>
                  </a:ext>
                </a:extLst>
              </a:tr>
              <a:tr h="277608">
                <a:tc>
                  <a:txBody>
                    <a:bodyPr/>
                    <a:lstStyle/>
                    <a:p>
                      <a:pPr algn="r" rtl="1" fontAlgn="b"/>
                      <a:r>
                        <a:rPr lang="ar-IQ" sz="2000" u="none" strike="noStrike">
                          <a:effectLst/>
                        </a:rPr>
                        <a:t>كهرومائية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ctr"/>
                      <a:r>
                        <a:rPr lang="ar-IQ" sz="2000" u="none" strike="noStrike">
                          <a:effectLst/>
                        </a:rPr>
                        <a:t>5660363</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21</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1,817,702</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1.7</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2013541718"/>
                  </a:ext>
                </a:extLst>
              </a:tr>
              <a:tr h="277608">
                <a:tc>
                  <a:txBody>
                    <a:bodyPr/>
                    <a:lstStyle/>
                    <a:p>
                      <a:pPr algn="r" rtl="1" fontAlgn="b"/>
                      <a:r>
                        <a:rPr lang="ar-IQ" sz="2000" u="none" strike="noStrike">
                          <a:effectLst/>
                        </a:rPr>
                        <a:t>ديزلات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ctr"/>
                      <a:r>
                        <a:rPr lang="ar-IQ" sz="2000" u="none" strike="noStrike">
                          <a:effectLst/>
                        </a:rPr>
                        <a:t>2284</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0.008</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3,298,750</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3</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955169543"/>
                  </a:ext>
                </a:extLst>
              </a:tr>
              <a:tr h="277608">
                <a:tc>
                  <a:txBody>
                    <a:bodyPr/>
                    <a:lstStyle/>
                    <a:p>
                      <a:pPr algn="r" rtl="1" fontAlgn="b"/>
                      <a:r>
                        <a:rPr lang="ar-IQ" sz="2000" u="none" strike="noStrike">
                          <a:effectLst/>
                        </a:rPr>
                        <a:t>استثمار</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ctr"/>
                      <a:r>
                        <a:rPr lang="ar-IQ" sz="2000" u="none" strike="noStrike">
                          <a:effectLst/>
                        </a:rPr>
                        <a:t>0</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0</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17,115,210</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17</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3661235752"/>
                  </a:ext>
                </a:extLst>
              </a:tr>
              <a:tr h="277608">
                <a:tc>
                  <a:txBody>
                    <a:bodyPr/>
                    <a:lstStyle/>
                    <a:p>
                      <a:pPr algn="r" rtl="1" fontAlgn="b"/>
                      <a:r>
                        <a:rPr lang="ar-IQ" sz="2000" u="none" strike="noStrike">
                          <a:effectLst/>
                        </a:rPr>
                        <a:t>استيراد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ctr"/>
                      <a:r>
                        <a:rPr lang="ar-IQ" sz="2000" u="none" strike="noStrike">
                          <a:effectLst/>
                        </a:rPr>
                        <a:t>0</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dirty="0">
                          <a:effectLst/>
                        </a:rPr>
                        <a:t>0</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5,296,664</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5</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2532867100"/>
                  </a:ext>
                </a:extLst>
              </a:tr>
              <a:tr h="277608">
                <a:tc>
                  <a:txBody>
                    <a:bodyPr/>
                    <a:lstStyle/>
                    <a:p>
                      <a:pPr algn="r" rtl="1" fontAlgn="b"/>
                      <a:r>
                        <a:rPr lang="ar-IQ" sz="2000" u="none" strike="noStrike">
                          <a:effectLst/>
                        </a:rPr>
                        <a:t>المجموع الكلي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rtl="0" fontAlgn="ctr"/>
                      <a:r>
                        <a:rPr lang="ar-IQ" sz="2000" u="none" strike="noStrike">
                          <a:effectLst/>
                        </a:rPr>
                        <a:t>26416269</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100</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a:effectLst/>
                        </a:rPr>
                        <a:t>104,542,068</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ar-IQ" sz="2000" u="none" strike="noStrike" dirty="0">
                          <a:effectLst/>
                        </a:rPr>
                        <a:t>100</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756377271"/>
                  </a:ext>
                </a:extLst>
              </a:tr>
            </a:tbl>
          </a:graphicData>
        </a:graphic>
      </p:graphicFrame>
      <p:sp>
        <p:nvSpPr>
          <p:cNvPr id="5" name="مستطيل 4"/>
          <p:cNvSpPr/>
          <p:nvPr/>
        </p:nvSpPr>
        <p:spPr>
          <a:xfrm>
            <a:off x="2434108" y="896504"/>
            <a:ext cx="7044744" cy="400110"/>
          </a:xfrm>
          <a:prstGeom prst="rect">
            <a:avLst/>
          </a:prstGeom>
        </p:spPr>
        <p:txBody>
          <a:bodyPr wrap="square">
            <a:spAutoFit/>
          </a:bodyPr>
          <a:lstStyle/>
          <a:p>
            <a:r>
              <a:rPr lang="ar-IQ" sz="2000" dirty="0" smtClean="0"/>
              <a:t>جدول (2)تغير هيكل انتاج للطاقة </a:t>
            </a:r>
            <a:r>
              <a:rPr lang="ar-IQ" sz="2000" dirty="0"/>
              <a:t>الكهربائية بين عامي 2000 – 2020 </a:t>
            </a:r>
            <a:r>
              <a:rPr lang="en-US" sz="2000" dirty="0"/>
              <a:t>(M.W)</a:t>
            </a:r>
            <a:endParaRPr lang="ar-IQ" sz="2000" dirty="0"/>
          </a:p>
        </p:txBody>
      </p:sp>
      <p:graphicFrame>
        <p:nvGraphicFramePr>
          <p:cNvPr id="6" name="مخطط 5"/>
          <p:cNvGraphicFramePr>
            <a:graphicFrameLocks/>
          </p:cNvGraphicFramePr>
          <p:nvPr>
            <p:extLst>
              <p:ext uri="{D42A27DB-BD31-4B8C-83A1-F6EECF244321}">
                <p14:modId xmlns:p14="http://schemas.microsoft.com/office/powerpoint/2010/main" val="3311596702"/>
              </p:ext>
            </p:extLst>
          </p:nvPr>
        </p:nvGraphicFramePr>
        <p:xfrm>
          <a:off x="6207617" y="4068929"/>
          <a:ext cx="5885645" cy="27890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مخطط 6"/>
          <p:cNvGraphicFramePr>
            <a:graphicFrameLocks/>
          </p:cNvGraphicFramePr>
          <p:nvPr>
            <p:extLst>
              <p:ext uri="{D42A27DB-BD31-4B8C-83A1-F6EECF244321}">
                <p14:modId xmlns:p14="http://schemas.microsoft.com/office/powerpoint/2010/main" val="2089295453"/>
              </p:ext>
            </p:extLst>
          </p:nvPr>
        </p:nvGraphicFramePr>
        <p:xfrm>
          <a:off x="145962" y="4068929"/>
          <a:ext cx="5950038" cy="27890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804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54865" y="193182"/>
            <a:ext cx="10515600" cy="643943"/>
          </a:xfrm>
        </p:spPr>
        <p:txBody>
          <a:bodyPr>
            <a:normAutofit fontScale="90000"/>
          </a:bodyPr>
          <a:lstStyle/>
          <a:p>
            <a:r>
              <a:rPr lang="ar-IQ" sz="2400" dirty="0" smtClean="0"/>
              <a:t>3-تغير هيكل انتاج الطاقة الكهرومائية للمدة 2000-2020 </a:t>
            </a:r>
            <a:r>
              <a:rPr lang="en-US" sz="2400" dirty="0" smtClean="0"/>
              <a:t>(M.W)</a:t>
            </a:r>
            <a:r>
              <a:rPr lang="ar-IQ" sz="2400" dirty="0" smtClean="0"/>
              <a:t>  </a:t>
            </a:r>
            <a:br>
              <a:rPr lang="ar-IQ" sz="2400" dirty="0" smtClean="0"/>
            </a:br>
            <a:r>
              <a:rPr lang="ar-IQ" sz="2000" dirty="0" smtClean="0"/>
              <a:t>                                   جدول (3) تغير انتاج الطاقة الكهرومائية للمدة 2000-2018 </a:t>
            </a:r>
            <a:r>
              <a:rPr lang="en-US" sz="2000" dirty="0" smtClean="0"/>
              <a:t>(M.W)</a:t>
            </a:r>
            <a:endParaRPr lang="ar-IQ" sz="2400" dirty="0"/>
          </a:p>
        </p:txBody>
      </p:sp>
      <p:graphicFrame>
        <p:nvGraphicFramePr>
          <p:cNvPr id="4" name="جدول 3"/>
          <p:cNvGraphicFramePr>
            <a:graphicFrameLocks noGrp="1"/>
          </p:cNvGraphicFramePr>
          <p:nvPr>
            <p:extLst>
              <p:ext uri="{D42A27DB-BD31-4B8C-83A1-F6EECF244321}">
                <p14:modId xmlns:p14="http://schemas.microsoft.com/office/powerpoint/2010/main" val="2656065198"/>
              </p:ext>
            </p:extLst>
          </p:nvPr>
        </p:nvGraphicFramePr>
        <p:xfrm>
          <a:off x="2987181" y="785610"/>
          <a:ext cx="7242221" cy="3011592"/>
        </p:xfrm>
        <a:graphic>
          <a:graphicData uri="http://schemas.openxmlformats.org/drawingml/2006/table">
            <a:tbl>
              <a:tblPr rtl="1">
                <a:tableStyleId>{BC89EF96-8CEA-46FF-86C4-4CE0E7609802}</a:tableStyleId>
              </a:tblPr>
              <a:tblGrid>
                <a:gridCol w="2249477">
                  <a:extLst>
                    <a:ext uri="{9D8B030D-6E8A-4147-A177-3AD203B41FA5}">
                      <a16:colId xmlns:a16="http://schemas.microsoft.com/office/drawing/2014/main" val="300603192"/>
                    </a:ext>
                  </a:extLst>
                </a:gridCol>
                <a:gridCol w="1444786">
                  <a:extLst>
                    <a:ext uri="{9D8B030D-6E8A-4147-A177-3AD203B41FA5}">
                      <a16:colId xmlns:a16="http://schemas.microsoft.com/office/drawing/2014/main" val="2951008585"/>
                    </a:ext>
                  </a:extLst>
                </a:gridCol>
                <a:gridCol w="1664248">
                  <a:extLst>
                    <a:ext uri="{9D8B030D-6E8A-4147-A177-3AD203B41FA5}">
                      <a16:colId xmlns:a16="http://schemas.microsoft.com/office/drawing/2014/main" val="1343078480"/>
                    </a:ext>
                  </a:extLst>
                </a:gridCol>
                <a:gridCol w="1883710">
                  <a:extLst>
                    <a:ext uri="{9D8B030D-6E8A-4147-A177-3AD203B41FA5}">
                      <a16:colId xmlns:a16="http://schemas.microsoft.com/office/drawing/2014/main" val="3802334827"/>
                    </a:ext>
                  </a:extLst>
                </a:gridCol>
              </a:tblGrid>
              <a:tr h="496992">
                <a:tc>
                  <a:txBody>
                    <a:bodyPr/>
                    <a:lstStyle/>
                    <a:p>
                      <a:pPr algn="r" rtl="1" fontAlgn="ctr"/>
                      <a:r>
                        <a:rPr lang="ar-IQ" sz="2000" u="none" strike="noStrike" dirty="0">
                          <a:effectLst/>
                        </a:rPr>
                        <a:t>اسم المحطة </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40000"/>
                        <a:lumOff val="60000"/>
                      </a:schemeClr>
                    </a:solidFill>
                  </a:tcPr>
                </a:tc>
                <a:tc>
                  <a:txBody>
                    <a:bodyPr/>
                    <a:lstStyle/>
                    <a:p>
                      <a:pPr algn="ctr" rtl="0" fontAlgn="ctr"/>
                      <a:r>
                        <a:rPr lang="ar-IQ" sz="2000" u="none" strike="noStrike" dirty="0">
                          <a:effectLst/>
                        </a:rPr>
                        <a:t>2000</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40000"/>
                        <a:lumOff val="60000"/>
                      </a:schemeClr>
                    </a:solidFill>
                  </a:tcPr>
                </a:tc>
                <a:tc>
                  <a:txBody>
                    <a:bodyPr/>
                    <a:lstStyle/>
                    <a:p>
                      <a:pPr algn="ctr" rtl="0" fontAlgn="ctr"/>
                      <a:r>
                        <a:rPr lang="ar-IQ" sz="2000" u="none" strike="noStrike" dirty="0">
                          <a:effectLst/>
                        </a:rPr>
                        <a:t>2018</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40000"/>
                        <a:lumOff val="60000"/>
                      </a:schemeClr>
                    </a:solidFill>
                  </a:tcPr>
                </a:tc>
                <a:tc>
                  <a:txBody>
                    <a:bodyPr/>
                    <a:lstStyle/>
                    <a:p>
                      <a:pPr algn="ctr" rtl="1" fontAlgn="ctr"/>
                      <a:r>
                        <a:rPr lang="ar-IQ" sz="2000" u="none" strike="noStrike" dirty="0">
                          <a:effectLst/>
                        </a:rPr>
                        <a:t>نسبة التغير %</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3216804192"/>
                  </a:ext>
                </a:extLst>
              </a:tr>
              <a:tr h="283996">
                <a:tc>
                  <a:txBody>
                    <a:bodyPr/>
                    <a:lstStyle/>
                    <a:p>
                      <a:pPr algn="r" rtl="1" fontAlgn="b"/>
                      <a:r>
                        <a:rPr lang="ar-IQ" sz="2000" u="none" strike="noStrike" dirty="0">
                          <a:effectLst/>
                        </a:rPr>
                        <a:t>سامراء</a:t>
                      </a:r>
                      <a:endParaRPr lang="ar-IQ" sz="2000" b="0" i="0" u="none" strike="noStrike" dirty="0">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2000" u="none" strike="noStrike" dirty="0">
                          <a:effectLst/>
                        </a:rPr>
                        <a:t>264750</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a:effectLst/>
                        </a:rPr>
                        <a:t>292515</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smtClean="0">
                          <a:effectLst/>
                        </a:rPr>
                        <a:t>10+</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770525571"/>
                  </a:ext>
                </a:extLst>
              </a:tr>
              <a:tr h="283996">
                <a:tc>
                  <a:txBody>
                    <a:bodyPr/>
                    <a:lstStyle/>
                    <a:p>
                      <a:pPr algn="r" rtl="1" fontAlgn="b"/>
                      <a:r>
                        <a:rPr lang="ar-IQ" sz="2000" u="none" strike="noStrike">
                          <a:effectLst/>
                        </a:rPr>
                        <a:t>حمرين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2000" u="none" strike="noStrike" dirty="0">
                          <a:effectLst/>
                        </a:rPr>
                        <a:t>53159</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a:effectLst/>
                        </a:rPr>
                        <a:t>190423</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smtClean="0">
                          <a:effectLst/>
                        </a:rPr>
                        <a:t>72+</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859236996"/>
                  </a:ext>
                </a:extLst>
              </a:tr>
              <a:tr h="283996">
                <a:tc>
                  <a:txBody>
                    <a:bodyPr/>
                    <a:lstStyle/>
                    <a:p>
                      <a:pPr algn="r" rtl="1" fontAlgn="b"/>
                      <a:r>
                        <a:rPr lang="ar-IQ" sz="2000" u="none" strike="noStrike">
                          <a:effectLst/>
                        </a:rPr>
                        <a:t>حديثة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2000" u="none" strike="noStrike">
                          <a:effectLst/>
                        </a:rPr>
                        <a:t>728037</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a:effectLst/>
                        </a:rPr>
                        <a:t>466043</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smtClean="0">
                          <a:effectLst/>
                        </a:rPr>
                        <a:t>36-</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956466968"/>
                  </a:ext>
                </a:extLst>
              </a:tr>
              <a:tr h="283996">
                <a:tc>
                  <a:txBody>
                    <a:bodyPr/>
                    <a:lstStyle/>
                    <a:p>
                      <a:pPr algn="r" rtl="1" fontAlgn="b"/>
                      <a:r>
                        <a:rPr lang="ar-IQ" sz="2000" u="none" strike="noStrike">
                          <a:effectLst/>
                        </a:rPr>
                        <a:t>الهندية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2000" u="none" strike="noStrike">
                          <a:effectLst/>
                        </a:rPr>
                        <a:t>35575</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a:effectLst/>
                        </a:rPr>
                        <a:t>339</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smtClean="0">
                          <a:effectLst/>
                        </a:rPr>
                        <a:t>99-</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498066529"/>
                  </a:ext>
                </a:extLst>
              </a:tr>
              <a:tr h="283996">
                <a:tc>
                  <a:txBody>
                    <a:bodyPr/>
                    <a:lstStyle/>
                    <a:p>
                      <a:pPr algn="r" rtl="1" fontAlgn="b"/>
                      <a:r>
                        <a:rPr lang="ar-IQ" sz="2000" u="none" strike="noStrike">
                          <a:effectLst/>
                        </a:rPr>
                        <a:t>الكوفة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2000" u="none" strike="noStrike">
                          <a:effectLst/>
                        </a:rPr>
                        <a:t>2170</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a:effectLst/>
                        </a:rPr>
                        <a:t>34714</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smtClean="0">
                          <a:effectLst/>
                        </a:rPr>
                        <a:t>93+</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380681445"/>
                  </a:ext>
                </a:extLst>
              </a:tr>
              <a:tr h="283996">
                <a:tc>
                  <a:txBody>
                    <a:bodyPr/>
                    <a:lstStyle/>
                    <a:p>
                      <a:pPr algn="r" rtl="1" fontAlgn="b"/>
                      <a:r>
                        <a:rPr lang="ar-IQ" sz="2000" u="none" strike="noStrike">
                          <a:effectLst/>
                        </a:rPr>
                        <a:t>سد الموصل الرئيسي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2000" u="none" strike="noStrike">
                          <a:effectLst/>
                        </a:rPr>
                        <a:t>1269443</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a:effectLst/>
                        </a:rPr>
                        <a:t>648759</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smtClean="0">
                          <a:effectLst/>
                        </a:rPr>
                        <a:t>49-</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31101265"/>
                  </a:ext>
                </a:extLst>
              </a:tr>
              <a:tr h="283996">
                <a:tc>
                  <a:txBody>
                    <a:bodyPr/>
                    <a:lstStyle/>
                    <a:p>
                      <a:pPr algn="r" rtl="1" fontAlgn="b"/>
                      <a:r>
                        <a:rPr lang="ar-IQ" sz="2000" u="none" strike="noStrike">
                          <a:effectLst/>
                        </a:rPr>
                        <a:t>سد الموصل التنظيمي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2000" u="none" strike="noStrike">
                          <a:effectLst/>
                        </a:rPr>
                        <a:t>193888</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a:effectLst/>
                        </a:rPr>
                        <a:t>182083</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smtClean="0">
                          <a:effectLst/>
                        </a:rPr>
                        <a:t>6-</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222477470"/>
                  </a:ext>
                </a:extLst>
              </a:tr>
              <a:tr h="283996">
                <a:tc>
                  <a:txBody>
                    <a:bodyPr/>
                    <a:lstStyle/>
                    <a:p>
                      <a:pPr algn="r" rtl="1" fontAlgn="b"/>
                      <a:r>
                        <a:rPr lang="ar-IQ" sz="2000" u="none" strike="noStrike">
                          <a:effectLst/>
                        </a:rPr>
                        <a:t>سد الخزن بالضخ </a:t>
                      </a:r>
                      <a:endParaRPr lang="ar-IQ" sz="20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2000" u="none" strike="noStrike">
                          <a:effectLst/>
                        </a:rPr>
                        <a:t>159103</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a:effectLst/>
                        </a:rPr>
                        <a:t>2831</a:t>
                      </a:r>
                      <a:endParaRPr lang="ar-IQ" sz="20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2000" u="none" strike="noStrike" dirty="0" smtClean="0">
                          <a:effectLst/>
                        </a:rPr>
                        <a:t>98-</a:t>
                      </a:r>
                      <a:endParaRPr lang="ar-IQ" sz="20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305574377"/>
                  </a:ext>
                </a:extLst>
              </a:tr>
            </a:tbl>
          </a:graphicData>
        </a:graphic>
      </p:graphicFrame>
      <p:graphicFrame>
        <p:nvGraphicFramePr>
          <p:cNvPr id="5" name="مخطط 4"/>
          <p:cNvGraphicFramePr>
            <a:graphicFrameLocks/>
          </p:cNvGraphicFramePr>
          <p:nvPr>
            <p:extLst>
              <p:ext uri="{D42A27DB-BD31-4B8C-83A1-F6EECF244321}">
                <p14:modId xmlns:p14="http://schemas.microsoft.com/office/powerpoint/2010/main" val="552185487"/>
              </p:ext>
            </p:extLst>
          </p:nvPr>
        </p:nvGraphicFramePr>
        <p:xfrm>
          <a:off x="2395470" y="3797202"/>
          <a:ext cx="8139448" cy="2981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4986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1017435"/>
          </a:xfrm>
        </p:spPr>
        <p:txBody>
          <a:bodyPr>
            <a:normAutofit fontScale="90000"/>
          </a:bodyPr>
          <a:lstStyle/>
          <a:p>
            <a:r>
              <a:rPr lang="ar-IQ" sz="2400" dirty="0" smtClean="0"/>
              <a:t>4-معامل السعة الإنتاجية  :</a:t>
            </a:r>
            <a:br>
              <a:rPr lang="ar-IQ" sz="2400" dirty="0" smtClean="0"/>
            </a:br>
            <a:r>
              <a:rPr lang="ar-IQ" sz="2400" dirty="0" smtClean="0"/>
              <a:t>                             </a:t>
            </a:r>
            <a:r>
              <a:rPr lang="ar-IQ" sz="2000" dirty="0" smtClean="0"/>
              <a:t>جدول (4) حجم عامل السعة لمحطات الطاقة الكهربائية لعام 2020</a:t>
            </a:r>
            <a:br>
              <a:rPr lang="ar-IQ" sz="2000" dirty="0" smtClean="0"/>
            </a:br>
            <a:endParaRPr lang="ar-IQ" sz="20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53625060"/>
              </p:ext>
            </p:extLst>
          </p:nvPr>
        </p:nvGraphicFramePr>
        <p:xfrm>
          <a:off x="3875737" y="1017434"/>
          <a:ext cx="6040191" cy="2253798"/>
        </p:xfrm>
        <a:graphic>
          <a:graphicData uri="http://schemas.openxmlformats.org/drawingml/2006/table">
            <a:tbl>
              <a:tblPr rtl="1">
                <a:tableStyleId>{BC89EF96-8CEA-46FF-86C4-4CE0E7609802}</a:tableStyleId>
              </a:tblPr>
              <a:tblGrid>
                <a:gridCol w="1191490">
                  <a:extLst>
                    <a:ext uri="{9D8B030D-6E8A-4147-A177-3AD203B41FA5}">
                      <a16:colId xmlns:a16="http://schemas.microsoft.com/office/drawing/2014/main" val="4201367686"/>
                    </a:ext>
                  </a:extLst>
                </a:gridCol>
                <a:gridCol w="2035461">
                  <a:extLst>
                    <a:ext uri="{9D8B030D-6E8A-4147-A177-3AD203B41FA5}">
                      <a16:colId xmlns:a16="http://schemas.microsoft.com/office/drawing/2014/main" val="4107043956"/>
                    </a:ext>
                  </a:extLst>
                </a:gridCol>
                <a:gridCol w="1307329">
                  <a:extLst>
                    <a:ext uri="{9D8B030D-6E8A-4147-A177-3AD203B41FA5}">
                      <a16:colId xmlns:a16="http://schemas.microsoft.com/office/drawing/2014/main" val="2876333881"/>
                    </a:ext>
                  </a:extLst>
                </a:gridCol>
                <a:gridCol w="1505911">
                  <a:extLst>
                    <a:ext uri="{9D8B030D-6E8A-4147-A177-3AD203B41FA5}">
                      <a16:colId xmlns:a16="http://schemas.microsoft.com/office/drawing/2014/main" val="2832131643"/>
                    </a:ext>
                  </a:extLst>
                </a:gridCol>
              </a:tblGrid>
              <a:tr h="375633">
                <a:tc>
                  <a:txBody>
                    <a:bodyPr/>
                    <a:lstStyle/>
                    <a:p>
                      <a:pPr algn="r" rtl="1" fontAlgn="b"/>
                      <a:r>
                        <a:rPr lang="ar-IQ" sz="1800" u="none" strike="noStrike" dirty="0">
                          <a:effectLst/>
                        </a:rPr>
                        <a:t>نوع المحطة</a:t>
                      </a:r>
                      <a:endParaRPr lang="ar-IQ" sz="1800" b="0" i="0" u="none" strike="noStrike" dirty="0">
                        <a:solidFill>
                          <a:srgbClr val="000000"/>
                        </a:solidFill>
                        <a:effectLst/>
                        <a:latin typeface="Arial" panose="020B0604020202020204" pitchFamily="34" charset="0"/>
                      </a:endParaRPr>
                    </a:p>
                  </a:txBody>
                  <a:tcPr marL="9525" marR="9525" marT="9525" marB="0" anchor="b">
                    <a:solidFill>
                      <a:schemeClr val="accent2">
                        <a:lumMod val="20000"/>
                        <a:lumOff val="80000"/>
                      </a:schemeClr>
                    </a:solidFill>
                  </a:tcPr>
                </a:tc>
                <a:tc>
                  <a:txBody>
                    <a:bodyPr/>
                    <a:lstStyle/>
                    <a:p>
                      <a:pPr algn="ctr" rtl="1" fontAlgn="ctr"/>
                      <a:r>
                        <a:rPr lang="ar-IQ" sz="1800" u="none" strike="noStrike" dirty="0">
                          <a:effectLst/>
                        </a:rPr>
                        <a:t>التصميمية </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1" fontAlgn="ctr"/>
                      <a:r>
                        <a:rPr lang="ar-IQ" sz="1800" u="none" strike="noStrike" dirty="0">
                          <a:effectLst/>
                        </a:rPr>
                        <a:t>الفعلية</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1" fontAlgn="ctr"/>
                      <a:r>
                        <a:rPr lang="ar-IQ" sz="1800" u="none" strike="noStrike" dirty="0">
                          <a:effectLst/>
                        </a:rPr>
                        <a:t>عامل السعة</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994334316"/>
                  </a:ext>
                </a:extLst>
              </a:tr>
              <a:tr h="375633">
                <a:tc>
                  <a:txBody>
                    <a:bodyPr/>
                    <a:lstStyle/>
                    <a:p>
                      <a:pPr algn="r" rtl="1" fontAlgn="b"/>
                      <a:r>
                        <a:rPr lang="ar-IQ" sz="1800" u="none" strike="noStrike">
                          <a:effectLst/>
                        </a:rPr>
                        <a:t>بخارية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dirty="0">
                          <a:effectLst/>
                        </a:rPr>
                        <a:t>63991800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28649566</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44.7</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769834821"/>
                  </a:ext>
                </a:extLst>
              </a:tr>
              <a:tr h="375633">
                <a:tc>
                  <a:txBody>
                    <a:bodyPr/>
                    <a:lstStyle/>
                    <a:p>
                      <a:pPr algn="r" rtl="1" fontAlgn="b"/>
                      <a:r>
                        <a:rPr lang="ar-IQ" sz="1800" u="none" strike="noStrike">
                          <a:effectLst/>
                        </a:rPr>
                        <a:t>غازية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dirty="0">
                          <a:effectLst/>
                        </a:rPr>
                        <a:t>136907320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48364176</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35.3</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755006083"/>
                  </a:ext>
                </a:extLst>
              </a:tr>
              <a:tr h="375633">
                <a:tc>
                  <a:txBody>
                    <a:bodyPr/>
                    <a:lstStyle/>
                    <a:p>
                      <a:pPr algn="r" rtl="1" fontAlgn="b"/>
                      <a:r>
                        <a:rPr lang="ar-IQ" sz="1800" u="none" strike="noStrike">
                          <a:effectLst/>
                        </a:rPr>
                        <a:t>كهرومائية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16328640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2403641</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14.7</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063336861"/>
                  </a:ext>
                </a:extLst>
              </a:tr>
              <a:tr h="375633">
                <a:tc>
                  <a:txBody>
                    <a:bodyPr/>
                    <a:lstStyle/>
                    <a:p>
                      <a:pPr algn="r" rtl="1" fontAlgn="b"/>
                      <a:r>
                        <a:rPr lang="ar-IQ" sz="1800" u="none" strike="noStrike">
                          <a:effectLst/>
                        </a:rPr>
                        <a:t>ديزلات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20384520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1817702</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9</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354688867"/>
                  </a:ext>
                </a:extLst>
              </a:tr>
              <a:tr h="375633">
                <a:tc>
                  <a:txBody>
                    <a:bodyPr/>
                    <a:lstStyle/>
                    <a:p>
                      <a:pPr algn="r" rtl="1" fontAlgn="b"/>
                      <a:r>
                        <a:rPr lang="ar-IQ" sz="1800" u="none" strike="noStrike">
                          <a:effectLst/>
                        </a:rPr>
                        <a:t>المجموع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239612280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82130194</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34.2</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73702457"/>
                  </a:ext>
                </a:extLst>
              </a:tr>
            </a:tbl>
          </a:graphicData>
        </a:graphic>
      </p:graphicFrame>
      <p:graphicFrame>
        <p:nvGraphicFramePr>
          <p:cNvPr id="5" name="مخطط 4"/>
          <p:cNvGraphicFramePr>
            <a:graphicFrameLocks/>
          </p:cNvGraphicFramePr>
          <p:nvPr>
            <p:extLst>
              <p:ext uri="{D42A27DB-BD31-4B8C-83A1-F6EECF244321}">
                <p14:modId xmlns:p14="http://schemas.microsoft.com/office/powerpoint/2010/main" val="1305200970"/>
              </p:ext>
            </p:extLst>
          </p:nvPr>
        </p:nvGraphicFramePr>
        <p:xfrm>
          <a:off x="3464417" y="3425781"/>
          <a:ext cx="6825803" cy="3108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219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99245"/>
            <a:ext cx="10515600" cy="231820"/>
          </a:xfrm>
        </p:spPr>
        <p:txBody>
          <a:bodyPr>
            <a:normAutofit fontScale="90000"/>
          </a:bodyPr>
          <a:lstStyle/>
          <a:p>
            <a:r>
              <a:rPr lang="ar-IQ" sz="2400" dirty="0" smtClean="0"/>
              <a:t>5-تغير هيكل استهلاك الطاقة الكهربائية :</a:t>
            </a:r>
            <a:br>
              <a:rPr lang="ar-IQ" sz="2400" dirty="0" smtClean="0"/>
            </a:br>
            <a:r>
              <a:rPr lang="ar-IQ" sz="2400" dirty="0"/>
              <a:t/>
            </a:r>
            <a:br>
              <a:rPr lang="ar-IQ" sz="2400" dirty="0"/>
            </a:br>
            <a:r>
              <a:rPr lang="ar-IQ" sz="2400" dirty="0" smtClean="0"/>
              <a:t>                            </a:t>
            </a:r>
            <a:r>
              <a:rPr lang="ar-IQ" sz="2000" dirty="0" smtClean="0"/>
              <a:t>جدول (5) تغير هيكل استهلاك الطاقة الكهربائية بحسب القطاعات لعام 2018</a:t>
            </a:r>
            <a:endParaRPr lang="ar-IQ" sz="20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8562152"/>
              </p:ext>
            </p:extLst>
          </p:nvPr>
        </p:nvGraphicFramePr>
        <p:xfrm>
          <a:off x="3168916" y="959733"/>
          <a:ext cx="6890199" cy="2392342"/>
        </p:xfrm>
        <a:graphic>
          <a:graphicData uri="http://schemas.openxmlformats.org/drawingml/2006/table">
            <a:tbl>
              <a:tblPr rtl="1">
                <a:tableStyleId>{BC89EF96-8CEA-46FF-86C4-4CE0E7609802}</a:tableStyleId>
              </a:tblPr>
              <a:tblGrid>
                <a:gridCol w="1467114">
                  <a:extLst>
                    <a:ext uri="{9D8B030D-6E8A-4147-A177-3AD203B41FA5}">
                      <a16:colId xmlns:a16="http://schemas.microsoft.com/office/drawing/2014/main" val="743870217"/>
                    </a:ext>
                  </a:extLst>
                </a:gridCol>
                <a:gridCol w="1241807">
                  <a:extLst>
                    <a:ext uri="{9D8B030D-6E8A-4147-A177-3AD203B41FA5}">
                      <a16:colId xmlns:a16="http://schemas.microsoft.com/office/drawing/2014/main" val="2695835629"/>
                    </a:ext>
                  </a:extLst>
                </a:gridCol>
                <a:gridCol w="1430438">
                  <a:extLst>
                    <a:ext uri="{9D8B030D-6E8A-4147-A177-3AD203B41FA5}">
                      <a16:colId xmlns:a16="http://schemas.microsoft.com/office/drawing/2014/main" val="3660904543"/>
                    </a:ext>
                  </a:extLst>
                </a:gridCol>
                <a:gridCol w="1619066">
                  <a:extLst>
                    <a:ext uri="{9D8B030D-6E8A-4147-A177-3AD203B41FA5}">
                      <a16:colId xmlns:a16="http://schemas.microsoft.com/office/drawing/2014/main" val="625047456"/>
                    </a:ext>
                  </a:extLst>
                </a:gridCol>
                <a:gridCol w="1131774">
                  <a:extLst>
                    <a:ext uri="{9D8B030D-6E8A-4147-A177-3AD203B41FA5}">
                      <a16:colId xmlns:a16="http://schemas.microsoft.com/office/drawing/2014/main" val="29054680"/>
                    </a:ext>
                  </a:extLst>
                </a:gridCol>
              </a:tblGrid>
              <a:tr h="405427">
                <a:tc>
                  <a:txBody>
                    <a:bodyPr/>
                    <a:lstStyle/>
                    <a:p>
                      <a:pPr algn="r" rtl="1" fontAlgn="b"/>
                      <a:r>
                        <a:rPr lang="ar-IQ" sz="1800" u="none" strike="noStrike" dirty="0">
                          <a:effectLst/>
                        </a:rPr>
                        <a:t>نوع القطاع</a:t>
                      </a:r>
                      <a:endParaRPr lang="ar-IQ" sz="1800" b="0" i="0" u="none" strike="noStrike" dirty="0">
                        <a:solidFill>
                          <a:srgbClr val="000000"/>
                        </a:solidFill>
                        <a:effectLst/>
                        <a:latin typeface="Arial" panose="020B0604020202020204" pitchFamily="34" charset="0"/>
                      </a:endParaRPr>
                    </a:p>
                  </a:txBody>
                  <a:tcPr marL="9525" marR="9525" marT="9525" marB="0" anchor="b">
                    <a:solidFill>
                      <a:schemeClr val="accent2">
                        <a:lumMod val="20000"/>
                        <a:lumOff val="80000"/>
                      </a:schemeClr>
                    </a:solidFill>
                  </a:tcPr>
                </a:tc>
                <a:tc>
                  <a:txBody>
                    <a:bodyPr/>
                    <a:lstStyle/>
                    <a:p>
                      <a:pPr algn="ctr" rtl="0" fontAlgn="ctr"/>
                      <a:r>
                        <a:rPr lang="ar-IQ" sz="1800" u="none" strike="noStrike" dirty="0">
                          <a:effectLst/>
                        </a:rPr>
                        <a:t>2000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0" fontAlgn="ctr"/>
                      <a:r>
                        <a:rPr lang="ar-IQ" sz="1800" u="none" strike="noStrike" dirty="0">
                          <a:effectLst/>
                        </a:rPr>
                        <a:t>%</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0" fontAlgn="ctr"/>
                      <a:r>
                        <a:rPr lang="ar-IQ" sz="1800" u="none" strike="noStrike" dirty="0">
                          <a:effectLst/>
                        </a:rPr>
                        <a:t>2018</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0" fontAlgn="ctr"/>
                      <a:r>
                        <a:rPr lang="ar-IQ" sz="1800" u="none" strike="noStrike" dirty="0">
                          <a:effectLst/>
                        </a:rPr>
                        <a:t>%</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960632782"/>
                  </a:ext>
                </a:extLst>
              </a:tr>
              <a:tr h="232593">
                <a:tc>
                  <a:txBody>
                    <a:bodyPr/>
                    <a:lstStyle/>
                    <a:p>
                      <a:pPr algn="r" rtl="1" fontAlgn="b"/>
                      <a:r>
                        <a:rPr lang="ar-IQ" sz="1800" u="none" strike="noStrike" dirty="0">
                          <a:effectLst/>
                        </a:rPr>
                        <a:t>منزلي </a:t>
                      </a:r>
                      <a:endParaRPr lang="ar-IQ" sz="1800" b="0" i="0" u="none" strike="noStrike" dirty="0">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2752810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85</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23345053</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59</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353835194"/>
                  </a:ext>
                </a:extLst>
              </a:tr>
              <a:tr h="232593">
                <a:tc>
                  <a:txBody>
                    <a:bodyPr/>
                    <a:lstStyle/>
                    <a:p>
                      <a:pPr algn="r" rtl="1" fontAlgn="b"/>
                      <a:r>
                        <a:rPr lang="ar-IQ" sz="1800" u="none" strike="noStrike" dirty="0">
                          <a:effectLst/>
                        </a:rPr>
                        <a:t>تجاري </a:t>
                      </a:r>
                      <a:endParaRPr lang="ar-IQ" sz="1800" b="0" i="0" u="none" strike="noStrike" dirty="0">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dirty="0">
                          <a:effectLst/>
                        </a:rPr>
                        <a:t>395884</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12.2</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2311433</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5.8</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020312603"/>
                  </a:ext>
                </a:extLst>
              </a:tr>
              <a:tr h="232593">
                <a:tc>
                  <a:txBody>
                    <a:bodyPr/>
                    <a:lstStyle/>
                    <a:p>
                      <a:pPr algn="r" rtl="1" fontAlgn="b"/>
                      <a:r>
                        <a:rPr lang="ar-IQ" sz="1800" u="none" strike="noStrike">
                          <a:effectLst/>
                        </a:rPr>
                        <a:t>حكومي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dirty="0">
                          <a:effectLst/>
                        </a:rPr>
                        <a:t>33971</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1</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5884505</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14.8</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191746824"/>
                  </a:ext>
                </a:extLst>
              </a:tr>
              <a:tr h="232593">
                <a:tc>
                  <a:txBody>
                    <a:bodyPr/>
                    <a:lstStyle/>
                    <a:p>
                      <a:pPr algn="r" rtl="1" fontAlgn="b"/>
                      <a:r>
                        <a:rPr lang="ar-IQ" sz="1800" u="none" strike="noStrike">
                          <a:effectLst/>
                        </a:rPr>
                        <a:t>زراعي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48362</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1.5</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504121</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1.2</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215832289"/>
                  </a:ext>
                </a:extLst>
              </a:tr>
              <a:tr h="232593">
                <a:tc>
                  <a:txBody>
                    <a:bodyPr/>
                    <a:lstStyle/>
                    <a:p>
                      <a:pPr algn="r" rtl="1" fontAlgn="b"/>
                      <a:r>
                        <a:rPr lang="ar-IQ" sz="1800" u="none" strike="noStrike">
                          <a:effectLst/>
                        </a:rPr>
                        <a:t>صناعي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13008</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0.4</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4783529</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12</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433084084"/>
                  </a:ext>
                </a:extLst>
              </a:tr>
              <a:tr h="232593">
                <a:tc>
                  <a:txBody>
                    <a:bodyPr/>
                    <a:lstStyle/>
                    <a:p>
                      <a:pPr algn="r" rtl="1" fontAlgn="b"/>
                      <a:r>
                        <a:rPr lang="ar-IQ" sz="1800" u="none" strike="noStrike">
                          <a:effectLst/>
                        </a:rPr>
                        <a:t>المتجاوزين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2765352</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7</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691180766"/>
                  </a:ext>
                </a:extLst>
              </a:tr>
              <a:tr h="232593">
                <a:tc>
                  <a:txBody>
                    <a:bodyPr/>
                    <a:lstStyle/>
                    <a:p>
                      <a:pPr algn="r" rtl="1" fontAlgn="b"/>
                      <a:r>
                        <a:rPr lang="ar-IQ" sz="1800" u="none" strike="noStrike">
                          <a:effectLst/>
                        </a:rPr>
                        <a:t>المجموع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3244035</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100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39593993</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100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160976461"/>
                  </a:ext>
                </a:extLst>
              </a:tr>
            </a:tbl>
          </a:graphicData>
        </a:graphic>
      </p:graphicFrame>
      <p:graphicFrame>
        <p:nvGraphicFramePr>
          <p:cNvPr id="5" name="مخطط 4"/>
          <p:cNvGraphicFramePr>
            <a:graphicFrameLocks/>
          </p:cNvGraphicFramePr>
          <p:nvPr>
            <p:extLst>
              <p:ext uri="{D42A27DB-BD31-4B8C-83A1-F6EECF244321}">
                <p14:modId xmlns:p14="http://schemas.microsoft.com/office/powerpoint/2010/main" val="3238878460"/>
              </p:ext>
            </p:extLst>
          </p:nvPr>
        </p:nvGraphicFramePr>
        <p:xfrm>
          <a:off x="6555346" y="3451539"/>
          <a:ext cx="5293217" cy="30581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مخطط 5"/>
          <p:cNvGraphicFramePr>
            <a:graphicFrameLocks/>
          </p:cNvGraphicFramePr>
          <p:nvPr>
            <p:extLst>
              <p:ext uri="{D42A27DB-BD31-4B8C-83A1-F6EECF244321}">
                <p14:modId xmlns:p14="http://schemas.microsoft.com/office/powerpoint/2010/main" val="1950201178"/>
              </p:ext>
            </p:extLst>
          </p:nvPr>
        </p:nvGraphicFramePr>
        <p:xfrm>
          <a:off x="378250" y="3451539"/>
          <a:ext cx="5198302" cy="30581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1883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dirty="0" smtClean="0"/>
              <a:t>6-تطور احمال الذروة </a:t>
            </a:r>
            <a:r>
              <a:rPr lang="ar-IQ" dirty="0" smtClean="0"/>
              <a:t/>
            </a:r>
            <a:br>
              <a:rPr lang="ar-IQ" dirty="0" smtClean="0"/>
            </a:br>
            <a:r>
              <a:rPr lang="ar-IQ" sz="2400" dirty="0" smtClean="0"/>
              <a:t>جدول (6) تغير هيكل احمال الذروة للمدة 2000-2018 </a:t>
            </a:r>
            <a:r>
              <a:rPr lang="en-US" sz="2400" dirty="0" smtClean="0"/>
              <a:t>(M.W)</a:t>
            </a:r>
            <a:endParaRPr lang="ar-IQ" sz="2400"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131399430"/>
              </p:ext>
            </p:extLst>
          </p:nvPr>
        </p:nvGraphicFramePr>
        <p:xfrm>
          <a:off x="8461420" y="1595464"/>
          <a:ext cx="2995144" cy="4980576"/>
        </p:xfrm>
        <a:graphic>
          <a:graphicData uri="http://schemas.openxmlformats.org/drawingml/2006/table">
            <a:tbl>
              <a:tblPr rtl="1">
                <a:tableStyleId>{BC89EF96-8CEA-46FF-86C4-4CE0E7609802}</a:tableStyleId>
              </a:tblPr>
              <a:tblGrid>
                <a:gridCol w="1127708">
                  <a:extLst>
                    <a:ext uri="{9D8B030D-6E8A-4147-A177-3AD203B41FA5}">
                      <a16:colId xmlns:a16="http://schemas.microsoft.com/office/drawing/2014/main" val="1800759049"/>
                    </a:ext>
                  </a:extLst>
                </a:gridCol>
                <a:gridCol w="1043188">
                  <a:extLst>
                    <a:ext uri="{9D8B030D-6E8A-4147-A177-3AD203B41FA5}">
                      <a16:colId xmlns:a16="http://schemas.microsoft.com/office/drawing/2014/main" val="1322115798"/>
                    </a:ext>
                  </a:extLst>
                </a:gridCol>
                <a:gridCol w="824248">
                  <a:extLst>
                    <a:ext uri="{9D8B030D-6E8A-4147-A177-3AD203B41FA5}">
                      <a16:colId xmlns:a16="http://schemas.microsoft.com/office/drawing/2014/main" val="1017115915"/>
                    </a:ext>
                  </a:extLst>
                </a:gridCol>
              </a:tblGrid>
              <a:tr h="311286">
                <a:tc>
                  <a:txBody>
                    <a:bodyPr/>
                    <a:lstStyle/>
                    <a:p>
                      <a:pPr algn="r" rtl="1" fontAlgn="b"/>
                      <a:r>
                        <a:rPr lang="ar-IQ" sz="1800" u="none" strike="noStrike" dirty="0">
                          <a:effectLst/>
                        </a:rPr>
                        <a:t>المحافظة </a:t>
                      </a:r>
                      <a:endParaRPr lang="ar-IQ" sz="1800" b="0" i="0" u="none" strike="noStrike" dirty="0">
                        <a:solidFill>
                          <a:srgbClr val="000000"/>
                        </a:solidFill>
                        <a:effectLst/>
                        <a:latin typeface="Arial" panose="020B0604020202020204" pitchFamily="34" charset="0"/>
                      </a:endParaRPr>
                    </a:p>
                  </a:txBody>
                  <a:tcPr marL="9525" marR="9525" marT="9525" marB="0" anchor="b">
                    <a:solidFill>
                      <a:schemeClr val="accent2">
                        <a:lumMod val="20000"/>
                        <a:lumOff val="80000"/>
                      </a:schemeClr>
                    </a:solidFill>
                  </a:tcPr>
                </a:tc>
                <a:tc>
                  <a:txBody>
                    <a:bodyPr/>
                    <a:lstStyle/>
                    <a:p>
                      <a:pPr algn="ctr" rtl="0" fontAlgn="ctr"/>
                      <a:r>
                        <a:rPr lang="ar-IQ" sz="1800" u="none" strike="noStrike" dirty="0">
                          <a:effectLst/>
                        </a:rPr>
                        <a:t>2000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tc>
                  <a:txBody>
                    <a:bodyPr/>
                    <a:lstStyle/>
                    <a:p>
                      <a:pPr algn="ctr" rtl="0" fontAlgn="ctr"/>
                      <a:r>
                        <a:rPr lang="ar-IQ" sz="1800" u="none" strike="noStrike" dirty="0">
                          <a:effectLst/>
                        </a:rPr>
                        <a:t>2020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289107335"/>
                  </a:ext>
                </a:extLst>
              </a:tr>
              <a:tr h="311286">
                <a:tc>
                  <a:txBody>
                    <a:bodyPr/>
                    <a:lstStyle/>
                    <a:p>
                      <a:pPr algn="r" rtl="1" fontAlgn="b"/>
                      <a:r>
                        <a:rPr lang="ar-IQ" sz="1800" u="none" strike="noStrike" dirty="0">
                          <a:effectLst/>
                        </a:rPr>
                        <a:t>بغداد</a:t>
                      </a:r>
                      <a:endParaRPr lang="ar-IQ" sz="1800" b="0" i="0" u="none" strike="noStrike" dirty="0">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1847</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4753</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621114610"/>
                  </a:ext>
                </a:extLst>
              </a:tr>
              <a:tr h="311286">
                <a:tc>
                  <a:txBody>
                    <a:bodyPr/>
                    <a:lstStyle/>
                    <a:p>
                      <a:pPr algn="r" rtl="1" fontAlgn="b"/>
                      <a:r>
                        <a:rPr lang="ar-IQ" sz="1800" u="none" strike="noStrike">
                          <a:effectLst/>
                        </a:rPr>
                        <a:t>نينوى</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500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777</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828479965"/>
                  </a:ext>
                </a:extLst>
              </a:tr>
              <a:tr h="311286">
                <a:tc>
                  <a:txBody>
                    <a:bodyPr/>
                    <a:lstStyle/>
                    <a:p>
                      <a:pPr algn="r" rtl="1" fontAlgn="b"/>
                      <a:r>
                        <a:rPr lang="ar-IQ" sz="1800" u="none" strike="noStrike">
                          <a:effectLst/>
                        </a:rPr>
                        <a:t>كركوك</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dirty="0">
                          <a:effectLst/>
                        </a:rPr>
                        <a:t>250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735</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172142244"/>
                  </a:ext>
                </a:extLst>
              </a:tr>
              <a:tr h="311286">
                <a:tc>
                  <a:txBody>
                    <a:bodyPr/>
                    <a:lstStyle/>
                    <a:p>
                      <a:pPr algn="r" rtl="1" fontAlgn="b"/>
                      <a:r>
                        <a:rPr lang="ar-IQ" sz="1800" u="none" strike="noStrike">
                          <a:effectLst/>
                        </a:rPr>
                        <a:t>صلاح الدين</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dirty="0">
                          <a:effectLst/>
                        </a:rPr>
                        <a:t>310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516</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04518497"/>
                  </a:ext>
                </a:extLst>
              </a:tr>
              <a:tr h="311286">
                <a:tc>
                  <a:txBody>
                    <a:bodyPr/>
                    <a:lstStyle/>
                    <a:p>
                      <a:pPr algn="r" rtl="1" fontAlgn="b"/>
                      <a:r>
                        <a:rPr lang="ar-IQ" sz="1800" u="none" strike="noStrike">
                          <a:effectLst/>
                        </a:rPr>
                        <a:t>النجف</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dirty="0">
                          <a:effectLst/>
                        </a:rPr>
                        <a:t>190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729</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194481992"/>
                  </a:ext>
                </a:extLst>
              </a:tr>
              <a:tr h="311286">
                <a:tc>
                  <a:txBody>
                    <a:bodyPr/>
                    <a:lstStyle/>
                    <a:p>
                      <a:pPr algn="r" rtl="1" fontAlgn="b"/>
                      <a:r>
                        <a:rPr lang="ar-IQ" sz="1800" u="none" strike="noStrike">
                          <a:effectLst/>
                        </a:rPr>
                        <a:t>كربلاء</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110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694</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638796668"/>
                  </a:ext>
                </a:extLst>
              </a:tr>
              <a:tr h="311286">
                <a:tc>
                  <a:txBody>
                    <a:bodyPr/>
                    <a:lstStyle/>
                    <a:p>
                      <a:pPr algn="r" rtl="1" fontAlgn="b"/>
                      <a:r>
                        <a:rPr lang="ar-IQ" sz="1800" u="none" strike="noStrike">
                          <a:effectLst/>
                        </a:rPr>
                        <a:t>بابل</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193</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791</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234901843"/>
                  </a:ext>
                </a:extLst>
              </a:tr>
              <a:tr h="311286">
                <a:tc>
                  <a:txBody>
                    <a:bodyPr/>
                    <a:lstStyle/>
                    <a:p>
                      <a:pPr algn="r" rtl="1" fontAlgn="b"/>
                      <a:r>
                        <a:rPr lang="ar-IQ" sz="1800" u="none" strike="noStrike">
                          <a:effectLst/>
                        </a:rPr>
                        <a:t>الديوانية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dirty="0">
                          <a:effectLst/>
                        </a:rPr>
                        <a:t>138</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537</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802363635"/>
                  </a:ext>
                </a:extLst>
              </a:tr>
              <a:tr h="311286">
                <a:tc>
                  <a:txBody>
                    <a:bodyPr/>
                    <a:lstStyle/>
                    <a:p>
                      <a:pPr algn="r" rtl="1" fontAlgn="b"/>
                      <a:r>
                        <a:rPr lang="ar-IQ" sz="1800" u="none" strike="noStrike">
                          <a:effectLst/>
                        </a:rPr>
                        <a:t>الانبار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dirty="0">
                          <a:effectLst/>
                        </a:rPr>
                        <a:t>305</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a:effectLst/>
                        </a:rPr>
                        <a:t>733</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49652140"/>
                  </a:ext>
                </a:extLst>
              </a:tr>
              <a:tr h="311286">
                <a:tc>
                  <a:txBody>
                    <a:bodyPr/>
                    <a:lstStyle/>
                    <a:p>
                      <a:pPr algn="r" rtl="1" fontAlgn="b"/>
                      <a:r>
                        <a:rPr lang="ar-IQ" sz="1800" u="none" strike="noStrike">
                          <a:effectLst/>
                        </a:rPr>
                        <a:t>ديالى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165</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726</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70212403"/>
                  </a:ext>
                </a:extLst>
              </a:tr>
              <a:tr h="311286">
                <a:tc>
                  <a:txBody>
                    <a:bodyPr/>
                    <a:lstStyle/>
                    <a:p>
                      <a:pPr algn="r" rtl="1" fontAlgn="b"/>
                      <a:r>
                        <a:rPr lang="ar-IQ" sz="1800" u="none" strike="noStrike">
                          <a:effectLst/>
                        </a:rPr>
                        <a:t>واسط</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160</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683</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543730714"/>
                  </a:ext>
                </a:extLst>
              </a:tr>
              <a:tr h="311286">
                <a:tc>
                  <a:txBody>
                    <a:bodyPr/>
                    <a:lstStyle/>
                    <a:p>
                      <a:pPr algn="r" rtl="1" fontAlgn="b"/>
                      <a:r>
                        <a:rPr lang="ar-IQ" sz="1800" u="none" strike="noStrike">
                          <a:effectLst/>
                        </a:rPr>
                        <a:t>ذي قار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133</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1250</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530783844"/>
                  </a:ext>
                </a:extLst>
              </a:tr>
              <a:tr h="311286">
                <a:tc>
                  <a:txBody>
                    <a:bodyPr/>
                    <a:lstStyle/>
                    <a:p>
                      <a:pPr algn="r" rtl="1" fontAlgn="b"/>
                      <a:r>
                        <a:rPr lang="ar-IQ" sz="1800" u="none" strike="noStrike">
                          <a:effectLst/>
                        </a:rPr>
                        <a:t>ميسان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81</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792</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881891353"/>
                  </a:ext>
                </a:extLst>
              </a:tr>
              <a:tr h="311286">
                <a:tc>
                  <a:txBody>
                    <a:bodyPr/>
                    <a:lstStyle/>
                    <a:p>
                      <a:pPr algn="r" rtl="1" fontAlgn="b"/>
                      <a:r>
                        <a:rPr lang="ar-IQ" sz="1800" u="none" strike="noStrike">
                          <a:effectLst/>
                        </a:rPr>
                        <a:t>المثنى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83</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423</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46373172"/>
                  </a:ext>
                </a:extLst>
              </a:tr>
              <a:tr h="311286">
                <a:tc>
                  <a:txBody>
                    <a:bodyPr/>
                    <a:lstStyle/>
                    <a:p>
                      <a:pPr algn="r" rtl="1" fontAlgn="b"/>
                      <a:r>
                        <a:rPr lang="ar-IQ" sz="1800" u="none" strike="noStrike">
                          <a:effectLst/>
                        </a:rPr>
                        <a:t>البصرة </a:t>
                      </a:r>
                      <a:endParaRPr lang="ar-IQ" sz="1800" b="0" i="0" u="none" strike="noStrike">
                        <a:solidFill>
                          <a:srgbClr val="000000"/>
                        </a:solidFill>
                        <a:effectLst/>
                        <a:latin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rtl="0" fontAlgn="ctr"/>
                      <a:r>
                        <a:rPr lang="ar-IQ" sz="1800" u="none" strike="noStrike">
                          <a:effectLst/>
                        </a:rPr>
                        <a:t>463</a:t>
                      </a:r>
                      <a:endParaRPr lang="ar-IQ" sz="1800" b="0" i="0" u="none" strike="noStrike">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ar-IQ" sz="1800" u="none" strike="noStrike" dirty="0">
                          <a:effectLst/>
                        </a:rPr>
                        <a:t>3146</a:t>
                      </a:r>
                      <a:endParaRPr lang="ar-IQ" sz="1800" b="0" i="0" u="none" strike="noStrike" dirty="0">
                        <a:solidFill>
                          <a:srgbClr val="000000"/>
                        </a:solidFill>
                        <a:effectLst/>
                        <a:latin typeface="Arial" panose="020B0604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011491149"/>
                  </a:ext>
                </a:extLst>
              </a:tr>
            </a:tbl>
          </a:graphicData>
        </a:graphic>
      </p:graphicFrame>
      <p:graphicFrame>
        <p:nvGraphicFramePr>
          <p:cNvPr id="6" name="مخطط 5"/>
          <p:cNvGraphicFramePr>
            <a:graphicFrameLocks/>
          </p:cNvGraphicFramePr>
          <p:nvPr>
            <p:extLst>
              <p:ext uri="{D42A27DB-BD31-4B8C-83A1-F6EECF244321}">
                <p14:modId xmlns:p14="http://schemas.microsoft.com/office/powerpoint/2010/main" val="915610404"/>
              </p:ext>
            </p:extLst>
          </p:nvPr>
        </p:nvGraphicFramePr>
        <p:xfrm>
          <a:off x="746974" y="2050356"/>
          <a:ext cx="7276563" cy="38868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3633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600</Words>
  <Application>Microsoft Office PowerPoint</Application>
  <PresentationFormat>شاشة عريضة</PresentationFormat>
  <Paragraphs>242</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Times New Roman</vt:lpstr>
      <vt:lpstr>نسق Office</vt:lpstr>
      <vt:lpstr>الطاقة الكهربائية في العراق  في قرن   د . راشد عبد راشد </vt:lpstr>
      <vt:lpstr> أولاً : بداية الطاقة الكهربائية في العراق :  1-في تاريخ 12/3/1912 وقع عقد بين الحكومة العثمانية والتاجر البغدادي محمود الجلبي الشابندر لغرض أناره مدينة بغداد وانشاء ترامواي كهربائي يربط منطقة الأعظمية بمنطقة القزازة جنوب بغداد ، لكن أجل هذا المشروع مع اندلاع الحرب العالمية الأولى عام 1914 ، وفي تاريخ 2/6/ 1928 أعيد احياء المشروع ووقعت الحكومة العراقية مع الشركة الإنكليزية Engetra  التي سمت لاحقاً (شركة التنوير والقوة الكهربائية لمدينة بغداد) .  2-وفي تاريخ 12/10/ 1932 وقعت الحكومة مقاولات امتياز الأولى مع السيد مصطفى أمين الأعظمي لغرض انارة منطقة الاعظمية والثانية مع السيدين خليل وأحمد أولاد السيد محمد علي لغرض تجهيز منطقة الكاظمية بالكهرباء .   3-أول ماكنة كهرباء انشأتها سلطات الجيش البريطاني في منطقة (خان دلة) الذي اتخذ مركزاً لسلطات الاحتلال سنة احتلالها للعراق ولمدينة بغداد عام 1917 .ثم أنشأت محركات ديزل ذات قدرة واطئة بحدود (220) فولت أمبير وفي المناطق الخاصة بالسلطات العسكرية البريطانية مثل مناطق السراي والقشلة وشريعة المجيدية وفي كرادة مريم وفي المعسكر الهندي (الرشيد لاحقاً)  4- في يوم الخميس الأول من تشرين الثاني تم انارة أول شارع في بغداد وهو شارع خليل باشا والذي سمي بالشارع الكبير في فترة الاحتلال ثم بشارع الرشيد عام 1936 .    </vt:lpstr>
      <vt:lpstr>عرض تقديمي في PowerPoint</vt:lpstr>
      <vt:lpstr>عرض تقديمي في PowerPoint</vt:lpstr>
      <vt:lpstr>2- تغير هيكل انتاج الطاقة الكهربائية في العراق للمدة 2000-2020 </vt:lpstr>
      <vt:lpstr>3-تغير هيكل انتاج الطاقة الكهرومائية للمدة 2000-2020 (M.W)                                      جدول (3) تغير انتاج الطاقة الكهرومائية للمدة 2000-2018 (M.W)</vt:lpstr>
      <vt:lpstr>4-معامل السعة الإنتاجية  :                              جدول (4) حجم عامل السعة لمحطات الطاقة الكهربائية لعام 2020 </vt:lpstr>
      <vt:lpstr>5-تغير هيكل استهلاك الطاقة الكهربائية :                              جدول (5) تغير هيكل استهلاك الطاقة الكهربائية بحسب القطاعات لعام 2018</vt:lpstr>
      <vt:lpstr>6-تطور احمال الذروة  جدول (6) تغير هيكل احمال الذروة للمدة 2000-2018 (M.W)</vt:lpstr>
      <vt:lpstr>شكراً لحسن الاصغاء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الطاقة الكهربائية في العراق في قرن   د.راشد عبد راشد </dc:title>
  <dc:creator>Maher Fattouh</dc:creator>
  <cp:lastModifiedBy>Maher Fattouh</cp:lastModifiedBy>
  <cp:revision>66</cp:revision>
  <cp:lastPrinted>2021-11-28T07:45:28Z</cp:lastPrinted>
  <dcterms:created xsi:type="dcterms:W3CDTF">2021-11-27T14:07:13Z</dcterms:created>
  <dcterms:modified xsi:type="dcterms:W3CDTF">2021-11-28T07:46:05Z</dcterms:modified>
</cp:coreProperties>
</file>