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8"/>
  </p:notesMasterIdLst>
  <p:handoutMasterIdLst>
    <p:handoutMasterId r:id="rId19"/>
  </p:handoutMasterIdLst>
  <p:sldIdLst>
    <p:sldId id="256" r:id="rId2"/>
    <p:sldId id="259" r:id="rId3"/>
    <p:sldId id="257" r:id="rId4"/>
    <p:sldId id="258" r:id="rId5"/>
    <p:sldId id="260" r:id="rId6"/>
    <p:sldId id="261" r:id="rId7"/>
    <p:sldId id="262" r:id="rId8"/>
    <p:sldId id="263" r:id="rId9"/>
    <p:sldId id="268" r:id="rId10"/>
    <p:sldId id="264" r:id="rId11"/>
    <p:sldId id="269" r:id="rId12"/>
    <p:sldId id="271" r:id="rId13"/>
    <p:sldId id="265" r:id="rId14"/>
    <p:sldId id="270" r:id="rId15"/>
    <p:sldId id="266"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5" autoAdjust="0"/>
    <p:restoredTop sz="94660"/>
  </p:normalViewPr>
  <p:slideViewPr>
    <p:cSldViewPr>
      <p:cViewPr varScale="1">
        <p:scale>
          <a:sx n="70" d="100"/>
          <a:sy n="70" d="100"/>
        </p:scale>
        <p:origin x="124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2893AE-0ACE-4F9F-B3C6-24B58AE8AFC2}" type="datetimeFigureOut">
              <a:rPr lang="en-US" smtClean="0"/>
              <a:pPr/>
              <a:t>11/4/2021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Definiteness And Indefiniteness In English</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D75818-F748-4C5C-9022-21E80BB2C552}" type="slidenum">
              <a:rPr lang="en-US" smtClean="0"/>
              <a:pPr/>
              <a:t>‹#›</a:t>
            </a:fld>
            <a:endParaRPr lang="en-US"/>
          </a:p>
        </p:txBody>
      </p:sp>
    </p:spTree>
    <p:extLst>
      <p:ext uri="{BB962C8B-B14F-4D97-AF65-F5344CB8AC3E}">
        <p14:creationId xmlns:p14="http://schemas.microsoft.com/office/powerpoint/2010/main" val="25565286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C421E6-B669-4047-845D-36FCC7CCA71B}" type="datetimeFigureOut">
              <a:rPr lang="en-US" smtClean="0"/>
              <a:pPr/>
              <a:t>11/4/2021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Definiteness And Indefiniteness In English</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14A6B4-60B4-492D-BF0A-E5031CBA2299}" type="slidenum">
              <a:rPr lang="en-US" smtClean="0"/>
              <a:pPr/>
              <a:t>‹#›</a:t>
            </a:fld>
            <a:endParaRPr lang="en-US"/>
          </a:p>
        </p:txBody>
      </p:sp>
    </p:spTree>
    <p:extLst>
      <p:ext uri="{BB962C8B-B14F-4D97-AF65-F5344CB8AC3E}">
        <p14:creationId xmlns:p14="http://schemas.microsoft.com/office/powerpoint/2010/main" val="409139408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14A6B4-60B4-492D-BF0A-E5031CBA2299}"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Definiteness And Indefiniteness In English</a:t>
            </a:r>
            <a:endParaRPr lang="en-US"/>
          </a:p>
        </p:txBody>
      </p:sp>
    </p:spTree>
    <p:extLst>
      <p:ext uri="{BB962C8B-B14F-4D97-AF65-F5344CB8AC3E}">
        <p14:creationId xmlns:p14="http://schemas.microsoft.com/office/powerpoint/2010/main" val="1338878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r>
              <a:rPr lang="en-US" smtClean="0"/>
              <a:t>4/12/2013</a:t>
            </a:r>
            <a:endParaRPr lang="en-US" dirty="0">
              <a:solidFill>
                <a:srgbClr val="FFFFFF"/>
              </a:solidFill>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kumimoji="0" lang="en-US" smtClean="0">
                <a:solidFill>
                  <a:srgbClr val="FFFFFF"/>
                </a:solidFill>
              </a:rPr>
              <a:t>Definiteness And Indefiniteness In English</a:t>
            </a:r>
            <a:endParaRPr kumimoji="0" lang="en-US" dirty="0">
              <a:solidFill>
                <a:srgbClr val="FFFFFF"/>
              </a:solidFill>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5217A8-0E06-4059-AC45-433E2E67A85D}" type="slidenum">
              <a:rPr kumimoji="0" lang="en-US" smtClean="0"/>
              <a:pPr/>
              <a:t>‹#›</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4/12/2013</a:t>
            </a:r>
            <a:endParaRPr lang="en-US"/>
          </a:p>
        </p:txBody>
      </p:sp>
      <p:sp>
        <p:nvSpPr>
          <p:cNvPr id="5" name="Footer Placeholder 4"/>
          <p:cNvSpPr>
            <a:spLocks noGrp="1"/>
          </p:cNvSpPr>
          <p:nvPr>
            <p:ph type="ftr" sz="quarter" idx="11"/>
          </p:nvPr>
        </p:nvSpPr>
        <p:spPr/>
        <p:txBody>
          <a:bodyPr/>
          <a:lstStyle>
            <a:extLst/>
          </a:lstStyle>
          <a:p>
            <a:r>
              <a:rPr kumimoji="0" lang="en-US" smtClean="0"/>
              <a:t>Definiteness And Indefiniteness In English</a:t>
            </a:r>
            <a:endParaRPr kumimoji="0" lang="en-US"/>
          </a:p>
        </p:txBody>
      </p:sp>
      <p:sp>
        <p:nvSpPr>
          <p:cNvPr id="6" name="Slide Number Placeholder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r>
              <a:rPr lang="en-US" smtClean="0"/>
              <a:t>4/12/2013</a:t>
            </a:r>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r>
              <a:rPr kumimoji="0" lang="en-US" smtClean="0"/>
              <a:t>Definiteness And Indefiniteness In English</a:t>
            </a:r>
            <a:endParaRPr kumimoji="0"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5217A8-0E06-4059-AC45-433E2E67A85D}" type="slidenum">
              <a:rPr kumimoji="0" lang="en-US" smtClean="0"/>
              <a:pPr/>
              <a:t>‹#›</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4/12/2013</a:t>
            </a:r>
            <a:endParaRPr lang="en-US"/>
          </a:p>
        </p:txBody>
      </p:sp>
      <p:sp>
        <p:nvSpPr>
          <p:cNvPr id="5" name="Footer Placeholder 4"/>
          <p:cNvSpPr>
            <a:spLocks noGrp="1"/>
          </p:cNvSpPr>
          <p:nvPr>
            <p:ph type="ftr" sz="quarter" idx="11"/>
          </p:nvPr>
        </p:nvSpPr>
        <p:spPr/>
        <p:txBody>
          <a:bodyPr/>
          <a:lstStyle>
            <a:extLst/>
          </a:lstStyle>
          <a:p>
            <a:r>
              <a:rPr kumimoji="0" lang="en-US" smtClean="0"/>
              <a:t>Definiteness And Indefiniteness In English</a:t>
            </a:r>
            <a:endParaRPr kumimoji="0" lang="en-US"/>
          </a:p>
        </p:txBody>
      </p:sp>
      <p:sp>
        <p:nvSpPr>
          <p:cNvPr id="6" name="Slide Number Placeholder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r>
              <a:rPr lang="en-US" smtClean="0"/>
              <a:t>4/12/2013</a:t>
            </a:r>
            <a:endParaRPr lang="en-US">
              <a:solidFill>
                <a:schemeClr val="tx2"/>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kumimoji="0" lang="en-US" smtClean="0">
                <a:solidFill>
                  <a:schemeClr val="tx2"/>
                </a:solidFill>
              </a:rPr>
              <a:t>Definiteness And Indefiniteness In English</a:t>
            </a:r>
            <a:endParaRPr kumimoji="0" lang="en-US" dirty="0">
              <a:solidFill>
                <a:schemeClr val="tx2"/>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C5217A8-0E06-4059-AC45-433E2E67A85D}"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4/12/2013</a:t>
            </a:r>
            <a:endParaRPr lang="en-US"/>
          </a:p>
        </p:txBody>
      </p:sp>
      <p:sp>
        <p:nvSpPr>
          <p:cNvPr id="6" name="Footer Placeholder 5"/>
          <p:cNvSpPr>
            <a:spLocks noGrp="1"/>
          </p:cNvSpPr>
          <p:nvPr>
            <p:ph type="ftr" sz="quarter" idx="11"/>
          </p:nvPr>
        </p:nvSpPr>
        <p:spPr/>
        <p:txBody>
          <a:bodyPr/>
          <a:lstStyle>
            <a:extLst/>
          </a:lstStyle>
          <a:p>
            <a:r>
              <a:rPr kumimoji="0" lang="en-US" smtClean="0"/>
              <a:t>Definiteness And Indefiniteness In English</a:t>
            </a:r>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4/12/2013</a:t>
            </a:r>
            <a:endParaRPr lang="en-US"/>
          </a:p>
        </p:txBody>
      </p:sp>
      <p:sp>
        <p:nvSpPr>
          <p:cNvPr id="8" name="Footer Placeholder 7"/>
          <p:cNvSpPr>
            <a:spLocks noGrp="1"/>
          </p:cNvSpPr>
          <p:nvPr>
            <p:ph type="ftr" sz="quarter" idx="11"/>
          </p:nvPr>
        </p:nvSpPr>
        <p:spPr/>
        <p:txBody>
          <a:bodyPr/>
          <a:lstStyle>
            <a:extLst/>
          </a:lstStyle>
          <a:p>
            <a:r>
              <a:rPr kumimoji="0" lang="en-US" smtClean="0"/>
              <a:t>Definiteness And Indefiniteness In English</a:t>
            </a:r>
            <a:endParaRPr kumimoji="0" lang="en-US"/>
          </a:p>
        </p:txBody>
      </p:sp>
      <p:sp>
        <p:nvSpPr>
          <p:cNvPr id="9" name="Slide Number Placeholder 8"/>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4/12/2013</a:t>
            </a:r>
            <a:endParaRPr lang="en-US"/>
          </a:p>
        </p:txBody>
      </p:sp>
      <p:sp>
        <p:nvSpPr>
          <p:cNvPr id="4" name="Footer Placeholder 3"/>
          <p:cNvSpPr>
            <a:spLocks noGrp="1"/>
          </p:cNvSpPr>
          <p:nvPr>
            <p:ph type="ftr" sz="quarter" idx="11"/>
          </p:nvPr>
        </p:nvSpPr>
        <p:spPr/>
        <p:txBody>
          <a:bodyPr/>
          <a:lstStyle>
            <a:extLst/>
          </a:lstStyle>
          <a:p>
            <a:r>
              <a:rPr kumimoji="0" lang="en-US" smtClean="0"/>
              <a:t>Definiteness And Indefiniteness In English</a:t>
            </a:r>
            <a:endParaRPr kumimoji="0" lang="en-US"/>
          </a:p>
        </p:txBody>
      </p:sp>
      <p:sp>
        <p:nvSpPr>
          <p:cNvPr id="5" name="Slide Number Placeholder 4"/>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r>
              <a:rPr lang="en-US" smtClean="0"/>
              <a:t>4/12/2013</a:t>
            </a:r>
            <a:endParaRPr lang="en-US" dirty="0">
              <a:solidFill>
                <a:schemeClr val="tx2"/>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kumimoji="0" lang="en-US" smtClean="0">
                <a:solidFill>
                  <a:schemeClr val="tx2"/>
                </a:solidFill>
              </a:rPr>
              <a:t>Definiteness And Indefiniteness In English</a:t>
            </a:r>
            <a:endParaRPr kumimoji="0" lang="en-US" dirty="0">
              <a:solidFill>
                <a:schemeClr val="tx2"/>
              </a:solidFill>
            </a:endParaRPr>
          </a:p>
        </p:txBody>
      </p:sp>
      <p:sp>
        <p:nvSpPr>
          <p:cNvPr id="4" name="Slide Number Placeholder 3"/>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4/12/2013</a:t>
            </a:r>
            <a:endParaRPr lang="en-US"/>
          </a:p>
        </p:txBody>
      </p:sp>
      <p:sp>
        <p:nvSpPr>
          <p:cNvPr id="6" name="Footer Placeholder 5"/>
          <p:cNvSpPr>
            <a:spLocks noGrp="1"/>
          </p:cNvSpPr>
          <p:nvPr>
            <p:ph type="ftr" sz="quarter" idx="11"/>
          </p:nvPr>
        </p:nvSpPr>
        <p:spPr/>
        <p:txBody>
          <a:bodyPr/>
          <a:lstStyle>
            <a:extLst/>
          </a:lstStyle>
          <a:p>
            <a:r>
              <a:rPr kumimoji="0" lang="en-US" smtClean="0"/>
              <a:t>Definiteness And Indefiniteness In English</a:t>
            </a:r>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r>
              <a:rPr lang="en-US" smtClean="0"/>
              <a:t>4/12/2013</a:t>
            </a:r>
            <a:endParaRPr lang="en-US"/>
          </a:p>
        </p:txBody>
      </p:sp>
      <p:sp>
        <p:nvSpPr>
          <p:cNvPr id="6" name="Footer Placeholder 5"/>
          <p:cNvSpPr>
            <a:spLocks noGrp="1"/>
          </p:cNvSpPr>
          <p:nvPr>
            <p:ph type="ftr" sz="quarter" idx="11"/>
          </p:nvPr>
        </p:nvSpPr>
        <p:spPr/>
        <p:txBody>
          <a:bodyPr/>
          <a:lstStyle>
            <a:extLst/>
          </a:lstStyle>
          <a:p>
            <a:r>
              <a:rPr kumimoji="0" lang="en-US" smtClean="0"/>
              <a:t>Definiteness And Indefiniteness In English</a:t>
            </a:r>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r>
              <a:rPr lang="en-US" smtClean="0"/>
              <a:t>4/12/2013</a:t>
            </a:r>
            <a:endParaRPr lang="en-US" sz="1000" dirty="0">
              <a:solidFill>
                <a:schemeClr val="tx2"/>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r>
              <a:rPr kumimoji="0" lang="en-US" sz="1000" smtClean="0">
                <a:solidFill>
                  <a:schemeClr val="tx2"/>
                </a:solidFill>
              </a:rPr>
              <a:t>Definiteness And Indefiniteness In English</a:t>
            </a:r>
            <a:endParaRPr kumimoji="0" lang="en-US" sz="1000" dirty="0">
              <a:solidFill>
                <a:schemeClr val="tx2"/>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2514600"/>
            <a:ext cx="6248400" cy="1600200"/>
          </a:xfrm>
        </p:spPr>
        <p:txBody>
          <a:bodyPr/>
          <a:lstStyle/>
          <a:p>
            <a:pPr algn="l"/>
            <a:r>
              <a:rPr lang="en-GB" sz="4000" cap="none" dirty="0" smtClean="0"/>
              <a:t>Definiteness And </a:t>
            </a:r>
            <a:r>
              <a:rPr lang="en-US" sz="4000" cap="none" dirty="0" smtClean="0"/>
              <a:t>I</a:t>
            </a:r>
            <a:r>
              <a:rPr lang="en-GB" sz="4000" cap="none" dirty="0" smtClean="0"/>
              <a:t>ndefiniteness In English</a:t>
            </a:r>
            <a:r>
              <a:rPr lang="en-US" sz="4000" b="1" cap="none" dirty="0" smtClean="0"/>
              <a:t/>
            </a:r>
            <a:br>
              <a:rPr lang="en-US" sz="4000" b="1" cap="none" dirty="0" smtClean="0"/>
            </a:br>
            <a:endParaRPr lang="en-US" sz="4000" b="1" cap="none" dirty="0"/>
          </a:p>
        </p:txBody>
      </p:sp>
      <p:sp>
        <p:nvSpPr>
          <p:cNvPr id="3" name="Subtitle 2"/>
          <p:cNvSpPr>
            <a:spLocks noGrp="1"/>
          </p:cNvSpPr>
          <p:nvPr>
            <p:ph type="subTitle" idx="1"/>
          </p:nvPr>
        </p:nvSpPr>
        <p:spPr>
          <a:xfrm>
            <a:off x="4724400" y="5334000"/>
            <a:ext cx="4724400" cy="1524000"/>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spcBef>
                <a:spcPts val="0"/>
              </a:spcBef>
              <a:defRPr/>
            </a:pPr>
            <a:r>
              <a:rPr lang="en-GB"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latin typeface="Agency FB" pitchFamily="34" charset="0"/>
              </a:rPr>
              <a:t>Assist Lecturer </a:t>
            </a:r>
            <a:r>
              <a:rPr lang="en-GB" sz="24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latin typeface="Agency FB" pitchFamily="34" charset="0"/>
              </a:rPr>
              <a:t>Eman</a:t>
            </a:r>
            <a:r>
              <a:rPr lang="en-GB"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latin typeface="Agency FB" pitchFamily="34" charset="0"/>
              </a:rPr>
              <a:t> </a:t>
            </a:r>
            <a:r>
              <a:rPr lang="en-GB"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latin typeface="Agency FB" pitchFamily="34" charset="0"/>
              </a:rPr>
              <a:t>A.S. </a:t>
            </a:r>
            <a:r>
              <a:rPr lang="en-GB"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latin typeface="Agency FB" pitchFamily="34" charset="0"/>
              </a:rPr>
              <a:t>Al-Khalil  </a:t>
            </a:r>
          </a:p>
          <a:p>
            <a:pPr algn="ctr">
              <a:spcBef>
                <a:spcPts val="0"/>
              </a:spcBef>
              <a:defRPr/>
            </a:pPr>
            <a:r>
              <a:rPr lang="en-GB"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latin typeface="Agency FB" pitchFamily="34" charset="0"/>
              </a:rPr>
              <a:t>M.A</a:t>
            </a:r>
            <a:r>
              <a:rPr lang="en-GB"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latin typeface="Agency FB" pitchFamily="34" charset="0"/>
              </a:rPr>
              <a:t>. - English Linguistics -</a:t>
            </a:r>
          </a:p>
          <a:p>
            <a:pPr algn="ctr">
              <a:spcBef>
                <a:spcPts val="0"/>
              </a:spcBef>
              <a:defRPr/>
            </a:pPr>
            <a:r>
              <a:rPr lang="en-GB"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latin typeface="Agency FB" pitchFamily="34" charset="0"/>
              </a:rPr>
              <a:t> Translation </a:t>
            </a:r>
            <a:endParaRPr lang="en-GB"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latin typeface="Agency FB" pitchFamily="34" charset="0"/>
            </a:endParaRPr>
          </a:p>
          <a:p>
            <a:pPr algn="ctr">
              <a:spcBef>
                <a:spcPts val="0"/>
              </a:spcBef>
              <a:defRPr/>
            </a:pPr>
            <a:r>
              <a:rPr lang="en-GB" sz="24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latin typeface="Agency FB" pitchFamily="34" charset="0"/>
              </a:rPr>
              <a:t>Sallaheddin</a:t>
            </a:r>
            <a:r>
              <a:rPr lang="en-GB"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latin typeface="Agency FB" pitchFamily="34" charset="0"/>
              </a:rPr>
              <a:t> </a:t>
            </a:r>
            <a:r>
              <a:rPr lang="en-GB" sz="2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latin typeface="Agency FB" pitchFamily="34" charset="0"/>
              </a:rPr>
              <a:t>University</a:t>
            </a:r>
          </a:p>
          <a:p>
            <a:pPr algn="ctr">
              <a:spcBef>
                <a:spcPts val="0"/>
              </a:spcBef>
              <a:defRPr/>
            </a:pPr>
            <a:endParaRPr lang="en-US"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latin typeface="Agency FB" pitchFamily="34" charset="0"/>
            </a:endParaRPr>
          </a:p>
          <a:p>
            <a:endParaRPr lang="en-US" sz="2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838200"/>
            <a:ext cx="7467600" cy="1066800"/>
          </a:xfrm>
        </p:spPr>
        <p:txBody>
          <a:bodyPr>
            <a:normAutofit fontScale="90000"/>
          </a:bodyPr>
          <a:lstStyle/>
          <a:p>
            <a:r>
              <a:rPr lang="en-GB" sz="3300" cap="none" dirty="0" smtClean="0"/>
              <a:t>Some Rules on </a:t>
            </a:r>
            <a:r>
              <a:rPr lang="en-US" sz="3300" cap="none" dirty="0" smtClean="0"/>
              <a:t>In(Definite) Articles</a:t>
            </a:r>
            <a:r>
              <a:rPr lang="en-GB" sz="3300" cap="none" dirty="0" smtClean="0"/>
              <a:t> Use:</a:t>
            </a:r>
            <a:r>
              <a:rPr lang="en-GB" sz="3600" dirty="0" smtClean="0">
                <a:latin typeface="Times New Roman" pitchFamily="18" charset="0"/>
                <a:cs typeface="Times New Roman" pitchFamily="18" charset="0"/>
              </a:rPr>
              <a:t/>
            </a:r>
            <a:br>
              <a:rPr lang="en-GB" sz="3600" dirty="0" smtClean="0">
                <a:latin typeface="Times New Roman" pitchFamily="18" charset="0"/>
                <a:cs typeface="Times New Roman" pitchFamily="18" charset="0"/>
              </a:rPr>
            </a:br>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endParaRPr lang="en-US" dirty="0"/>
          </a:p>
        </p:txBody>
      </p:sp>
      <p:sp>
        <p:nvSpPr>
          <p:cNvPr id="5" name="Footer Placeholder 4"/>
          <p:cNvSpPr>
            <a:spLocks noGrp="1"/>
          </p:cNvSpPr>
          <p:nvPr>
            <p:ph type="ftr" sz="quarter" idx="11"/>
          </p:nvPr>
        </p:nvSpPr>
        <p:spPr/>
        <p:txBody>
          <a:bodyPr/>
          <a:lstStyle/>
          <a:p>
            <a:r>
              <a:rPr kumimoji="0" lang="en-US" smtClean="0"/>
              <a:t>Definiteness And Indefiniteness In English</a:t>
            </a:r>
            <a:endParaRPr kumimoji="0" lang="en-US"/>
          </a:p>
        </p:txBody>
      </p:sp>
      <p:sp>
        <p:nvSpPr>
          <p:cNvPr id="7" name="Content Placeholder 6"/>
          <p:cNvSpPr>
            <a:spLocks noGrp="1"/>
          </p:cNvSpPr>
          <p:nvPr>
            <p:ph idx="1"/>
          </p:nvPr>
        </p:nvSpPr>
        <p:spPr/>
        <p:txBody>
          <a:bodyPr>
            <a:normAutofit fontScale="77500" lnSpcReduction="20000"/>
          </a:bodyPr>
          <a:lstStyle/>
          <a:p>
            <a:pPr marL="0" lvl="0">
              <a:buFont typeface="Wingdings" pitchFamily="2" charset="2"/>
              <a:buChar char="Ø"/>
            </a:pPr>
            <a:r>
              <a:rPr lang="en-GB" sz="2800" b="1" dirty="0" smtClean="0">
                <a:latin typeface="Times New Roman" pitchFamily="18" charset="0"/>
                <a:cs typeface="Times New Roman" pitchFamily="18" charset="0"/>
              </a:rPr>
              <a:t>a</a:t>
            </a:r>
            <a:r>
              <a:rPr lang="en-GB" sz="2800" dirty="0" smtClean="0">
                <a:latin typeface="Times New Roman" pitchFamily="18" charset="0"/>
                <a:cs typeface="Times New Roman" pitchFamily="18" charset="0"/>
              </a:rPr>
              <a:t>: indefinite article is used before unspecific object (sing.)  </a:t>
            </a:r>
          </a:p>
          <a:p>
            <a:pPr marL="0" lvl="0">
              <a:buNone/>
            </a:pPr>
            <a:r>
              <a:rPr lang="en-GB" sz="2800" dirty="0" smtClean="0">
                <a:latin typeface="Times New Roman" pitchFamily="18" charset="0"/>
                <a:cs typeface="Times New Roman" pitchFamily="18" charset="0"/>
              </a:rPr>
              <a:t>     starts with consonants</a:t>
            </a:r>
            <a:endParaRPr lang="en-US" sz="2800" dirty="0" smtClean="0">
              <a:latin typeface="Times New Roman" pitchFamily="18" charset="0"/>
              <a:cs typeface="Times New Roman" pitchFamily="18" charset="0"/>
            </a:endParaRPr>
          </a:p>
          <a:p>
            <a:pPr marL="0" lvl="0">
              <a:buNone/>
            </a:pP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e. g   She has </a:t>
            </a:r>
            <a:r>
              <a:rPr lang="en-GB" sz="2800" b="1" dirty="0" smtClean="0">
                <a:latin typeface="Times New Roman" pitchFamily="18" charset="0"/>
                <a:cs typeface="Times New Roman" pitchFamily="18" charset="0"/>
              </a:rPr>
              <a:t>a</a:t>
            </a:r>
            <a:r>
              <a:rPr lang="en-GB" sz="2800" dirty="0" smtClean="0">
                <a:latin typeface="Times New Roman" pitchFamily="18" charset="0"/>
                <a:cs typeface="Times New Roman" pitchFamily="18" charset="0"/>
              </a:rPr>
              <a:t> </a:t>
            </a:r>
            <a:r>
              <a:rPr lang="en-GB" sz="2800" b="1" dirty="0" smtClean="0">
                <a:latin typeface="Times New Roman" pitchFamily="18" charset="0"/>
                <a:cs typeface="Times New Roman" pitchFamily="18" charset="0"/>
              </a:rPr>
              <a:t>d</a:t>
            </a:r>
            <a:r>
              <a:rPr lang="en-GB" sz="2800" dirty="0" smtClean="0">
                <a:latin typeface="Times New Roman" pitchFamily="18" charset="0"/>
                <a:cs typeface="Times New Roman" pitchFamily="18" charset="0"/>
              </a:rPr>
              <a:t>og.</a:t>
            </a:r>
            <a:br>
              <a:rPr lang="en-GB" sz="28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a:p>
            <a:pPr marL="0" lvl="0">
              <a:buFont typeface="Wingdings" pitchFamily="2" charset="2"/>
              <a:buChar char="Ø"/>
            </a:pPr>
            <a:r>
              <a:rPr lang="en-GB" sz="2800" b="1" dirty="0" smtClean="0">
                <a:latin typeface="Times New Roman" pitchFamily="18" charset="0"/>
                <a:cs typeface="Times New Roman" pitchFamily="18" charset="0"/>
              </a:rPr>
              <a:t>an</a:t>
            </a:r>
            <a:r>
              <a:rPr lang="en-GB" sz="2800" dirty="0" smtClean="0">
                <a:latin typeface="Times New Roman" pitchFamily="18" charset="0"/>
                <a:cs typeface="Times New Roman" pitchFamily="18" charset="0"/>
              </a:rPr>
              <a:t> : indefinite article is used before unspecific object (sing.)    </a:t>
            </a:r>
          </a:p>
          <a:p>
            <a:pPr marL="0" lvl="0">
              <a:buNone/>
            </a:pPr>
            <a:r>
              <a:rPr lang="en-GB" sz="2800" dirty="0" smtClean="0">
                <a:latin typeface="Times New Roman" pitchFamily="18" charset="0"/>
                <a:cs typeface="Times New Roman" pitchFamily="18" charset="0"/>
              </a:rPr>
              <a:t>     starts with vowels (a, e, </a:t>
            </a:r>
            <a:r>
              <a:rPr lang="en-GB" sz="2800" dirty="0" err="1" smtClean="0">
                <a:latin typeface="Times New Roman" pitchFamily="18" charset="0"/>
                <a:cs typeface="Times New Roman" pitchFamily="18" charset="0"/>
              </a:rPr>
              <a:t>i</a:t>
            </a:r>
            <a:r>
              <a:rPr lang="en-GB" sz="2800" dirty="0" smtClean="0">
                <a:latin typeface="Times New Roman" pitchFamily="18" charset="0"/>
                <a:cs typeface="Times New Roman" pitchFamily="18" charset="0"/>
              </a:rPr>
              <a:t>, o, u)</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e. g   She is </a:t>
            </a:r>
            <a:r>
              <a:rPr lang="en-GB" sz="2800" b="1" dirty="0" smtClean="0">
                <a:latin typeface="Times New Roman" pitchFamily="18" charset="0"/>
                <a:cs typeface="Times New Roman" pitchFamily="18" charset="0"/>
              </a:rPr>
              <a:t>an E</a:t>
            </a:r>
            <a:r>
              <a:rPr lang="en-GB" sz="2800" dirty="0" smtClean="0">
                <a:latin typeface="Times New Roman" pitchFamily="18" charset="0"/>
                <a:cs typeface="Times New Roman" pitchFamily="18" charset="0"/>
              </a:rPr>
              <a:t>nglish teacher.</a:t>
            </a:r>
            <a:endParaRPr lang="en-US" sz="2800" dirty="0" smtClean="0">
              <a:latin typeface="Times New Roman" pitchFamily="18" charset="0"/>
              <a:cs typeface="Times New Roman" pitchFamily="18" charset="0"/>
            </a:endParaRPr>
          </a:p>
          <a:p>
            <a:pPr marL="0">
              <a:buNone/>
            </a:pPr>
            <a:r>
              <a:rPr lang="en-GB"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0" lvl="0">
              <a:buFont typeface="Wingdings" pitchFamily="2" charset="2"/>
              <a:buChar char="Ø"/>
            </a:pPr>
            <a:r>
              <a:rPr lang="en-GB" sz="2800" b="1" dirty="0" smtClean="0">
                <a:latin typeface="Times New Roman" pitchFamily="18" charset="0"/>
                <a:cs typeface="Times New Roman" pitchFamily="18" charset="0"/>
              </a:rPr>
              <a:t>the </a:t>
            </a:r>
            <a:r>
              <a:rPr lang="en-GB" sz="2800" dirty="0" smtClean="0">
                <a:latin typeface="Times New Roman" pitchFamily="18" charset="0"/>
                <a:cs typeface="Times New Roman" pitchFamily="18" charset="0"/>
              </a:rPr>
              <a:t>: definite article is used before a specific object known</a:t>
            </a:r>
          </a:p>
          <a:p>
            <a:pPr marL="0" lvl="0">
              <a:buNone/>
            </a:pPr>
            <a:r>
              <a:rPr lang="en-GB" sz="2800" dirty="0" smtClean="0">
                <a:latin typeface="Times New Roman" pitchFamily="18" charset="0"/>
                <a:cs typeface="Times New Roman" pitchFamily="18" charset="0"/>
              </a:rPr>
              <a:t>     to both the speaker and listener.</a:t>
            </a:r>
            <a:br>
              <a:rPr lang="en-GB" sz="28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a:p>
            <a:pPr marL="0">
              <a:buNone/>
            </a:pPr>
            <a:r>
              <a:rPr lang="en-GB" sz="2800"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e. g   </a:t>
            </a:r>
            <a:r>
              <a:rPr lang="en-GB" sz="2800" b="1" dirty="0" smtClean="0">
                <a:latin typeface="Times New Roman" pitchFamily="18" charset="0"/>
                <a:cs typeface="Times New Roman" pitchFamily="18" charset="0"/>
              </a:rPr>
              <a:t>The</a:t>
            </a:r>
            <a:r>
              <a:rPr lang="en-GB" sz="2800" dirty="0" smtClean="0">
                <a:latin typeface="Times New Roman" pitchFamily="18" charset="0"/>
                <a:cs typeface="Times New Roman" pitchFamily="18" charset="0"/>
              </a:rPr>
              <a:t> teacher is very good, isn't he?</a:t>
            </a:r>
            <a:endParaRPr lang="en-US" sz="2800" dirty="0" smtClean="0">
              <a:latin typeface="Times New Roman" pitchFamily="18" charset="0"/>
              <a:cs typeface="Times New Roman" pitchFamily="18" charset="0"/>
            </a:endParaRPr>
          </a:p>
          <a:p>
            <a:pPr marL="0">
              <a:buNone/>
            </a:pPr>
            <a:r>
              <a:rPr lang="en-GB"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0">
              <a:buFont typeface="Wingdings" pitchFamily="2" charset="2"/>
              <a:buChar char="Ø"/>
            </a:pPr>
            <a:endParaRPr lang="en-US" sz="2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7696200" cy="6019800"/>
          </a:xfrm>
        </p:spPr>
        <p:txBody>
          <a:bodyPr>
            <a:noAutofit/>
          </a:bodyPr>
          <a:lstStyle/>
          <a:p>
            <a:pPr marL="0" lvl="0">
              <a:spcBef>
                <a:spcPts val="0"/>
              </a:spcBef>
              <a:buFont typeface="Wingdings" pitchFamily="2" charset="2"/>
              <a:buChar char="Ø"/>
            </a:pPr>
            <a:r>
              <a:rPr lang="en-GB" sz="2000" dirty="0" smtClean="0">
                <a:latin typeface="Times New Roman" pitchFamily="18" charset="0"/>
                <a:cs typeface="Times New Roman" pitchFamily="18" charset="0"/>
              </a:rPr>
              <a:t>Use "</a:t>
            </a:r>
            <a:r>
              <a:rPr lang="en-GB" sz="2000" b="1" dirty="0" smtClean="0">
                <a:latin typeface="Times New Roman" pitchFamily="18" charset="0"/>
                <a:cs typeface="Times New Roman" pitchFamily="18" charset="0"/>
              </a:rPr>
              <a:t>a /an</a:t>
            </a:r>
            <a:r>
              <a:rPr lang="en-GB" sz="2000" dirty="0" smtClean="0">
                <a:latin typeface="Times New Roman" pitchFamily="18" charset="0"/>
                <a:cs typeface="Times New Roman" pitchFamily="18" charset="0"/>
              </a:rPr>
              <a:t>", for the first time you speak of something, when you </a:t>
            </a:r>
          </a:p>
          <a:p>
            <a:pPr marL="0" lvl="0">
              <a:spcBef>
                <a:spcPts val="0"/>
              </a:spcBef>
              <a:buNone/>
            </a:pPr>
            <a:r>
              <a:rPr lang="en-GB" sz="2000" dirty="0" smtClean="0">
                <a:latin typeface="Times New Roman" pitchFamily="18" charset="0"/>
                <a:cs typeface="Times New Roman" pitchFamily="18" charset="0"/>
              </a:rPr>
              <a:t>     repeat that object use "</a:t>
            </a:r>
            <a:r>
              <a:rPr lang="en-GB" sz="2000" b="1" dirty="0" smtClean="0">
                <a:latin typeface="Times New Roman" pitchFamily="18" charset="0"/>
                <a:cs typeface="Times New Roman" pitchFamily="18" charset="0"/>
              </a:rPr>
              <a:t>the</a:t>
            </a:r>
            <a:r>
              <a:rPr lang="en-GB" sz="2000" dirty="0" smtClean="0">
                <a:latin typeface="Times New Roman" pitchFamily="18" charset="0"/>
                <a:cs typeface="Times New Roman" pitchFamily="18" charset="0"/>
              </a:rPr>
              <a:t>".</a:t>
            </a:r>
          </a:p>
          <a:p>
            <a:pPr marL="0" lvl="0">
              <a:spcBef>
                <a:spcPts val="0"/>
              </a:spcBef>
              <a:buNone/>
            </a:pP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e. g   I ate in </a:t>
            </a:r>
            <a:r>
              <a:rPr lang="en-GB" sz="2000" b="1" dirty="0" smtClean="0">
                <a:latin typeface="Times New Roman" pitchFamily="18" charset="0"/>
                <a:cs typeface="Times New Roman" pitchFamily="18" charset="0"/>
              </a:rPr>
              <a:t>a</a:t>
            </a:r>
            <a:r>
              <a:rPr lang="en-GB" sz="2000" dirty="0" smtClean="0">
                <a:latin typeface="Times New Roman" pitchFamily="18" charset="0"/>
                <a:cs typeface="Times New Roman" pitchFamily="18" charset="0"/>
              </a:rPr>
              <a:t> Chinese restaurant. </a:t>
            </a:r>
            <a:r>
              <a:rPr lang="en-GB" sz="2000" b="1" dirty="0" smtClean="0">
                <a:latin typeface="Times New Roman" pitchFamily="18" charset="0"/>
                <a:cs typeface="Times New Roman" pitchFamily="18" charset="0"/>
              </a:rPr>
              <a:t>The</a:t>
            </a:r>
            <a:r>
              <a:rPr lang="en-GB" sz="2000" dirty="0" smtClean="0">
                <a:latin typeface="Times New Roman" pitchFamily="18" charset="0"/>
                <a:cs typeface="Times New Roman" pitchFamily="18" charset="0"/>
              </a:rPr>
              <a:t> restaurant was very good.</a:t>
            </a:r>
            <a:endParaRPr lang="en-US" sz="2000" dirty="0" smtClean="0">
              <a:latin typeface="Times New Roman" pitchFamily="18" charset="0"/>
              <a:cs typeface="Times New Roman" pitchFamily="18" charset="0"/>
            </a:endParaRPr>
          </a:p>
          <a:p>
            <a:pPr marL="0">
              <a:spcBef>
                <a:spcPts val="0"/>
              </a:spcBef>
              <a:buFont typeface="Wingdings" pitchFamily="2" charset="2"/>
              <a:buChar char="Ø"/>
            </a:pPr>
            <a:endParaRPr lang="en-US" sz="2000" dirty="0" smtClean="0">
              <a:latin typeface="Times New Roman" pitchFamily="18" charset="0"/>
              <a:cs typeface="Times New Roman" pitchFamily="18" charset="0"/>
            </a:endParaRPr>
          </a:p>
          <a:p>
            <a:pPr marL="0" lvl="0">
              <a:spcBef>
                <a:spcPts val="0"/>
              </a:spcBef>
              <a:buFont typeface="Wingdings" pitchFamily="2" charset="2"/>
              <a:buChar char="Ø"/>
            </a:pPr>
            <a:r>
              <a:rPr lang="en-GB" sz="2000" dirty="0" smtClean="0">
                <a:latin typeface="Times New Roman" pitchFamily="18" charset="0"/>
                <a:cs typeface="Times New Roman" pitchFamily="18" charset="0"/>
              </a:rPr>
              <a:t>DO NOT use an article with countries, states, or provinces,  lakes and          </a:t>
            </a:r>
          </a:p>
          <a:p>
            <a:pPr marL="0" lvl="0">
              <a:spcBef>
                <a:spcPts val="0"/>
              </a:spcBef>
              <a:buNone/>
            </a:pPr>
            <a:r>
              <a:rPr lang="en-GB" sz="2000" dirty="0" smtClean="0">
                <a:latin typeface="Times New Roman" pitchFamily="18" charset="0"/>
                <a:cs typeface="Times New Roman" pitchFamily="18" charset="0"/>
              </a:rPr>
              <a:t>     mountains except when the country is a collection of states such as </a:t>
            </a:r>
          </a:p>
          <a:p>
            <a:pPr marL="0" lvl="0">
              <a:spcBef>
                <a:spcPts val="0"/>
              </a:spcBef>
              <a:buNone/>
            </a:pPr>
            <a:r>
              <a:rPr lang="en-GB" sz="2000" dirty="0" smtClean="0">
                <a:latin typeface="Times New Roman" pitchFamily="18" charset="0"/>
                <a:cs typeface="Times New Roman" pitchFamily="18" charset="0"/>
              </a:rPr>
              <a:t>     "</a:t>
            </a:r>
            <a:r>
              <a:rPr lang="en-GB" sz="2000" b="1" dirty="0" smtClean="0">
                <a:latin typeface="Times New Roman" pitchFamily="18" charset="0"/>
                <a:cs typeface="Times New Roman" pitchFamily="18" charset="0"/>
              </a:rPr>
              <a:t>The </a:t>
            </a:r>
            <a:r>
              <a:rPr lang="en-GB" sz="2000" dirty="0" smtClean="0">
                <a:latin typeface="Times New Roman" pitchFamily="18" charset="0"/>
                <a:cs typeface="Times New Roman" pitchFamily="18" charset="0"/>
              </a:rPr>
              <a:t>United States".</a:t>
            </a:r>
            <a:br>
              <a:rPr lang="en-GB"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0">
              <a:spcBef>
                <a:spcPts val="0"/>
              </a:spcBef>
              <a:buNone/>
            </a:pPr>
            <a:r>
              <a:rPr lang="en-GB" sz="2000" dirty="0" smtClean="0">
                <a:latin typeface="Times New Roman" pitchFamily="18" charset="0"/>
                <a:cs typeface="Times New Roman" pitchFamily="18" charset="0"/>
              </a:rPr>
              <a:t>    e. g   They live in  Ø  northern British Columbia.</a:t>
            </a:r>
            <a:endParaRPr lang="en-US" sz="2000" dirty="0" smtClean="0">
              <a:latin typeface="Times New Roman" pitchFamily="18" charset="0"/>
              <a:cs typeface="Times New Roman" pitchFamily="18" charset="0"/>
            </a:endParaRPr>
          </a:p>
          <a:p>
            <a:pPr marL="0">
              <a:spcBef>
                <a:spcPts val="0"/>
              </a:spcBef>
              <a:buNone/>
            </a:pPr>
            <a:r>
              <a:rPr lang="en-GB"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0" lvl="0">
              <a:spcBef>
                <a:spcPts val="0"/>
              </a:spcBef>
              <a:buFont typeface="Wingdings" pitchFamily="2" charset="2"/>
              <a:buChar char="Ø"/>
            </a:pPr>
            <a:r>
              <a:rPr lang="en-GB" sz="2000" dirty="0" smtClean="0">
                <a:latin typeface="Times New Roman" pitchFamily="18" charset="0"/>
                <a:cs typeface="Times New Roman" pitchFamily="18" charset="0"/>
              </a:rPr>
              <a:t>DO NOT use an article when you speak about things in general.</a:t>
            </a:r>
            <a:br>
              <a:rPr lang="en-GB"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0">
              <a:spcBef>
                <a:spcPts val="0"/>
              </a:spcBef>
              <a:buNone/>
            </a:pPr>
            <a:r>
              <a:rPr lang="en-GB" sz="2000" dirty="0" smtClean="0">
                <a:latin typeface="Times New Roman" pitchFamily="18" charset="0"/>
                <a:cs typeface="Times New Roman" pitchFamily="18" charset="0"/>
              </a:rPr>
              <a:t>    e. g   I like  Ø  Russian tea.</a:t>
            </a:r>
            <a:br>
              <a:rPr lang="en-GB"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0" lvl="0">
              <a:spcBef>
                <a:spcPts val="0"/>
              </a:spcBef>
              <a:buFont typeface="Wingdings" pitchFamily="2" charset="2"/>
              <a:buChar char="Ø"/>
            </a:pPr>
            <a:r>
              <a:rPr lang="en-GB" sz="2000" dirty="0" smtClean="0">
                <a:latin typeface="Times New Roman" pitchFamily="18" charset="0"/>
                <a:cs typeface="Times New Roman" pitchFamily="18" charset="0"/>
              </a:rPr>
              <a:t>DO NOT use an article when you speak about meals, places, and </a:t>
            </a:r>
          </a:p>
          <a:p>
            <a:pPr marL="0" lvl="0">
              <a:spcBef>
                <a:spcPts val="0"/>
              </a:spcBef>
              <a:buNone/>
            </a:pPr>
            <a:r>
              <a:rPr lang="en-GB" sz="2000" dirty="0" smtClean="0">
                <a:latin typeface="Times New Roman" pitchFamily="18" charset="0"/>
                <a:cs typeface="Times New Roman" pitchFamily="18" charset="0"/>
              </a:rPr>
              <a:t>     transport.</a:t>
            </a:r>
            <a:br>
              <a:rPr lang="en-GB"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0">
              <a:spcBef>
                <a:spcPts val="0"/>
              </a:spcBef>
              <a:buNone/>
            </a:pPr>
            <a:r>
              <a:rPr lang="en-GB" sz="2000" dirty="0" smtClean="0">
                <a:latin typeface="Times New Roman" pitchFamily="18" charset="0"/>
                <a:cs typeface="Times New Roman" pitchFamily="18" charset="0"/>
              </a:rPr>
              <a:t>      e. g  He has   Ø  breakfast at home.</a:t>
            </a:r>
            <a:endParaRPr lang="en-US" sz="2000" dirty="0" smtClean="0">
              <a:latin typeface="Times New Roman" pitchFamily="18" charset="0"/>
              <a:cs typeface="Times New Roman" pitchFamily="18" charset="0"/>
            </a:endParaRPr>
          </a:p>
          <a:p>
            <a:pPr marL="0">
              <a:spcBef>
                <a:spcPts val="0"/>
              </a:spcBef>
            </a:pPr>
            <a:endParaRPr lang="en-US" sz="2000" dirty="0">
              <a:latin typeface="Times New Roman" pitchFamily="18" charset="0"/>
              <a:cs typeface="Times New Roman" pitchFamily="18" charset="0"/>
            </a:endParaRPr>
          </a:p>
        </p:txBody>
      </p:sp>
      <p:sp>
        <p:nvSpPr>
          <p:cNvPr id="4" name="Title 1"/>
          <p:cNvSpPr>
            <a:spLocks noGrp="1"/>
          </p:cNvSpPr>
          <p:nvPr>
            <p:ph type="title"/>
          </p:nvPr>
        </p:nvSpPr>
        <p:spPr>
          <a:xfrm>
            <a:off x="76200" y="609600"/>
            <a:ext cx="8153400" cy="990600"/>
          </a:xfrm>
        </p:spPr>
        <p:txBody>
          <a:bodyPr>
            <a:noAutofit/>
          </a:bodyPr>
          <a:lstStyle/>
          <a:p>
            <a:r>
              <a:rPr lang="en-GB" sz="2800" cap="none" dirty="0" smtClean="0"/>
              <a:t>Some Rules on </a:t>
            </a:r>
            <a:r>
              <a:rPr lang="en-US" sz="2800" cap="none" dirty="0" smtClean="0"/>
              <a:t>In(Definite) Articles</a:t>
            </a:r>
            <a:r>
              <a:rPr lang="en-GB" sz="2800" cap="none" dirty="0" smtClean="0"/>
              <a:t> Use: (Cont..)</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kumimoji="0" lang="en-US" smtClean="0"/>
              <a:t>Definiteness And Indefiniteness In English</a:t>
            </a:r>
            <a:endParaRPr kumimoji="0" lang="en-US"/>
          </a:p>
        </p:txBody>
      </p:sp>
      <p:sp>
        <p:nvSpPr>
          <p:cNvPr id="8" name="Title 1"/>
          <p:cNvSpPr>
            <a:spLocks noGrp="1"/>
          </p:cNvSpPr>
          <p:nvPr>
            <p:ph type="title"/>
          </p:nvPr>
        </p:nvSpPr>
        <p:spPr>
          <a:xfrm>
            <a:off x="76200" y="-304800"/>
            <a:ext cx="8153400" cy="990600"/>
          </a:xfrm>
        </p:spPr>
        <p:txBody>
          <a:bodyPr>
            <a:noAutofit/>
          </a:bodyPr>
          <a:lstStyle/>
          <a:p>
            <a:pPr algn="ctr"/>
            <a:r>
              <a:rPr lang="en-US" sz="2800" cap="none" dirty="0" smtClean="0"/>
              <a:t>Noun Classification for Article Use</a:t>
            </a:r>
            <a:endParaRPr lang="en-US" sz="2800" dirty="0"/>
          </a:p>
        </p:txBody>
      </p:sp>
      <p:sp>
        <p:nvSpPr>
          <p:cNvPr id="3072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30724" name="Picture 4"/>
          <p:cNvPicPr>
            <a:picLocks noChangeAspect="1" noChangeArrowheads="1"/>
          </p:cNvPicPr>
          <p:nvPr/>
        </p:nvPicPr>
        <p:blipFill>
          <a:blip r:embed="rId2" cstate="print"/>
          <a:srcRect l="20000" t="27000" r="20000" b="10000"/>
          <a:stretch>
            <a:fillRect/>
          </a:stretch>
        </p:blipFill>
        <p:spPr bwMode="auto">
          <a:xfrm>
            <a:off x="152400" y="1143000"/>
            <a:ext cx="7772400" cy="5181600"/>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396240"/>
            <a:ext cx="7391400" cy="822960"/>
          </a:xfrm>
        </p:spPr>
        <p:txBody>
          <a:bodyPr>
            <a:noAutofit/>
          </a:bodyPr>
          <a:lstStyle/>
          <a:p>
            <a:pPr algn="ctr"/>
            <a:r>
              <a:rPr lang="en-GB" sz="2800" cap="none" dirty="0" smtClean="0"/>
              <a:t> </a:t>
            </a:r>
            <a:r>
              <a:rPr lang="en-US" sz="2800" cap="none" dirty="0" smtClean="0"/>
              <a:t>In (Definite) Article Quiz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endParaRPr lang="en-US" sz="2800" dirty="0"/>
          </a:p>
        </p:txBody>
      </p:sp>
      <p:sp>
        <p:nvSpPr>
          <p:cNvPr id="3" name="Content Placeholder 2"/>
          <p:cNvSpPr>
            <a:spLocks noGrp="1"/>
          </p:cNvSpPr>
          <p:nvPr>
            <p:ph idx="1"/>
          </p:nvPr>
        </p:nvSpPr>
        <p:spPr>
          <a:xfrm>
            <a:off x="228600" y="1295400"/>
            <a:ext cx="7848600" cy="5105400"/>
          </a:xfrm>
        </p:spPr>
        <p:txBody>
          <a:bodyPr>
            <a:normAutofit fontScale="77500" lnSpcReduction="20000"/>
          </a:bodyPr>
          <a:lstStyle/>
          <a:p>
            <a:pPr algn="just">
              <a:lnSpc>
                <a:spcPct val="120000"/>
              </a:lnSpc>
              <a:buNone/>
            </a:pPr>
            <a:r>
              <a:rPr lang="en-US" sz="3100" dirty="0" smtClean="0"/>
              <a:t>   </a:t>
            </a:r>
            <a:r>
              <a:rPr lang="en-US" sz="3100" dirty="0" smtClean="0">
                <a:latin typeface="Times New Roman" pitchFamily="18" charset="0"/>
                <a:cs typeface="Times New Roman" pitchFamily="18" charset="0"/>
              </a:rPr>
              <a:t>Use </a:t>
            </a:r>
            <a:r>
              <a:rPr lang="en-US" sz="3100" b="1" dirty="0" smtClean="0">
                <a:latin typeface="Times New Roman" pitchFamily="18" charset="0"/>
                <a:cs typeface="Times New Roman" pitchFamily="18" charset="0"/>
              </a:rPr>
              <a:t>a, an, the</a:t>
            </a:r>
            <a:r>
              <a:rPr lang="en-US" sz="3100" dirty="0" smtClean="0">
                <a:latin typeface="Times New Roman" pitchFamily="18" charset="0"/>
                <a:cs typeface="Times New Roman" pitchFamily="18" charset="0"/>
              </a:rPr>
              <a:t> or </a:t>
            </a:r>
            <a:r>
              <a:rPr lang="en-US" sz="3100" b="1" dirty="0" smtClean="0">
                <a:latin typeface="Times New Roman" pitchFamily="18" charset="0"/>
                <a:cs typeface="Times New Roman" pitchFamily="18" charset="0"/>
              </a:rPr>
              <a:t>Ø</a:t>
            </a:r>
            <a:r>
              <a:rPr lang="en-US" sz="3100" dirty="0" smtClean="0">
                <a:latin typeface="Times New Roman" pitchFamily="18" charset="0"/>
                <a:cs typeface="Times New Roman" pitchFamily="18" charset="0"/>
              </a:rPr>
              <a:t> (nothing).</a:t>
            </a:r>
          </a:p>
          <a:p>
            <a:pPr algn="just">
              <a:lnSpc>
                <a:spcPct val="120000"/>
              </a:lnSpc>
              <a:buFont typeface="Wingdings" pitchFamily="2" charset="2"/>
              <a:buChar char="Ø"/>
            </a:pPr>
            <a:endParaRPr lang="en-US" sz="2800" dirty="0" smtClean="0"/>
          </a:p>
          <a:p>
            <a:pPr algn="just">
              <a:lnSpc>
                <a:spcPct val="120000"/>
              </a:lnSpc>
              <a:buFont typeface="Wingdings" pitchFamily="2" charset="2"/>
              <a:buChar char="Ø"/>
            </a:pPr>
            <a:r>
              <a:rPr lang="en-US" sz="3100" dirty="0" smtClean="0">
                <a:latin typeface="Times New Roman" pitchFamily="18" charset="0"/>
                <a:cs typeface="Times New Roman" pitchFamily="18" charset="0"/>
              </a:rPr>
              <a:t> My friend is ____ fireman. Let's ask him for ____ help.</a:t>
            </a:r>
          </a:p>
          <a:p>
            <a:pPr algn="just">
              <a:lnSpc>
                <a:spcPct val="120000"/>
              </a:lnSpc>
              <a:buFont typeface="Wingdings" pitchFamily="2" charset="2"/>
              <a:buChar char="Ø"/>
            </a:pPr>
            <a:r>
              <a:rPr lang="en-US" sz="3100" dirty="0" smtClean="0">
                <a:latin typeface="Times New Roman" pitchFamily="18" charset="0"/>
                <a:cs typeface="Times New Roman" pitchFamily="18" charset="0"/>
              </a:rPr>
              <a:t>There was ____ sound in ____ living room.</a:t>
            </a:r>
          </a:p>
          <a:p>
            <a:pPr algn="just">
              <a:lnSpc>
                <a:spcPct val="120000"/>
              </a:lnSpc>
              <a:buFont typeface="Wingdings" pitchFamily="2" charset="2"/>
              <a:buChar char="Ø"/>
            </a:pPr>
            <a:r>
              <a:rPr lang="en-GB" sz="3100" dirty="0" smtClean="0">
                <a:latin typeface="Times New Roman" pitchFamily="18" charset="0"/>
                <a:cs typeface="Times New Roman" pitchFamily="18" charset="0"/>
              </a:rPr>
              <a:t>Tom said he was _____ employee at _____ fast food restaurant. _____ restaurant is at _____ shopping mall.</a:t>
            </a:r>
            <a:endParaRPr lang="en-US" sz="3100" dirty="0" smtClean="0">
              <a:latin typeface="Times New Roman" pitchFamily="18" charset="0"/>
              <a:cs typeface="Times New Roman" pitchFamily="18" charset="0"/>
            </a:endParaRPr>
          </a:p>
          <a:p>
            <a:pPr algn="just">
              <a:lnSpc>
                <a:spcPct val="120000"/>
              </a:lnSpc>
              <a:buFont typeface="Wingdings" pitchFamily="2" charset="2"/>
              <a:buChar char="Ø"/>
            </a:pPr>
            <a:r>
              <a:rPr lang="en-GB" sz="3100" dirty="0" smtClean="0">
                <a:latin typeface="Times New Roman" pitchFamily="18" charset="0"/>
                <a:cs typeface="Times New Roman" pitchFamily="18" charset="0"/>
              </a:rPr>
              <a:t> Jack Anderson was caught holding _____ match at _____    </a:t>
            </a:r>
          </a:p>
          <a:p>
            <a:pPr algn="just">
              <a:lnSpc>
                <a:spcPct val="120000"/>
              </a:lnSpc>
              <a:buNone/>
            </a:pPr>
            <a:r>
              <a:rPr lang="en-GB" sz="3100" dirty="0" smtClean="0">
                <a:latin typeface="Times New Roman" pitchFamily="18" charset="0"/>
                <a:cs typeface="Times New Roman" pitchFamily="18" charset="0"/>
              </a:rPr>
              <a:t>     time of _____ fire.</a:t>
            </a:r>
            <a:endParaRPr lang="en-US" sz="3100" dirty="0" smtClean="0">
              <a:latin typeface="Times New Roman" pitchFamily="18" charset="0"/>
              <a:cs typeface="Times New Roman" pitchFamily="18" charset="0"/>
            </a:endParaRPr>
          </a:p>
          <a:p>
            <a:pPr algn="just">
              <a:lnSpc>
                <a:spcPct val="120000"/>
              </a:lnSpc>
              <a:buFont typeface="Wingdings" pitchFamily="2" charset="2"/>
              <a:buChar char="Ø"/>
            </a:pPr>
            <a:r>
              <a:rPr lang="en-GB" sz="3100" dirty="0" smtClean="0">
                <a:latin typeface="Times New Roman" pitchFamily="18" charset="0"/>
                <a:cs typeface="Times New Roman" pitchFamily="18" charset="0"/>
              </a:rPr>
              <a:t> She replied in _____ surprise that _____ question was too    </a:t>
            </a:r>
          </a:p>
          <a:p>
            <a:pPr algn="just">
              <a:lnSpc>
                <a:spcPct val="120000"/>
              </a:lnSpc>
              <a:buNone/>
            </a:pPr>
            <a:r>
              <a:rPr lang="en-GB" sz="3100" dirty="0" smtClean="0">
                <a:latin typeface="Times New Roman" pitchFamily="18" charset="0"/>
                <a:cs typeface="Times New Roman" pitchFamily="18" charset="0"/>
              </a:rPr>
              <a:t>     much difficult.</a:t>
            </a:r>
            <a:endParaRPr lang="en-US" sz="3100" dirty="0" smtClean="0">
              <a:latin typeface="Times New Roman" pitchFamily="18" charset="0"/>
              <a:cs typeface="Times New Roman" pitchFamily="18" charset="0"/>
            </a:endParaRPr>
          </a:p>
          <a:p>
            <a:pPr algn="just">
              <a:lnSpc>
                <a:spcPct val="120000"/>
              </a:lnSpc>
              <a:buFont typeface="Wingdings" pitchFamily="2" charset="2"/>
              <a:buChar char="Ø"/>
            </a:pPr>
            <a:endParaRPr lang="en-GB" sz="2800" dirty="0" smtClean="0">
              <a:latin typeface="Times New Roman" pitchFamily="18" charset="0"/>
              <a:cs typeface="Times New Roman" pitchFamily="18" charset="0"/>
            </a:endParaRPr>
          </a:p>
          <a:p>
            <a:pPr algn="just">
              <a:lnSpc>
                <a:spcPct val="120000"/>
              </a:lnSpc>
              <a:buFont typeface="Wingdings" pitchFamily="2" charset="2"/>
              <a:buChar char="Ø"/>
            </a:pPr>
            <a:endParaRPr lang="en-US" dirty="0"/>
          </a:p>
        </p:txBody>
      </p:sp>
      <p:sp>
        <p:nvSpPr>
          <p:cNvPr id="5" name="Footer Placeholder 4"/>
          <p:cNvSpPr>
            <a:spLocks noGrp="1"/>
          </p:cNvSpPr>
          <p:nvPr>
            <p:ph type="ftr" sz="quarter" idx="11"/>
          </p:nvPr>
        </p:nvSpPr>
        <p:spPr/>
        <p:txBody>
          <a:bodyPr/>
          <a:lstStyle/>
          <a:p>
            <a:r>
              <a:rPr kumimoji="0" lang="en-US" smtClean="0"/>
              <a:t>Definiteness And Indefiniteness In English</a:t>
            </a:r>
            <a:endParaRPr kumimoji="0"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smtClean="0"/>
              <a:t>   </a:t>
            </a:r>
            <a:r>
              <a:rPr lang="en-GB" b="1" u="sng" dirty="0" smtClean="0"/>
              <a:t>The Answers</a:t>
            </a:r>
            <a:endParaRPr lang="en-US" dirty="0" smtClean="0"/>
          </a:p>
          <a:p>
            <a:pPr>
              <a:buNone/>
            </a:pPr>
            <a:endParaRPr lang="en-US" dirty="0" smtClean="0"/>
          </a:p>
          <a:p>
            <a:pPr lvl="0"/>
            <a:r>
              <a:rPr lang="en-GB" dirty="0" smtClean="0"/>
              <a:t>a, Ø</a:t>
            </a:r>
            <a:endParaRPr lang="en-US" dirty="0" smtClean="0"/>
          </a:p>
          <a:p>
            <a:pPr lvl="0"/>
            <a:r>
              <a:rPr lang="en-GB" dirty="0" smtClean="0"/>
              <a:t>a, the</a:t>
            </a:r>
            <a:endParaRPr lang="en-US" dirty="0" smtClean="0"/>
          </a:p>
          <a:p>
            <a:pPr lvl="0"/>
            <a:r>
              <a:rPr lang="en-US" dirty="0" smtClean="0"/>
              <a:t>an, a, The, the</a:t>
            </a:r>
          </a:p>
          <a:p>
            <a:pPr lvl="0"/>
            <a:r>
              <a:rPr lang="en-US" dirty="0" smtClean="0"/>
              <a:t>a, the,</a:t>
            </a:r>
            <a:r>
              <a:rPr lang="en-GB" dirty="0" smtClean="0"/>
              <a:t> Ø</a:t>
            </a:r>
            <a:endParaRPr lang="en-US" dirty="0" smtClean="0"/>
          </a:p>
          <a:p>
            <a:pPr lvl="0"/>
            <a:r>
              <a:rPr lang="en-GB" dirty="0" smtClean="0"/>
              <a:t>Ø, </a:t>
            </a:r>
            <a:r>
              <a:rPr lang="en-US" dirty="0" smtClean="0"/>
              <a:t>the</a:t>
            </a:r>
            <a:r>
              <a:rPr lang="en-US" b="1" dirty="0" smtClean="0"/>
              <a:t> </a:t>
            </a:r>
            <a:endParaRPr lang="en-US" dirty="0" smtClean="0"/>
          </a:p>
          <a:p>
            <a:endParaRPr lang="en-US" dirty="0"/>
          </a:p>
        </p:txBody>
      </p:sp>
      <p:sp>
        <p:nvSpPr>
          <p:cNvPr id="4" name="Footer Placeholder 3"/>
          <p:cNvSpPr>
            <a:spLocks noGrp="1"/>
          </p:cNvSpPr>
          <p:nvPr>
            <p:ph type="ftr" sz="quarter" idx="11"/>
          </p:nvPr>
        </p:nvSpPr>
        <p:spPr/>
        <p:txBody>
          <a:bodyPr/>
          <a:lstStyle/>
          <a:p>
            <a:r>
              <a:rPr kumimoji="0" lang="en-US" smtClean="0"/>
              <a:t>Definiteness And Indefiniteness In English</a:t>
            </a:r>
            <a:endParaRPr kumimoji="0" lang="en-US"/>
          </a:p>
        </p:txBody>
      </p:sp>
      <p:sp>
        <p:nvSpPr>
          <p:cNvPr id="6" name="Title 1"/>
          <p:cNvSpPr>
            <a:spLocks noGrp="1"/>
          </p:cNvSpPr>
          <p:nvPr>
            <p:ph type="title"/>
          </p:nvPr>
        </p:nvSpPr>
        <p:spPr>
          <a:xfrm>
            <a:off x="304800" y="396240"/>
            <a:ext cx="7391400" cy="822960"/>
          </a:xfrm>
        </p:spPr>
        <p:txBody>
          <a:bodyPr>
            <a:noAutofit/>
          </a:bodyPr>
          <a:lstStyle/>
          <a:p>
            <a:pPr algn="ctr"/>
            <a:r>
              <a:rPr lang="en-GB" sz="2800" cap="none" dirty="0" smtClean="0"/>
              <a:t> </a:t>
            </a:r>
            <a:r>
              <a:rPr lang="en-US" sz="2800" cap="none" dirty="0" smtClean="0"/>
              <a:t>In (Definite) Article Quiz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239000" cy="1143000"/>
          </a:xfrm>
        </p:spPr>
        <p:txBody>
          <a:bodyPr>
            <a:normAutofit/>
          </a:bodyPr>
          <a:lstStyle/>
          <a:p>
            <a:pPr algn="ctr"/>
            <a:r>
              <a:rPr lang="en-GB" sz="2800" dirty="0" smtClean="0">
                <a:solidFill>
                  <a:schemeClr val="bg1">
                    <a:lumMod val="75000"/>
                  </a:schemeClr>
                </a:solidFill>
                <a:latin typeface="Adobe Heiti Std R" pitchFamily="34" charset="-128"/>
                <a:ea typeface="Adobe Heiti Std R" pitchFamily="34" charset="-128"/>
              </a:rPr>
              <a:t>Conclusion</a:t>
            </a:r>
            <a:endParaRPr lang="en-US" sz="2800" dirty="0">
              <a:solidFill>
                <a:schemeClr val="bg1">
                  <a:lumMod val="75000"/>
                </a:schemeClr>
              </a:solidFill>
              <a:latin typeface="Adobe Heiti Std R" pitchFamily="34" charset="-128"/>
              <a:ea typeface="Adobe Heiti Std R" pitchFamily="34" charset="-128"/>
            </a:endParaRPr>
          </a:p>
        </p:txBody>
      </p:sp>
      <p:sp>
        <p:nvSpPr>
          <p:cNvPr id="3" name="Content Placeholder 2"/>
          <p:cNvSpPr>
            <a:spLocks noGrp="1"/>
          </p:cNvSpPr>
          <p:nvPr>
            <p:ph idx="1"/>
          </p:nvPr>
        </p:nvSpPr>
        <p:spPr>
          <a:xfrm>
            <a:off x="304800" y="838200"/>
            <a:ext cx="7620000" cy="5867400"/>
          </a:xfrm>
        </p:spPr>
        <p:txBody>
          <a:bodyPr>
            <a:noAutofit/>
          </a:bodyPr>
          <a:lstStyle/>
          <a:p>
            <a:pPr algn="just">
              <a:spcBef>
                <a:spcPts val="0"/>
              </a:spcBef>
              <a:buFont typeface="Wingdings" pitchFamily="2" charset="2"/>
              <a:buChar char="Ø"/>
            </a:pPr>
            <a:r>
              <a:rPr lang="en-US" sz="2000" dirty="0" smtClean="0">
                <a:latin typeface="Times New Roman" pitchFamily="18" charset="0"/>
                <a:cs typeface="Times New Roman" pitchFamily="18" charset="0"/>
              </a:rPr>
              <a:t>Teaching determiners to </a:t>
            </a:r>
            <a:r>
              <a:rPr lang="en-GB" sz="2000" dirty="0" smtClean="0">
                <a:latin typeface="Times New Roman" pitchFamily="18" charset="0"/>
                <a:cs typeface="Times New Roman" pitchFamily="18" charset="0"/>
              </a:rPr>
              <a:t>English</a:t>
            </a:r>
            <a:r>
              <a:rPr lang="en-GB" sz="2000" b="1"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EFL</a:t>
            </a:r>
            <a:r>
              <a:rPr lang="en-US" sz="2000" dirty="0" smtClean="0">
                <a:latin typeface="Times New Roman" pitchFamily="18" charset="0"/>
                <a:cs typeface="Times New Roman" pitchFamily="18" charset="0"/>
              </a:rPr>
              <a:t> and ESL learners, particularly, the (</a:t>
            </a:r>
            <a:r>
              <a:rPr lang="en-GB" sz="2000" dirty="0" smtClean="0">
                <a:latin typeface="Times New Roman" pitchFamily="18" charset="0"/>
                <a:cs typeface="Times New Roman" pitchFamily="18" charset="0"/>
              </a:rPr>
              <a:t>in) definite articles </a:t>
            </a:r>
            <a:r>
              <a:rPr lang="en-US" sz="2000" dirty="0" smtClean="0">
                <a:latin typeface="Times New Roman" pitchFamily="18" charset="0"/>
                <a:cs typeface="Times New Roman" pitchFamily="18" charset="0"/>
              </a:rPr>
              <a:t>gives us better insights to the process of language learning. For realizing errors made by unpracticed </a:t>
            </a:r>
            <a:r>
              <a:rPr lang="en-GB" sz="2000" dirty="0" smtClean="0">
                <a:latin typeface="Times New Roman" pitchFamily="18" charset="0"/>
                <a:cs typeface="Times New Roman" pitchFamily="18" charset="0"/>
              </a:rPr>
              <a:t>E</a:t>
            </a:r>
            <a:r>
              <a:rPr lang="en-US" sz="2000" dirty="0" smtClean="0">
                <a:latin typeface="Times New Roman" pitchFamily="18" charset="0"/>
                <a:cs typeface="Times New Roman" pitchFamily="18" charset="0"/>
              </a:rPr>
              <a:t>L learners and inexperienced teachers are now regarded as a very important tool for diagnostic purposes and have great pedagogical values in language teaching.</a:t>
            </a:r>
          </a:p>
          <a:p>
            <a:pPr algn="just">
              <a:spcBef>
                <a:spcPts val="0"/>
              </a:spcBef>
              <a:buFont typeface="Wingdings" pitchFamily="2" charset="2"/>
              <a:buChar char="Ø"/>
            </a:pPr>
            <a:endParaRPr lang="en-US" sz="2000" dirty="0" smtClean="0">
              <a:latin typeface="Times New Roman" pitchFamily="18" charset="0"/>
              <a:cs typeface="Times New Roman" pitchFamily="18" charset="0"/>
            </a:endParaRPr>
          </a:p>
          <a:p>
            <a:pPr algn="just">
              <a:spcBef>
                <a:spcPts val="0"/>
              </a:spcBef>
              <a:buFont typeface="Wingdings" pitchFamily="2" charset="2"/>
              <a:buChar char="Ø"/>
            </a:pPr>
            <a:r>
              <a:rPr lang="en-US" sz="2000" dirty="0" smtClean="0">
                <a:latin typeface="Times New Roman" pitchFamily="18" charset="0"/>
                <a:cs typeface="Times New Roman" pitchFamily="18" charset="0"/>
              </a:rPr>
              <a:t>It will help in </a:t>
            </a:r>
            <a:r>
              <a:rPr lang="en-GB" sz="2000" dirty="0" smtClean="0">
                <a:latin typeface="Times New Roman" pitchFamily="18" charset="0"/>
                <a:cs typeface="Times New Roman" pitchFamily="18" charset="0"/>
              </a:rPr>
              <a:t>learning English article system. </a:t>
            </a:r>
          </a:p>
          <a:p>
            <a:pPr algn="just">
              <a:spcBef>
                <a:spcPts val="0"/>
              </a:spcBef>
              <a:buFont typeface="Wingdings" pitchFamily="2" charset="2"/>
              <a:buChar char="Ø"/>
            </a:pPr>
            <a:endParaRPr lang="en-GB" sz="2000" dirty="0" smtClean="0">
              <a:latin typeface="Times New Roman" pitchFamily="18" charset="0"/>
              <a:cs typeface="Times New Roman" pitchFamily="18" charset="0"/>
            </a:endParaRPr>
          </a:p>
          <a:p>
            <a:pPr algn="just">
              <a:spcBef>
                <a:spcPts val="0"/>
              </a:spcBef>
              <a:buFont typeface="Wingdings" pitchFamily="2" charset="2"/>
              <a:buChar char="Ø"/>
            </a:pPr>
            <a:r>
              <a:rPr lang="en-GB" sz="2000" dirty="0" smtClean="0">
                <a:latin typeface="Times New Roman" pitchFamily="18" charset="0"/>
                <a:cs typeface="Times New Roman" pitchFamily="18" charset="0"/>
              </a:rPr>
              <a:t>It can give the curriculum developers some clues of how to present the articles in the teaching materials to be developed, and to be able design drills and exercises for those contexts in which L2 learners face the most difficulty. </a:t>
            </a:r>
            <a:endParaRPr lang="en-US" sz="2000" dirty="0" smtClean="0">
              <a:latin typeface="Times New Roman" pitchFamily="18" charset="0"/>
              <a:cs typeface="Times New Roman" pitchFamily="18" charset="0"/>
            </a:endParaRPr>
          </a:p>
          <a:p>
            <a:pPr algn="just">
              <a:spcBef>
                <a:spcPts val="0"/>
              </a:spcBef>
              <a:buFont typeface="Wingdings" pitchFamily="2" charset="2"/>
              <a:buChar char="Ø"/>
            </a:pPr>
            <a:endParaRPr lang="en-US" sz="2000" dirty="0" smtClean="0">
              <a:latin typeface="Times New Roman" pitchFamily="18" charset="0"/>
              <a:cs typeface="Times New Roman" pitchFamily="18" charset="0"/>
            </a:endParaRPr>
          </a:p>
          <a:p>
            <a:pPr algn="just">
              <a:spcBef>
                <a:spcPts val="0"/>
              </a:spcBef>
              <a:buFont typeface="Wingdings" pitchFamily="2" charset="2"/>
              <a:buChar char="Ø"/>
            </a:pPr>
            <a:r>
              <a:rPr lang="en-GB"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It is hoped that </a:t>
            </a:r>
            <a:r>
              <a:rPr lang="en-GB" sz="2000" dirty="0" smtClean="0">
                <a:latin typeface="Times New Roman" pitchFamily="18" charset="0"/>
                <a:cs typeface="Times New Roman" pitchFamily="18" charset="0"/>
              </a:rPr>
              <a:t>English </a:t>
            </a:r>
            <a:r>
              <a:rPr lang="en-US" sz="2000" dirty="0" smtClean="0">
                <a:latin typeface="Times New Roman" pitchFamily="18" charset="0"/>
                <a:cs typeface="Times New Roman" pitchFamily="18" charset="0"/>
              </a:rPr>
              <a:t>teachers could plan their lessons and approach their teaching of English determiners in the manner that is most appropriate to their students. More practice and training on the correct use of </a:t>
            </a:r>
            <a:r>
              <a:rPr lang="en-GB" sz="2000" dirty="0" smtClean="0">
                <a:latin typeface="Times New Roman" pitchFamily="18" charset="0"/>
                <a:cs typeface="Times New Roman" pitchFamily="18" charset="0"/>
              </a:rPr>
              <a:t>English articles inside and outside the class is recommended. </a:t>
            </a:r>
            <a:endParaRPr lang="en-US" sz="20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kumimoji="0" lang="en-US" smtClean="0"/>
              <a:t>Definiteness And Indefiniteness In English</a:t>
            </a:r>
            <a:endParaRPr kumimoji="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r>
              <a:rPr lang="en-US" sz="2800" cap="none" dirty="0" smtClean="0"/>
              <a:t>References</a:t>
            </a:r>
            <a:r>
              <a:rPr lang="en-US" dirty="0" smtClean="0"/>
              <a:t/>
            </a:r>
            <a:br>
              <a:rPr lang="en-US" dirty="0" smtClean="0"/>
            </a:br>
            <a:endParaRPr lang="en-US" dirty="0"/>
          </a:p>
        </p:txBody>
      </p:sp>
      <p:sp>
        <p:nvSpPr>
          <p:cNvPr id="3" name="Content Placeholder 2"/>
          <p:cNvSpPr>
            <a:spLocks noGrp="1"/>
          </p:cNvSpPr>
          <p:nvPr>
            <p:ph idx="1"/>
          </p:nvPr>
        </p:nvSpPr>
        <p:spPr>
          <a:xfrm>
            <a:off x="228600" y="685800"/>
            <a:ext cx="7924800" cy="5943600"/>
          </a:xfrm>
        </p:spPr>
        <p:txBody>
          <a:bodyPr>
            <a:noAutofit/>
          </a:bodyPr>
          <a:lstStyle/>
          <a:p>
            <a:pPr marL="0">
              <a:spcBef>
                <a:spcPts val="0"/>
              </a:spcBef>
              <a:buSzPct val="81000"/>
              <a:buFont typeface="Wingdings" pitchFamily="2" charset="2"/>
              <a:buChar char="Ø"/>
            </a:pPr>
            <a:endParaRPr lang="en-US" sz="1500" dirty="0" smtClean="0"/>
          </a:p>
          <a:p>
            <a:pPr marL="0" algn="just">
              <a:spcBef>
                <a:spcPts val="0"/>
              </a:spcBef>
              <a:buSzPct val="81000"/>
              <a:buFont typeface="Wingdings" pitchFamily="2" charset="2"/>
              <a:buChar char="Ø"/>
            </a:pPr>
            <a:r>
              <a:rPr lang="en-US" sz="1500" dirty="0" smtClean="0"/>
              <a:t> Dr. Al</a:t>
            </a:r>
            <a:r>
              <a:rPr lang="en-US" sz="1500" i="1" dirty="0" smtClean="0"/>
              <a:t> </a:t>
            </a:r>
            <a:r>
              <a:rPr lang="en-US" sz="1500" i="1" dirty="0" err="1" smtClean="0"/>
              <a:t>Tobachi</a:t>
            </a:r>
            <a:r>
              <a:rPr lang="en-US" sz="1500" dirty="0" smtClean="0"/>
              <a:t>, T. &amp; </a:t>
            </a:r>
            <a:r>
              <a:rPr lang="en-US" sz="1500" dirty="0" err="1" smtClean="0"/>
              <a:t>Hamood</a:t>
            </a:r>
            <a:r>
              <a:rPr lang="en-US" sz="1500" dirty="0" smtClean="0"/>
              <a:t>, M. :</a:t>
            </a:r>
            <a:r>
              <a:rPr lang="en-US" sz="1500" b="1" dirty="0" smtClean="0"/>
              <a:t> The Impact of Duality of Definiteness and   </a:t>
            </a:r>
          </a:p>
          <a:p>
            <a:pPr marL="0" algn="just">
              <a:spcBef>
                <a:spcPts val="0"/>
              </a:spcBef>
              <a:buSzPct val="81000"/>
              <a:buNone/>
            </a:pPr>
            <a:r>
              <a:rPr lang="en-US" sz="1500" b="1" dirty="0" smtClean="0"/>
              <a:t>       Indefiniteness in Arabic on Arabic Sentence Structure with Reference to English. </a:t>
            </a:r>
          </a:p>
          <a:p>
            <a:pPr marL="0" algn="just">
              <a:spcBef>
                <a:spcPts val="0"/>
              </a:spcBef>
              <a:buSzPct val="81000"/>
              <a:buNone/>
            </a:pPr>
            <a:r>
              <a:rPr lang="en-US" sz="1500" b="1" dirty="0" smtClean="0"/>
              <a:t>        </a:t>
            </a:r>
            <a:r>
              <a:rPr lang="en-US" sz="1500" dirty="0" smtClean="0"/>
              <a:t>ADAB</a:t>
            </a:r>
            <a:r>
              <a:rPr lang="en-US" sz="1500" b="1" i="1" dirty="0" smtClean="0"/>
              <a:t> </a:t>
            </a:r>
            <a:r>
              <a:rPr lang="en-US" sz="1500" dirty="0" smtClean="0"/>
              <a:t>AL-RAFIDAYN vol. (52) 1429 / 2008</a:t>
            </a:r>
          </a:p>
          <a:p>
            <a:pPr marL="0" algn="just">
              <a:spcBef>
                <a:spcPts val="0"/>
              </a:spcBef>
              <a:buSzPct val="81000"/>
              <a:buNone/>
            </a:pPr>
            <a:r>
              <a:rPr lang="en-US" sz="1500" dirty="0" smtClean="0"/>
              <a:t> </a:t>
            </a:r>
          </a:p>
          <a:p>
            <a:pPr marL="0" algn="just">
              <a:spcBef>
                <a:spcPts val="0"/>
              </a:spcBef>
              <a:buSzPct val="81000"/>
              <a:buFont typeface="Wingdings" pitchFamily="2" charset="2"/>
              <a:buChar char="Ø"/>
            </a:pPr>
            <a:r>
              <a:rPr lang="en-US" sz="1500" dirty="0" smtClean="0"/>
              <a:t>  Abbott, B. (2004) ‘</a:t>
            </a:r>
            <a:r>
              <a:rPr lang="en-US" sz="1500" b="1" dirty="0" smtClean="0"/>
              <a:t>Definiteness and indefiniteness’</a:t>
            </a:r>
            <a:r>
              <a:rPr lang="en-US" sz="1500" dirty="0" smtClean="0"/>
              <a:t> In Horn, L. R. &amp; Ward, G. (eds.)   </a:t>
            </a:r>
          </a:p>
          <a:p>
            <a:pPr marL="0" algn="just">
              <a:spcBef>
                <a:spcPts val="0"/>
              </a:spcBef>
              <a:buSzPct val="81000"/>
              <a:buNone/>
            </a:pPr>
            <a:r>
              <a:rPr lang="en-US" sz="1500" i="1" dirty="0" smtClean="0"/>
              <a:t>       The</a:t>
            </a:r>
            <a:r>
              <a:rPr lang="en-US" sz="1500" dirty="0" smtClean="0"/>
              <a:t> </a:t>
            </a:r>
            <a:r>
              <a:rPr lang="en-US" sz="1500" i="1" dirty="0" smtClean="0"/>
              <a:t>handbook of pragmatics</a:t>
            </a:r>
            <a:r>
              <a:rPr lang="en-US" sz="1500" dirty="0" smtClean="0"/>
              <a:t>. Oxford: Blackwell. 122-149.</a:t>
            </a:r>
          </a:p>
          <a:p>
            <a:pPr marL="0" algn="just">
              <a:spcBef>
                <a:spcPts val="0"/>
              </a:spcBef>
              <a:buSzPct val="81000"/>
              <a:buFont typeface="Wingdings" pitchFamily="2" charset="2"/>
              <a:buChar char="Ø"/>
            </a:pPr>
            <a:endParaRPr lang="en-US" sz="1500" dirty="0" smtClean="0"/>
          </a:p>
          <a:p>
            <a:pPr marL="0" indent="0" algn="just">
              <a:spcBef>
                <a:spcPts val="0"/>
              </a:spcBef>
              <a:buSzPct val="81000"/>
              <a:buFont typeface="Wingdings" pitchFamily="2" charset="2"/>
              <a:buChar char="Ø"/>
            </a:pPr>
            <a:r>
              <a:rPr lang="en-US" sz="1500" dirty="0" smtClean="0"/>
              <a:t>      </a:t>
            </a:r>
            <a:r>
              <a:rPr lang="en-US" sz="1500" dirty="0" err="1" smtClean="0"/>
              <a:t>Halliday</a:t>
            </a:r>
            <a:r>
              <a:rPr lang="en-US" sz="1500" dirty="0" smtClean="0"/>
              <a:t>, M. A. K. (1994). </a:t>
            </a:r>
            <a:r>
              <a:rPr lang="en-US" sz="1500" b="1" dirty="0" smtClean="0"/>
              <a:t>An Introduction to Functional Grammar</a:t>
            </a:r>
            <a:r>
              <a:rPr lang="en-US" sz="1500" i="1" dirty="0" smtClean="0"/>
              <a:t>. </a:t>
            </a:r>
            <a:r>
              <a:rPr lang="en-US" sz="1500" dirty="0" smtClean="0"/>
              <a:t>London:    </a:t>
            </a:r>
          </a:p>
          <a:p>
            <a:pPr marL="0" indent="0" algn="just">
              <a:spcBef>
                <a:spcPts val="0"/>
              </a:spcBef>
              <a:buSzPct val="81000"/>
              <a:buNone/>
            </a:pPr>
            <a:r>
              <a:rPr lang="en-US" sz="1500" dirty="0" smtClean="0"/>
              <a:t>        Edward Arnold. (Second edition).</a:t>
            </a:r>
          </a:p>
          <a:p>
            <a:pPr marL="0" algn="just">
              <a:spcBef>
                <a:spcPts val="0"/>
              </a:spcBef>
              <a:buSzPct val="81000"/>
              <a:buNone/>
            </a:pPr>
            <a:r>
              <a:rPr lang="en-US" sz="1500" dirty="0" smtClean="0"/>
              <a:t> </a:t>
            </a:r>
          </a:p>
          <a:p>
            <a:pPr marL="0" algn="just">
              <a:spcBef>
                <a:spcPts val="0"/>
              </a:spcBef>
              <a:buSzPct val="81000"/>
              <a:buFont typeface="Wingdings" pitchFamily="2" charset="2"/>
              <a:buChar char="Ø"/>
            </a:pPr>
            <a:r>
              <a:rPr lang="en-US" sz="1500" dirty="0" smtClean="0"/>
              <a:t> </a:t>
            </a:r>
            <a:r>
              <a:rPr lang="en-US" sz="1500" dirty="0" err="1" smtClean="0"/>
              <a:t>Halliday</a:t>
            </a:r>
            <a:r>
              <a:rPr lang="en-US" sz="1500" dirty="0" smtClean="0"/>
              <a:t>, M.A.K. &amp; R. </a:t>
            </a:r>
            <a:r>
              <a:rPr lang="en-US" sz="1500" dirty="0" err="1" smtClean="0"/>
              <a:t>Hasan</a:t>
            </a:r>
            <a:r>
              <a:rPr lang="en-US" sz="1500" dirty="0" smtClean="0"/>
              <a:t> (1976). </a:t>
            </a:r>
            <a:r>
              <a:rPr lang="en-US" sz="1500" b="1" dirty="0" smtClean="0"/>
              <a:t>Cohesion in English</a:t>
            </a:r>
            <a:r>
              <a:rPr lang="en-US" sz="1500" i="1" dirty="0" smtClean="0"/>
              <a:t>. </a:t>
            </a:r>
            <a:r>
              <a:rPr lang="en-US" sz="1500" dirty="0" smtClean="0"/>
              <a:t>England: Longman Group.</a:t>
            </a:r>
          </a:p>
          <a:p>
            <a:pPr marL="0" algn="just">
              <a:spcBef>
                <a:spcPts val="0"/>
              </a:spcBef>
              <a:buSzPct val="81000"/>
              <a:buFont typeface="Wingdings" pitchFamily="2" charset="2"/>
              <a:buChar char="Ø"/>
            </a:pPr>
            <a:endParaRPr lang="en-US" sz="1500" dirty="0" smtClean="0"/>
          </a:p>
          <a:p>
            <a:pPr marL="0" algn="just">
              <a:spcBef>
                <a:spcPts val="0"/>
              </a:spcBef>
              <a:buSzPct val="81000"/>
              <a:buFont typeface="Wingdings" pitchFamily="2" charset="2"/>
              <a:buChar char="Ø"/>
            </a:pPr>
            <a:r>
              <a:rPr lang="en-US" sz="1500" dirty="0" smtClean="0"/>
              <a:t> Hawkins, John A. (1978) </a:t>
            </a:r>
            <a:r>
              <a:rPr lang="en-US" sz="1500" b="1" dirty="0" smtClean="0"/>
              <a:t>Definiteness and indefiniteness</a:t>
            </a:r>
            <a:r>
              <a:rPr lang="en-US" sz="1500" dirty="0" smtClean="0"/>
              <a:t>. Atlantic Highland, NJ: </a:t>
            </a:r>
          </a:p>
          <a:p>
            <a:pPr marL="0" algn="just">
              <a:spcBef>
                <a:spcPts val="0"/>
              </a:spcBef>
              <a:buSzPct val="81000"/>
              <a:buNone/>
            </a:pPr>
            <a:r>
              <a:rPr lang="en-US" sz="1500" dirty="0" smtClean="0"/>
              <a:t>       Humanities Press.</a:t>
            </a:r>
          </a:p>
          <a:p>
            <a:pPr marL="0" algn="just">
              <a:spcBef>
                <a:spcPts val="0"/>
              </a:spcBef>
              <a:buSzPct val="81000"/>
              <a:buFont typeface="Wingdings" pitchFamily="2" charset="2"/>
              <a:buChar char="Ø"/>
            </a:pPr>
            <a:endParaRPr lang="en-US" sz="1500" dirty="0" smtClean="0"/>
          </a:p>
          <a:p>
            <a:pPr marL="0" algn="just">
              <a:spcBef>
                <a:spcPts val="0"/>
              </a:spcBef>
              <a:buSzPct val="81000"/>
              <a:buFont typeface="Wingdings" pitchFamily="2" charset="2"/>
              <a:buChar char="Ø"/>
            </a:pPr>
            <a:r>
              <a:rPr lang="en-US" sz="1500" dirty="0" err="1" smtClean="0"/>
              <a:t>Celce</a:t>
            </a:r>
            <a:r>
              <a:rPr lang="en-US" sz="1500" dirty="0" smtClean="0"/>
              <a:t>-Murcia, M. &amp; Larsen-Freeman, D. (1991). </a:t>
            </a:r>
            <a:r>
              <a:rPr lang="en-US" sz="1500" b="1" dirty="0" smtClean="0"/>
              <a:t>The Grammar Book</a:t>
            </a:r>
            <a:r>
              <a:rPr lang="en-US" sz="1500" dirty="0" smtClean="0"/>
              <a:t>: An ESL/EFL</a:t>
            </a:r>
          </a:p>
          <a:p>
            <a:pPr marL="0" algn="just">
              <a:spcBef>
                <a:spcPts val="0"/>
              </a:spcBef>
              <a:buSzPct val="81000"/>
              <a:buNone/>
            </a:pPr>
            <a:r>
              <a:rPr lang="en-US" sz="1500" dirty="0" smtClean="0"/>
              <a:t>      teacher's course. Rowley: Newbury House.</a:t>
            </a:r>
          </a:p>
          <a:p>
            <a:pPr marL="0" algn="just">
              <a:spcBef>
                <a:spcPts val="0"/>
              </a:spcBef>
              <a:buSzPct val="81000"/>
              <a:buNone/>
            </a:pPr>
            <a:endParaRPr lang="en-US" sz="1500" dirty="0" smtClean="0"/>
          </a:p>
          <a:p>
            <a:pPr marL="0" algn="just">
              <a:spcBef>
                <a:spcPts val="0"/>
              </a:spcBef>
              <a:buSzPct val="81000"/>
              <a:buFont typeface="Wingdings" pitchFamily="2" charset="2"/>
              <a:buChar char="Ø"/>
            </a:pPr>
            <a:r>
              <a:rPr lang="en-US" sz="1500" dirty="0" smtClean="0"/>
              <a:t>Crystal, D. (1985), </a:t>
            </a:r>
            <a:r>
              <a:rPr lang="en-US" sz="1500" b="1" i="1" dirty="0" smtClean="0"/>
              <a:t>A Dictionary of Linguistics and Phonetics</a:t>
            </a:r>
            <a:r>
              <a:rPr lang="en-US" sz="1500" dirty="0" smtClean="0"/>
              <a:t>, London: Blackwell. </a:t>
            </a:r>
          </a:p>
          <a:p>
            <a:pPr marL="0" algn="just">
              <a:spcBef>
                <a:spcPts val="0"/>
              </a:spcBef>
              <a:buSzPct val="81000"/>
              <a:buNone/>
            </a:pPr>
            <a:r>
              <a:rPr lang="en-US" sz="1500" dirty="0" smtClean="0"/>
              <a:t> </a:t>
            </a:r>
          </a:p>
          <a:p>
            <a:pPr marL="0" algn="just">
              <a:spcBef>
                <a:spcPts val="0"/>
              </a:spcBef>
              <a:buSzPct val="81000"/>
              <a:buFont typeface="Wingdings" pitchFamily="2" charset="2"/>
              <a:buChar char="Ø"/>
            </a:pPr>
            <a:r>
              <a:rPr lang="en-US" sz="1500" dirty="0" smtClean="0"/>
              <a:t>Quirk et al, R., </a:t>
            </a:r>
            <a:r>
              <a:rPr lang="en-US" sz="1500" dirty="0" err="1" smtClean="0"/>
              <a:t>Greenbaum</a:t>
            </a:r>
            <a:r>
              <a:rPr lang="en-US" sz="1500" dirty="0" smtClean="0"/>
              <a:t>, S., Leech, G. &amp; </a:t>
            </a:r>
            <a:r>
              <a:rPr lang="en-US" sz="1500" dirty="0" err="1" smtClean="0"/>
              <a:t>Svartvick</a:t>
            </a:r>
            <a:r>
              <a:rPr lang="en-US" sz="1500" dirty="0" smtClean="0"/>
              <a:t>, J. (1985), </a:t>
            </a:r>
            <a:r>
              <a:rPr lang="en-US" sz="1500" b="1" i="1" dirty="0" smtClean="0"/>
              <a:t>A Grammar of</a:t>
            </a:r>
          </a:p>
          <a:p>
            <a:pPr marL="0" algn="just">
              <a:spcBef>
                <a:spcPts val="0"/>
              </a:spcBef>
              <a:buSzPct val="81000"/>
              <a:buNone/>
            </a:pPr>
            <a:r>
              <a:rPr lang="en-US" sz="1500" b="1" i="1" dirty="0" smtClean="0"/>
              <a:t>     Contemporary </a:t>
            </a:r>
            <a:r>
              <a:rPr lang="en-US" sz="1500" dirty="0" smtClean="0"/>
              <a:t> </a:t>
            </a:r>
            <a:r>
              <a:rPr lang="en-GB" sz="1500" b="1" i="1" dirty="0" smtClean="0"/>
              <a:t>English</a:t>
            </a:r>
            <a:r>
              <a:rPr lang="en-GB" sz="1500" dirty="0" smtClean="0"/>
              <a:t>, Longman : London</a:t>
            </a:r>
            <a:endParaRPr lang="en-US" sz="1500" dirty="0" smtClean="0"/>
          </a:p>
          <a:p>
            <a:pPr marL="0" algn="just">
              <a:spcBef>
                <a:spcPts val="0"/>
              </a:spcBef>
              <a:buSzPct val="81000"/>
              <a:buFont typeface="Wingdings" pitchFamily="2" charset="2"/>
              <a:buChar char="Ø"/>
            </a:pPr>
            <a:endParaRPr lang="en-US" sz="1500" dirty="0"/>
          </a:p>
        </p:txBody>
      </p:sp>
      <p:sp>
        <p:nvSpPr>
          <p:cNvPr id="4" name="Footer Placeholder 3"/>
          <p:cNvSpPr>
            <a:spLocks noGrp="1"/>
          </p:cNvSpPr>
          <p:nvPr>
            <p:ph type="ftr" sz="quarter" idx="11"/>
          </p:nvPr>
        </p:nvSpPr>
        <p:spPr/>
        <p:txBody>
          <a:bodyPr/>
          <a:lstStyle/>
          <a:p>
            <a:r>
              <a:rPr kumimoji="0" lang="en-US" smtClean="0"/>
              <a:t>Definiteness And Indefiniteness In English</a:t>
            </a:r>
            <a:endParaRPr kumimoji="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239000" cy="1143000"/>
          </a:xfrm>
        </p:spPr>
        <p:txBody>
          <a:bodyPr>
            <a:normAutofit/>
          </a:bodyPr>
          <a:lstStyle/>
          <a:p>
            <a:r>
              <a:rPr lang="en-US" sz="3600" cap="none" dirty="0" smtClean="0"/>
              <a:t>outline</a:t>
            </a:r>
          </a:p>
        </p:txBody>
      </p:sp>
      <p:sp>
        <p:nvSpPr>
          <p:cNvPr id="3" name="Content Placeholder 2"/>
          <p:cNvSpPr>
            <a:spLocks noGrp="1"/>
          </p:cNvSpPr>
          <p:nvPr>
            <p:ph idx="1"/>
          </p:nvPr>
        </p:nvSpPr>
        <p:spPr>
          <a:xfrm>
            <a:off x="914400" y="1609416"/>
            <a:ext cx="7239000" cy="4846320"/>
          </a:xfrm>
        </p:spPr>
        <p:txBody>
          <a:bodyPr>
            <a:normAutofit/>
          </a:bodyPr>
          <a:lstStyle/>
          <a:p>
            <a:r>
              <a:rPr lang="en-GB" sz="2400" dirty="0" smtClean="0">
                <a:latin typeface="Times New Roman" pitchFamily="18" charset="0"/>
                <a:cs typeface="Times New Roman" pitchFamily="18" charset="0"/>
              </a:rPr>
              <a:t>Introduction</a:t>
            </a:r>
          </a:p>
          <a:p>
            <a:r>
              <a:rPr lang="en-GB" sz="2400" dirty="0" smtClean="0">
                <a:latin typeface="Times New Roman" pitchFamily="18" charset="0"/>
                <a:cs typeface="Times New Roman" pitchFamily="18" charset="0"/>
              </a:rPr>
              <a:t>What does (in) definite mean?</a:t>
            </a:r>
          </a:p>
          <a:p>
            <a:pPr marL="627063" indent="-273050">
              <a:buSzPct val="70000"/>
              <a:buFont typeface="Wingdings 2" pitchFamily="18" charset="2"/>
              <a:buChar char=""/>
            </a:pPr>
            <a:r>
              <a:rPr lang="en-US" sz="2400" dirty="0" smtClean="0">
                <a:latin typeface="Times New Roman" pitchFamily="18" charset="0"/>
                <a:cs typeface="Times New Roman" pitchFamily="18" charset="0"/>
              </a:rPr>
              <a:t>Uniqueness</a:t>
            </a:r>
          </a:p>
          <a:p>
            <a:pPr marL="627063" indent="-273050">
              <a:buSzPct val="70000"/>
              <a:buFont typeface="Wingdings 2" pitchFamily="18" charset="2"/>
              <a:buChar char=""/>
            </a:pPr>
            <a:r>
              <a:rPr lang="en-US" sz="2400" dirty="0" smtClean="0">
                <a:latin typeface="Times New Roman" pitchFamily="18" charset="0"/>
                <a:cs typeface="Times New Roman" pitchFamily="18" charset="0"/>
              </a:rPr>
              <a:t>Familiarity </a:t>
            </a:r>
          </a:p>
          <a:p>
            <a:pPr marL="627063" indent="-273050">
              <a:buSzPct val="70000"/>
              <a:buFont typeface="Wingdings 2" pitchFamily="18" charset="2"/>
              <a:buChar char=""/>
            </a:pPr>
            <a:r>
              <a:rPr lang="en-US" sz="2400" dirty="0" smtClean="0">
                <a:latin typeface="Times New Roman" pitchFamily="18" charset="0"/>
                <a:cs typeface="Times New Roman" pitchFamily="18" charset="0"/>
              </a:rPr>
              <a:t>Existentiality </a:t>
            </a:r>
            <a:endParaRPr lang="en-GB"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Forms of Definite Description</a:t>
            </a:r>
          </a:p>
          <a:p>
            <a:pPr marL="627063" indent="-273050">
              <a:buSzPct val="70000"/>
              <a:buFont typeface="Wingdings 2" pitchFamily="18" charset="2"/>
              <a:buChar char=""/>
            </a:pPr>
            <a:r>
              <a:rPr lang="en-US" sz="2400" dirty="0" smtClean="0">
                <a:latin typeface="Times New Roman" pitchFamily="18" charset="0"/>
                <a:cs typeface="Times New Roman" pitchFamily="18" charset="0"/>
              </a:rPr>
              <a:t>In (Definite) Articles ( a/an, the)</a:t>
            </a:r>
          </a:p>
          <a:p>
            <a:pPr marL="627063" indent="-273050">
              <a:buSzPct val="70000"/>
              <a:buFont typeface="Wingdings 2" pitchFamily="18" charset="2"/>
              <a:buChar char=""/>
            </a:pPr>
            <a:r>
              <a:rPr lang="en-GB" sz="2400" dirty="0" smtClean="0">
                <a:latin typeface="Times New Roman" pitchFamily="18" charset="0"/>
                <a:cs typeface="Times New Roman" pitchFamily="18" charset="0"/>
              </a:rPr>
              <a:t>Rules of </a:t>
            </a:r>
            <a:r>
              <a:rPr lang="en-US" sz="2400" dirty="0" smtClean="0">
                <a:latin typeface="Times New Roman" pitchFamily="18" charset="0"/>
                <a:cs typeface="Times New Roman" pitchFamily="18" charset="0"/>
              </a:rPr>
              <a:t>In (Definite) Articles</a:t>
            </a:r>
            <a:r>
              <a:rPr lang="en-GB" sz="2400" dirty="0" smtClean="0">
                <a:latin typeface="Times New Roman" pitchFamily="18" charset="0"/>
                <a:cs typeface="Times New Roman" pitchFamily="18" charset="0"/>
              </a:rPr>
              <a:t> Use</a:t>
            </a:r>
            <a:endParaRPr lang="en-US" sz="2400" dirty="0" smtClean="0">
              <a:latin typeface="Times New Roman" pitchFamily="18" charset="0"/>
              <a:cs typeface="Times New Roman" pitchFamily="18" charset="0"/>
            </a:endParaRPr>
          </a:p>
          <a:p>
            <a:pPr marL="627063" indent="-273050">
              <a:buSzPct val="70000"/>
              <a:buFont typeface="Wingdings 2" pitchFamily="18" charset="2"/>
              <a:buChar char=""/>
            </a:pPr>
            <a:r>
              <a:rPr lang="en-US" sz="2400" dirty="0" smtClean="0">
                <a:latin typeface="Times New Roman" pitchFamily="18" charset="0"/>
                <a:cs typeface="Times New Roman" pitchFamily="18" charset="0"/>
              </a:rPr>
              <a:t>In (Definite) Article Quiz</a:t>
            </a:r>
            <a:endParaRPr lang="en-GB"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Conclusion</a:t>
            </a:r>
          </a:p>
          <a:p>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kumimoji="0" lang="en-US" smtClean="0"/>
              <a:t>Definiteness And Indefiniteness In English</a:t>
            </a:r>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239000" cy="762000"/>
          </a:xfrm>
        </p:spPr>
        <p:txBody>
          <a:bodyPr/>
          <a:lstStyle/>
          <a:p>
            <a:pPr algn="ctr"/>
            <a:r>
              <a:rPr lang="en-GB" sz="3200" dirty="0" smtClean="0">
                <a:solidFill>
                  <a:schemeClr val="bg1">
                    <a:lumMod val="75000"/>
                  </a:schemeClr>
                </a:solidFill>
                <a:latin typeface="Adobe Heiti Std R" pitchFamily="34" charset="-128"/>
                <a:ea typeface="Adobe Heiti Std R" pitchFamily="34" charset="-128"/>
              </a:rPr>
              <a:t>Introduction</a:t>
            </a:r>
            <a:endParaRPr lang="en-US" sz="3200" dirty="0" smtClean="0">
              <a:solidFill>
                <a:schemeClr val="bg1">
                  <a:lumMod val="75000"/>
                </a:schemeClr>
              </a:solidFill>
              <a:latin typeface="Adobe Heiti Std R" pitchFamily="34" charset="-128"/>
              <a:ea typeface="Adobe Heiti Std R" pitchFamily="34" charset="-128"/>
            </a:endParaRPr>
          </a:p>
        </p:txBody>
      </p:sp>
      <p:sp>
        <p:nvSpPr>
          <p:cNvPr id="3" name="Content Placeholder 2"/>
          <p:cNvSpPr>
            <a:spLocks noGrp="1"/>
          </p:cNvSpPr>
          <p:nvPr>
            <p:ph idx="1"/>
          </p:nvPr>
        </p:nvSpPr>
        <p:spPr>
          <a:xfrm>
            <a:off x="228600" y="1447800"/>
            <a:ext cx="7772400" cy="5715000"/>
          </a:xfrm>
        </p:spPr>
        <p:txBody>
          <a:bodyPr>
            <a:normAutofit/>
          </a:bodyPr>
          <a:lstStyle/>
          <a:p>
            <a:pPr algn="just"/>
            <a:r>
              <a:rPr lang="en-GB" sz="2400" dirty="0" smtClean="0">
                <a:latin typeface="Times New Roman" pitchFamily="18" charset="0"/>
                <a:cs typeface="Times New Roman" pitchFamily="18" charset="0"/>
              </a:rPr>
              <a:t>The </a:t>
            </a:r>
            <a:r>
              <a:rPr lang="de-DE" sz="2400" dirty="0" smtClean="0">
                <a:latin typeface="Times New Roman" pitchFamily="18" charset="0"/>
                <a:cs typeface="Times New Roman" pitchFamily="18" charset="0"/>
              </a:rPr>
              <a:t>duality of the concept of (in) definiteness is a linguistic issue that charecterrizs almost all languages but in different ways and methods.  It has a semantic connotation as grammatical feature that functions in English</a:t>
            </a:r>
            <a:r>
              <a:rPr lang="en-GB" sz="2400" dirty="0" smtClean="0">
                <a:latin typeface="Times New Roman" pitchFamily="18" charset="0"/>
                <a:cs typeface="Times New Roman" pitchFamily="18" charset="0"/>
              </a:rPr>
              <a:t> sentence structure. </a:t>
            </a:r>
          </a:p>
          <a:p>
            <a:pPr algn="just">
              <a:buNone/>
            </a:pP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a:t>
            </a:r>
            <a:r>
              <a:rPr lang="de-DE" sz="2400" dirty="0" smtClean="0">
                <a:latin typeface="Times New Roman" pitchFamily="18" charset="0"/>
                <a:cs typeface="Times New Roman" pitchFamily="18" charset="0"/>
              </a:rPr>
              <a:t>concept of (in) definiteness and forms expressing it</a:t>
            </a:r>
            <a:r>
              <a:rPr lang="en-GB" sz="2400" dirty="0" smtClean="0">
                <a:latin typeface="Times New Roman" pitchFamily="18" charset="0"/>
                <a:cs typeface="Times New Roman" pitchFamily="18" charset="0"/>
              </a:rPr>
              <a:t> varies from a language to another.  In English, they include determiners, numbers, proper names, adjectives and adverbs that could be applied to NPs. Articles have classified by Quirk (1985:ch.5) &amp; Swan (2004: p55) as the main category of determiners since they determine the NPs that follow. </a:t>
            </a:r>
            <a:endParaRPr lang="en-US" sz="2400" dirty="0"/>
          </a:p>
        </p:txBody>
      </p:sp>
      <p:sp>
        <p:nvSpPr>
          <p:cNvPr id="4" name="Footer Placeholder 3"/>
          <p:cNvSpPr>
            <a:spLocks noGrp="1"/>
          </p:cNvSpPr>
          <p:nvPr>
            <p:ph type="ftr" sz="quarter" idx="11"/>
          </p:nvPr>
        </p:nvSpPr>
        <p:spPr/>
        <p:txBody>
          <a:bodyPr/>
          <a:lstStyle/>
          <a:p>
            <a:r>
              <a:rPr kumimoji="0" lang="en-US" smtClean="0"/>
              <a:t>Definiteness And Indefiniteness In English</a:t>
            </a:r>
            <a:endParaRPr kumimoji="0"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239000" cy="1143000"/>
          </a:xfrm>
        </p:spPr>
        <p:txBody>
          <a:bodyPr>
            <a:normAutofit/>
          </a:bodyPr>
          <a:lstStyle/>
          <a:p>
            <a:pPr algn="ctr"/>
            <a:r>
              <a:rPr lang="en-GB" sz="2800" cap="none" dirty="0" smtClean="0">
                <a:solidFill>
                  <a:schemeClr val="bg1">
                    <a:lumMod val="75000"/>
                  </a:schemeClr>
                </a:solidFill>
                <a:latin typeface="Adobe Heiti Std R" pitchFamily="34" charset="-128"/>
                <a:ea typeface="Adobe Heiti Std R" pitchFamily="34" charset="-128"/>
              </a:rPr>
              <a:t>What Does (In)definite Mean?</a:t>
            </a:r>
            <a:r>
              <a:rPr lang="en-GB" sz="2800" cap="none" dirty="0" smtClean="0">
                <a:latin typeface="Times New Roman" pitchFamily="18" charset="0"/>
                <a:cs typeface="Times New Roman" pitchFamily="18" charset="0"/>
              </a:rPr>
              <a:t/>
            </a:r>
            <a:br>
              <a:rPr lang="en-GB" sz="2800" cap="none" dirty="0" smtClean="0">
                <a:latin typeface="Times New Roman" pitchFamily="18" charset="0"/>
                <a:cs typeface="Times New Roman" pitchFamily="18" charset="0"/>
              </a:rPr>
            </a:br>
            <a:endParaRPr lang="en-US" sz="2800" cap="none" dirty="0"/>
          </a:p>
        </p:txBody>
      </p:sp>
      <p:sp>
        <p:nvSpPr>
          <p:cNvPr id="3" name="Content Placeholder 2"/>
          <p:cNvSpPr>
            <a:spLocks noGrp="1"/>
          </p:cNvSpPr>
          <p:nvPr>
            <p:ph idx="1"/>
          </p:nvPr>
        </p:nvSpPr>
        <p:spPr>
          <a:xfrm>
            <a:off x="-152400" y="838200"/>
            <a:ext cx="8153400" cy="6019800"/>
          </a:xfrm>
        </p:spPr>
        <p:txBody>
          <a:bodyPr>
            <a:noAutofit/>
          </a:bodyPr>
          <a:lstStyle/>
          <a:p>
            <a:pPr marL="457200" algn="just"/>
            <a:r>
              <a:rPr lang="en-US" sz="2000" dirty="0" smtClean="0">
                <a:latin typeface="Times New Roman" pitchFamily="18" charset="0"/>
                <a:cs typeface="Times New Roman" pitchFamily="18" charset="0"/>
              </a:rPr>
              <a:t>“Definite” and “indefinite” are terms which are usually applied to noun phrases * (NPs) (Abbott, B., 2004). Therefore, noun phrases which begin with the (e.g. the Queen of England, the book), are called “definite descriptions”. Similarly NPs which begin with a/an (an elephant, a big lie),“indefinite descriptions”, are prototypical examples of indefinite NPs.</a:t>
            </a:r>
          </a:p>
          <a:p>
            <a:pPr marL="457200" algn="just">
              <a:buNone/>
            </a:pPr>
            <a:r>
              <a:rPr lang="en-US" sz="2000" dirty="0" smtClean="0">
                <a:latin typeface="Times New Roman" pitchFamily="18" charset="0"/>
                <a:cs typeface="Times New Roman" pitchFamily="18" charset="0"/>
              </a:rPr>
              <a:t> </a:t>
            </a:r>
          </a:p>
          <a:p>
            <a:pPr marL="457200" algn="just">
              <a:buNone/>
            </a:pPr>
            <a:r>
              <a:rPr lang="en-US" sz="2000" dirty="0" smtClean="0">
                <a:latin typeface="Times New Roman" pitchFamily="18" charset="0"/>
                <a:cs typeface="Times New Roman" pitchFamily="18" charset="0"/>
              </a:rPr>
              <a:t>    * (NPs) noun phrases as defined by Swan (1995.p xxv) is:  ‘a group of words (e.g. article + adjective + noun), which acts as a subject or object complement of a clause’. </a:t>
            </a:r>
          </a:p>
          <a:p>
            <a:pPr marL="457200" algn="just">
              <a:buNone/>
            </a:pPr>
            <a:endParaRPr lang="en-US" sz="2000" dirty="0" smtClean="0">
              <a:latin typeface="Times New Roman" pitchFamily="18" charset="0"/>
              <a:cs typeface="Times New Roman" pitchFamily="18" charset="0"/>
            </a:endParaRPr>
          </a:p>
          <a:p>
            <a:pPr marL="457200" algn="just"/>
            <a:r>
              <a:rPr lang="en-GB" sz="2000" dirty="0" smtClean="0">
                <a:latin typeface="Times New Roman" pitchFamily="18" charset="0"/>
                <a:cs typeface="Times New Roman" pitchFamily="18" charset="0"/>
              </a:rPr>
              <a:t>   In other words the notion of (in) definiteness in a language is linked with the duality of the </a:t>
            </a:r>
            <a:r>
              <a:rPr lang="en-GB" sz="2000" b="1" dirty="0" smtClean="0">
                <a:latin typeface="Times New Roman" pitchFamily="18" charset="0"/>
                <a:cs typeface="Times New Roman" pitchFamily="18" charset="0"/>
              </a:rPr>
              <a:t>known</a:t>
            </a:r>
            <a:r>
              <a:rPr lang="en-GB" sz="2000" dirty="0" smtClean="0">
                <a:latin typeface="Times New Roman" pitchFamily="18" charset="0"/>
                <a:cs typeface="Times New Roman" pitchFamily="18" charset="0"/>
              </a:rPr>
              <a:t> and </a:t>
            </a:r>
            <a:r>
              <a:rPr lang="en-GB" sz="2000" b="1" dirty="0" smtClean="0">
                <a:latin typeface="Times New Roman" pitchFamily="18" charset="0"/>
                <a:cs typeface="Times New Roman" pitchFamily="18" charset="0"/>
              </a:rPr>
              <a:t>unknown</a:t>
            </a:r>
            <a:r>
              <a:rPr lang="en-GB" sz="2000" dirty="0" smtClean="0">
                <a:latin typeface="Times New Roman" pitchFamily="18" charset="0"/>
                <a:cs typeface="Times New Roman" pitchFamily="18" charset="0"/>
              </a:rPr>
              <a:t>, or </a:t>
            </a:r>
            <a:r>
              <a:rPr lang="en-GB" sz="2000" b="1" dirty="0" smtClean="0">
                <a:latin typeface="Times New Roman" pitchFamily="18" charset="0"/>
                <a:cs typeface="Times New Roman" pitchFamily="18" charset="0"/>
              </a:rPr>
              <a:t>specific</a:t>
            </a:r>
            <a:r>
              <a:rPr lang="en-GB" sz="2000" dirty="0" smtClean="0">
                <a:latin typeface="Times New Roman" pitchFamily="18" charset="0"/>
                <a:cs typeface="Times New Roman" pitchFamily="18" charset="0"/>
              </a:rPr>
              <a:t> and the </a:t>
            </a:r>
            <a:r>
              <a:rPr lang="en-GB" sz="2000" b="1" dirty="0" smtClean="0">
                <a:latin typeface="Times New Roman" pitchFamily="18" charset="0"/>
                <a:cs typeface="Times New Roman" pitchFamily="18" charset="0"/>
              </a:rPr>
              <a:t>common</a:t>
            </a:r>
            <a:r>
              <a:rPr lang="en-GB" sz="2000" dirty="0" smtClean="0">
                <a:latin typeface="Times New Roman" pitchFamily="18" charset="0"/>
                <a:cs typeface="Times New Roman" pitchFamily="18" charset="0"/>
              </a:rPr>
              <a:t> inherent in the mind of the speakers and hearers of a certain language. </a:t>
            </a:r>
            <a:r>
              <a:rPr lang="en-US" sz="2000" dirty="0" smtClean="0">
                <a:latin typeface="Times New Roman" pitchFamily="18" charset="0"/>
                <a:cs typeface="Times New Roman" pitchFamily="18" charset="0"/>
              </a:rPr>
              <a:t>The presence of definite </a:t>
            </a:r>
            <a:r>
              <a:rPr lang="en-US" sz="2000" b="1"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correlates with old information. </a:t>
            </a:r>
            <a:r>
              <a:rPr lang="en-US" sz="2000" dirty="0" err="1" smtClean="0">
                <a:latin typeface="Times New Roman" pitchFamily="18" charset="0"/>
                <a:cs typeface="Times New Roman" pitchFamily="18" charset="0"/>
              </a:rPr>
              <a:t>Halliday</a:t>
            </a:r>
            <a:r>
              <a:rPr lang="en-US" sz="2000" dirty="0" smtClean="0">
                <a:latin typeface="Times New Roman" pitchFamily="18" charset="0"/>
                <a:cs typeface="Times New Roman" pitchFamily="18" charset="0"/>
              </a:rPr>
              <a:t> &amp; </a:t>
            </a:r>
            <a:r>
              <a:rPr lang="en-US" sz="2000" dirty="0" err="1" smtClean="0">
                <a:latin typeface="Times New Roman" pitchFamily="18" charset="0"/>
                <a:cs typeface="Times New Roman" pitchFamily="18" charset="0"/>
              </a:rPr>
              <a:t>Hasan</a:t>
            </a:r>
            <a:r>
              <a:rPr lang="en-US" sz="2000" dirty="0" smtClean="0">
                <a:latin typeface="Times New Roman" pitchFamily="18" charset="0"/>
                <a:cs typeface="Times New Roman" pitchFamily="18" charset="0"/>
              </a:rPr>
              <a:t> (1976:74)</a:t>
            </a:r>
          </a:p>
          <a:p>
            <a:pPr marL="457200" algn="just">
              <a:buNone/>
            </a:pPr>
            <a:r>
              <a:rPr lang="en-US" sz="2000" dirty="0" smtClean="0">
                <a:latin typeface="Times New Roman" pitchFamily="18" charset="0"/>
                <a:cs typeface="Times New Roman" pitchFamily="18" charset="0"/>
              </a:rPr>
              <a:t>       a. I have </a:t>
            </a:r>
            <a:r>
              <a:rPr lang="en-US" sz="2000" b="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car.</a:t>
            </a:r>
          </a:p>
          <a:p>
            <a:pPr marL="457200" algn="just">
              <a:buNone/>
            </a:pPr>
            <a:r>
              <a:rPr lang="en-US" sz="2000" dirty="0" smtClean="0">
                <a:latin typeface="Times New Roman" pitchFamily="18" charset="0"/>
                <a:cs typeface="Times New Roman" pitchFamily="18" charset="0"/>
              </a:rPr>
              <a:t>       b. </a:t>
            </a:r>
            <a:r>
              <a:rPr lang="en-US" sz="2000" b="1" dirty="0" smtClean="0">
                <a:latin typeface="Times New Roman" pitchFamily="18" charset="0"/>
                <a:cs typeface="Times New Roman" pitchFamily="18" charset="0"/>
              </a:rPr>
              <a:t>The</a:t>
            </a:r>
            <a:r>
              <a:rPr lang="en-US" sz="2000" dirty="0" smtClean="0">
                <a:latin typeface="Times New Roman" pitchFamily="18" charset="0"/>
                <a:cs typeface="Times New Roman" pitchFamily="18" charset="0"/>
              </a:rPr>
              <a:t> car in the garage is mine.</a:t>
            </a:r>
          </a:p>
          <a:p>
            <a:pPr marL="457200" algn="just"/>
            <a:endParaRPr lang="en-US" sz="2000" dirty="0" smtClean="0">
              <a:latin typeface="Times New Roman" pitchFamily="18" charset="0"/>
              <a:cs typeface="Times New Roman" pitchFamily="18" charset="0"/>
            </a:endParaRPr>
          </a:p>
          <a:p>
            <a:pPr marL="457200"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7239000" cy="4846320"/>
          </a:xfrm>
        </p:spPr>
        <p:txBody>
          <a:bodyPr>
            <a:normAutofit/>
          </a:bodyPr>
          <a:lstStyle/>
          <a:p>
            <a:r>
              <a:rPr lang="en-US" sz="2200" b="1" dirty="0" smtClean="0">
                <a:latin typeface="Times New Roman" pitchFamily="18" charset="0"/>
                <a:cs typeface="Times New Roman" pitchFamily="18" charset="0"/>
              </a:rPr>
              <a:t> Uniqueness</a:t>
            </a:r>
          </a:p>
          <a:p>
            <a:pPr>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In Bertrand Russell’s classic work ‘On Denoting Phrases’ (1905), it means the existence of only</a:t>
            </a:r>
            <a:r>
              <a:rPr lang="en-US" sz="2200" b="1" i="1" dirty="0" smtClean="0">
                <a:latin typeface="Times New Roman" pitchFamily="18" charset="0"/>
                <a:cs typeface="Times New Roman" pitchFamily="18" charset="0"/>
              </a:rPr>
              <a:t> one</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entity which meets the descriptive content of the NP. </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a. I met </a:t>
            </a:r>
            <a:r>
              <a:rPr lang="en-US" sz="2200" b="1" dirty="0" smtClean="0">
                <a:latin typeface="Times New Roman" pitchFamily="18" charset="0"/>
                <a:cs typeface="Times New Roman" pitchFamily="18" charset="0"/>
              </a:rPr>
              <a:t>an</a:t>
            </a:r>
            <a:r>
              <a:rPr lang="en-US" sz="2200" dirty="0" smtClean="0">
                <a:latin typeface="Times New Roman" pitchFamily="18" charset="0"/>
                <a:cs typeface="Times New Roman" pitchFamily="18" charset="0"/>
              </a:rPr>
              <a:t> owner of the land.</a:t>
            </a:r>
          </a:p>
          <a:p>
            <a:pPr algn="just">
              <a:buNone/>
            </a:pPr>
            <a:r>
              <a:rPr lang="en-US" sz="2200" dirty="0" smtClean="0">
                <a:latin typeface="Times New Roman" pitchFamily="18" charset="0"/>
                <a:cs typeface="Times New Roman" pitchFamily="18" charset="0"/>
              </a:rPr>
              <a:t>     (There is at least one owner of the land whom I met)</a:t>
            </a:r>
          </a:p>
          <a:p>
            <a:pPr algn="just">
              <a:buNone/>
            </a:pPr>
            <a:r>
              <a:rPr lang="en-US" sz="2200" dirty="0" smtClean="0">
                <a:latin typeface="Times New Roman" pitchFamily="18" charset="0"/>
                <a:cs typeface="Times New Roman" pitchFamily="18" charset="0"/>
              </a:rPr>
              <a:t> </a:t>
            </a:r>
          </a:p>
          <a:p>
            <a:pPr algn="just">
              <a:buNone/>
            </a:pPr>
            <a:r>
              <a:rPr lang="en-US" sz="2200" dirty="0" smtClean="0">
                <a:latin typeface="Times New Roman" pitchFamily="18" charset="0"/>
                <a:cs typeface="Times New Roman" pitchFamily="18" charset="0"/>
              </a:rPr>
              <a:t>  b. I met </a:t>
            </a:r>
            <a:r>
              <a:rPr lang="en-US" sz="2200" b="1" dirty="0" smtClean="0">
                <a:latin typeface="Times New Roman" pitchFamily="18" charset="0"/>
                <a:cs typeface="Times New Roman" pitchFamily="18" charset="0"/>
              </a:rPr>
              <a:t>the</a:t>
            </a:r>
            <a:r>
              <a:rPr lang="en-US" sz="2200" dirty="0" smtClean="0">
                <a:latin typeface="Times New Roman" pitchFamily="18" charset="0"/>
                <a:cs typeface="Times New Roman" pitchFamily="18" charset="0"/>
              </a:rPr>
              <a:t> owner of the land.</a:t>
            </a:r>
          </a:p>
          <a:p>
            <a:pPr algn="just">
              <a:buNone/>
            </a:pPr>
            <a:r>
              <a:rPr lang="en-US" sz="2200" dirty="0" smtClean="0">
                <a:latin typeface="Times New Roman" pitchFamily="18" charset="0"/>
                <a:cs typeface="Times New Roman" pitchFamily="18" charset="0"/>
              </a:rPr>
              <a:t>    (There is only one owner of the land whom I met who is     known to both the speaker and hearer)</a:t>
            </a:r>
          </a:p>
          <a:p>
            <a:endParaRPr lang="en-US" sz="2200" dirty="0">
              <a:latin typeface="Times New Roman" pitchFamily="18" charset="0"/>
              <a:cs typeface="Times New Roman" pitchFamily="18" charset="0"/>
            </a:endParaRPr>
          </a:p>
        </p:txBody>
      </p:sp>
      <p:sp>
        <p:nvSpPr>
          <p:cNvPr id="4" name="Rectangle 3"/>
          <p:cNvSpPr/>
          <p:nvPr/>
        </p:nvSpPr>
        <p:spPr>
          <a:xfrm>
            <a:off x="-76200" y="355937"/>
            <a:ext cx="8534400" cy="1015663"/>
          </a:xfrm>
          <a:prstGeom prst="rect">
            <a:avLst/>
          </a:prstGeom>
        </p:spPr>
        <p:txBody>
          <a:bodyPr wrap="square">
            <a:spAutoFit/>
          </a:bodyPr>
          <a:lstStyle/>
          <a:p>
            <a:pPr lvl="0" algn="ctr"/>
            <a:r>
              <a:rPr lang="en-GB" sz="3000" b="1" dirty="0" smtClean="0">
                <a:ln w="500">
                  <a:solidFill>
                    <a:schemeClr val="tx2">
                      <a:shade val="20000"/>
                      <a:satMod val="120000"/>
                    </a:schemeClr>
                  </a:solidFill>
                </a:ln>
                <a:solidFill>
                  <a:schemeClr val="bg1">
                    <a:lumMod val="75000"/>
                  </a:schemeClr>
                </a:solidFill>
                <a:latin typeface="Adobe Heiti Std R" pitchFamily="34" charset="-128"/>
                <a:ea typeface="Adobe Heiti Std R" pitchFamily="34" charset="-128"/>
                <a:cs typeface="+mj-cs"/>
              </a:rPr>
              <a:t>The Main Features of Definite Description</a:t>
            </a:r>
            <a:endParaRPr lang="en-US" sz="3000" b="1" dirty="0" smtClean="0">
              <a:ln w="500">
                <a:solidFill>
                  <a:schemeClr val="tx2">
                    <a:shade val="20000"/>
                    <a:satMod val="120000"/>
                  </a:schemeClr>
                </a:solidFill>
              </a:ln>
              <a:solidFill>
                <a:schemeClr val="bg1">
                  <a:lumMod val="75000"/>
                </a:schemeClr>
              </a:solidFill>
              <a:latin typeface="Adobe Heiti Std R" pitchFamily="34" charset="-128"/>
              <a:ea typeface="Adobe Heiti Std R" pitchFamily="34" charset="-128"/>
              <a:cs typeface="+mj-cs"/>
            </a:endParaRPr>
          </a:p>
          <a:p>
            <a:endParaRPr lang="en-US" sz="3000" b="1" dirty="0">
              <a:effectLst>
                <a:outerShdw blurRad="38100" dist="38100" dir="2700000" algn="tl">
                  <a:srgbClr val="000000">
                    <a:alpha val="43137"/>
                  </a:srgbClr>
                </a:outerShdw>
              </a:effectLst>
            </a:endParaRPr>
          </a:p>
        </p:txBody>
      </p:sp>
      <p:sp>
        <p:nvSpPr>
          <p:cNvPr id="5" name="Footer Placeholder 4"/>
          <p:cNvSpPr>
            <a:spLocks noGrp="1"/>
          </p:cNvSpPr>
          <p:nvPr>
            <p:ph type="ftr" sz="quarter" idx="11"/>
          </p:nvPr>
        </p:nvSpPr>
        <p:spPr/>
        <p:txBody>
          <a:bodyPr/>
          <a:lstStyle/>
          <a:p>
            <a:r>
              <a:rPr kumimoji="0" lang="en-US" smtClean="0"/>
              <a:t>Definiteness And Indefiniteness In English</a:t>
            </a:r>
            <a:endParaRPr kumimoji="0"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57800"/>
          </a:xfrm>
        </p:spPr>
        <p:txBody>
          <a:bodyPr>
            <a:normAutofit fontScale="85000" lnSpcReduction="10000"/>
          </a:bodyPr>
          <a:lstStyle/>
          <a:p>
            <a:r>
              <a:rPr lang="en-US" b="1" dirty="0" smtClean="0">
                <a:latin typeface="Times New Roman" pitchFamily="18" charset="0"/>
                <a:cs typeface="Times New Roman" pitchFamily="18" charset="0"/>
              </a:rPr>
              <a:t>Familiarity</a:t>
            </a:r>
          </a:p>
          <a:p>
            <a:pPr algn="just">
              <a:buNone/>
            </a:pPr>
            <a:r>
              <a:rPr lang="en-US" b="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‘’A condition of the use of  </a:t>
            </a:r>
            <a:r>
              <a:rPr lang="en-GB" b="1" dirty="0" smtClean="0">
                <a:latin typeface="Times New Roman" pitchFamily="18" charset="0"/>
                <a:cs typeface="Times New Roman" pitchFamily="18" charset="0"/>
              </a:rPr>
              <a:t>‘</a:t>
            </a:r>
            <a:r>
              <a:rPr lang="en-GB" b="1" i="1" dirty="0" smtClean="0">
                <a:latin typeface="Times New Roman" pitchFamily="18" charset="0"/>
                <a:cs typeface="Times New Roman" pitchFamily="18" charset="0"/>
              </a:rPr>
              <a:t>the</a:t>
            </a:r>
            <a:r>
              <a:rPr lang="en-GB" b="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is that there is a basis of understanding between speaker and hearer. This basis comprises the subjects and things known by both parties.’’ (</a:t>
            </a:r>
            <a:r>
              <a:rPr lang="en-GB" dirty="0" err="1" smtClean="0">
                <a:latin typeface="Times New Roman" pitchFamily="18" charset="0"/>
                <a:cs typeface="Times New Roman" pitchFamily="18" charset="0"/>
              </a:rPr>
              <a:t>Christophersen</a:t>
            </a:r>
            <a:r>
              <a:rPr lang="en-GB" dirty="0" smtClean="0">
                <a:latin typeface="Times New Roman" pitchFamily="18" charset="0"/>
                <a:cs typeface="Times New Roman" pitchFamily="18" charset="0"/>
              </a:rPr>
              <a:t> 1939: 28)</a:t>
            </a:r>
            <a:endParaRPr lang="en-US" dirty="0" smtClean="0">
              <a:latin typeface="Times New Roman" pitchFamily="18" charset="0"/>
              <a:cs typeface="Times New Roman" pitchFamily="18" charset="0"/>
            </a:endParaRPr>
          </a:p>
          <a:p>
            <a:pPr algn="just">
              <a:buNone/>
            </a:pPr>
            <a:r>
              <a:rPr lang="en-GB"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r>
              <a:rPr lang="en-GB" dirty="0" smtClean="0">
                <a:latin typeface="Times New Roman" pitchFamily="18" charset="0"/>
                <a:cs typeface="Times New Roman" pitchFamily="18" charset="0"/>
              </a:rPr>
              <a:t>     a. </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I bought </a:t>
            </a:r>
            <a:r>
              <a:rPr lang="en-GB" b="1" dirty="0" smtClean="0">
                <a:latin typeface="Times New Roman" pitchFamily="18" charset="0"/>
                <a:cs typeface="Times New Roman" pitchFamily="18" charset="0"/>
              </a:rPr>
              <a:t>a</a:t>
            </a:r>
            <a:r>
              <a:rPr lang="en-GB" dirty="0" smtClean="0">
                <a:latin typeface="Times New Roman" pitchFamily="18" charset="0"/>
                <a:cs typeface="Times New Roman" pitchFamily="18" charset="0"/>
              </a:rPr>
              <a:t> car this morning. 			 </a:t>
            </a:r>
            <a:endParaRPr lang="en-US" dirty="0" smtClean="0">
              <a:latin typeface="Times New Roman" pitchFamily="18" charset="0"/>
              <a:cs typeface="Times New Roman" pitchFamily="18" charset="0"/>
            </a:endParaRPr>
          </a:p>
          <a:p>
            <a:pPr algn="just">
              <a:buNone/>
            </a:pPr>
            <a:r>
              <a:rPr lang="en-GB" dirty="0" smtClean="0">
                <a:latin typeface="Times New Roman" pitchFamily="18" charset="0"/>
                <a:cs typeface="Times New Roman" pitchFamily="18" charset="0"/>
              </a:rPr>
              <a:t>     b.  I bought </a:t>
            </a:r>
            <a:r>
              <a:rPr lang="en-GB" b="1" dirty="0" smtClean="0">
                <a:latin typeface="Times New Roman" pitchFamily="18" charset="0"/>
                <a:cs typeface="Times New Roman" pitchFamily="18" charset="0"/>
              </a:rPr>
              <a:t>the</a:t>
            </a:r>
            <a:r>
              <a:rPr lang="en-GB" dirty="0" smtClean="0">
                <a:latin typeface="Times New Roman" pitchFamily="18" charset="0"/>
                <a:cs typeface="Times New Roman" pitchFamily="18" charset="0"/>
              </a:rPr>
              <a:t> car this morning.</a:t>
            </a:r>
            <a:endParaRPr lang="en-US" dirty="0" smtClean="0">
              <a:latin typeface="Times New Roman" pitchFamily="18" charset="0"/>
              <a:cs typeface="Times New Roman" pitchFamily="18" charset="0"/>
            </a:endParaRPr>
          </a:p>
          <a:p>
            <a:pPr algn="just">
              <a:buNone/>
            </a:pPr>
            <a:r>
              <a:rPr lang="en-GB" dirty="0" smtClean="0">
                <a:latin typeface="Times New Roman" pitchFamily="18" charset="0"/>
                <a:cs typeface="Times New Roman" pitchFamily="18" charset="0"/>
              </a:rPr>
              <a:t>  </a:t>
            </a:r>
          </a:p>
          <a:p>
            <a:pPr algn="just">
              <a:buNone/>
            </a:pPr>
            <a:r>
              <a:rPr lang="en-GB" dirty="0" smtClean="0">
                <a:latin typeface="Times New Roman" pitchFamily="18" charset="0"/>
                <a:cs typeface="Times New Roman" pitchFamily="18" charset="0"/>
              </a:rPr>
              <a:t>   The hearer is assumed to know – to be familiar to what car is meant by the speaker. The use of the definite noun phrase presupposes the existence of a referent that has been already mentioned or introduced into the discourse before. It could be;</a:t>
            </a:r>
            <a:endParaRPr lang="en-US" dirty="0" smtClean="0">
              <a:latin typeface="Times New Roman" pitchFamily="18" charset="0"/>
              <a:cs typeface="Times New Roman" pitchFamily="18" charset="0"/>
            </a:endParaRPr>
          </a:p>
          <a:p>
            <a:pPr algn="just">
              <a:buNone/>
            </a:pPr>
            <a:r>
              <a:rPr lang="en-GB" dirty="0" smtClean="0">
                <a:latin typeface="Times New Roman" pitchFamily="18" charset="0"/>
                <a:cs typeface="Times New Roman" pitchFamily="18" charset="0"/>
              </a:rPr>
              <a:t>   ’the car in the garage’,   or   ‘the car in front of the house’.</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Rectangle 3"/>
          <p:cNvSpPr/>
          <p:nvPr/>
        </p:nvSpPr>
        <p:spPr>
          <a:xfrm>
            <a:off x="457200" y="250448"/>
            <a:ext cx="8839200" cy="892552"/>
          </a:xfrm>
          <a:prstGeom prst="rect">
            <a:avLst/>
          </a:prstGeom>
        </p:spPr>
        <p:txBody>
          <a:bodyPr wrap="square">
            <a:spAutoFit/>
          </a:bodyPr>
          <a:lstStyle/>
          <a:p>
            <a:pPr lvl="0"/>
            <a:r>
              <a:rPr lang="en-GB" sz="2600" b="1" dirty="0" smtClean="0">
                <a:ln w="500">
                  <a:solidFill>
                    <a:schemeClr val="tx2">
                      <a:shade val="20000"/>
                      <a:satMod val="120000"/>
                    </a:schemeClr>
                  </a:solidFill>
                </a:ln>
                <a:solidFill>
                  <a:schemeClr val="bg1">
                    <a:lumMod val="75000"/>
                  </a:schemeClr>
                </a:solidFill>
                <a:latin typeface="Adobe Heiti Std R" pitchFamily="34" charset="-128"/>
                <a:ea typeface="Adobe Heiti Std R" pitchFamily="34" charset="-128"/>
                <a:cs typeface="+mj-cs"/>
              </a:rPr>
              <a:t>The Main Features of Definite Description (Cont..)</a:t>
            </a:r>
            <a:endParaRPr lang="en-US" sz="2600" b="1" dirty="0" smtClean="0">
              <a:ln w="500">
                <a:solidFill>
                  <a:schemeClr val="tx2">
                    <a:shade val="20000"/>
                    <a:satMod val="120000"/>
                  </a:schemeClr>
                </a:solidFill>
              </a:ln>
              <a:solidFill>
                <a:schemeClr val="bg1">
                  <a:lumMod val="75000"/>
                </a:schemeClr>
              </a:solidFill>
              <a:latin typeface="Adobe Heiti Std R" pitchFamily="34" charset="-128"/>
              <a:ea typeface="Adobe Heiti Std R" pitchFamily="34" charset="-128"/>
              <a:cs typeface="+mj-cs"/>
            </a:endParaRPr>
          </a:p>
          <a:p>
            <a:endParaRPr lang="en-US" sz="2600" b="1" dirty="0">
              <a:effectLst>
                <a:outerShdw blurRad="38100" dist="38100" dir="2700000" algn="tl">
                  <a:srgbClr val="000000">
                    <a:alpha val="43137"/>
                  </a:srgbClr>
                </a:outerShdw>
              </a:effectLst>
            </a:endParaRPr>
          </a:p>
        </p:txBody>
      </p:sp>
      <p:sp>
        <p:nvSpPr>
          <p:cNvPr id="5" name="Footer Placeholder 4"/>
          <p:cNvSpPr>
            <a:spLocks noGrp="1"/>
          </p:cNvSpPr>
          <p:nvPr>
            <p:ph type="ftr" sz="quarter" idx="11"/>
          </p:nvPr>
        </p:nvSpPr>
        <p:spPr/>
        <p:txBody>
          <a:bodyPr/>
          <a:lstStyle/>
          <a:p>
            <a:r>
              <a:rPr kumimoji="0" lang="en-US" smtClean="0"/>
              <a:t>Definiteness And Indefiniteness In English</a:t>
            </a:r>
            <a:endParaRPr kumimoji="0"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7315200" cy="4846320"/>
          </a:xfrm>
        </p:spPr>
        <p:txBody>
          <a:bodyPr>
            <a:normAutofit/>
          </a:bodyPr>
          <a:lstStyle/>
          <a:p>
            <a:r>
              <a:rPr lang="en-US" sz="2400" b="1" dirty="0" smtClean="0">
                <a:latin typeface="Times New Roman" pitchFamily="18" charset="0"/>
                <a:cs typeface="Times New Roman" pitchFamily="18" charset="0"/>
              </a:rPr>
              <a:t>Existentiality</a:t>
            </a:r>
            <a:r>
              <a:rPr lang="en-US" sz="2400" b="1" dirty="0" smtClean="0"/>
              <a:t> </a:t>
            </a:r>
            <a:endParaRPr lang="en-US" dirty="0" smtClean="0"/>
          </a:p>
          <a:p>
            <a:pPr algn="just">
              <a:buNone/>
            </a:pPr>
            <a:r>
              <a:rPr lang="en-US" dirty="0" smtClean="0"/>
              <a:t>  </a:t>
            </a:r>
            <a:r>
              <a:rPr lang="en-US" sz="2200" dirty="0" smtClean="0">
                <a:latin typeface="Times New Roman" pitchFamily="18" charset="0"/>
                <a:cs typeface="Times New Roman" pitchFamily="18" charset="0"/>
              </a:rPr>
              <a:t>The </a:t>
            </a:r>
            <a:r>
              <a:rPr lang="en-US" sz="2200" b="1" i="1" dirty="0" smtClean="0">
                <a:latin typeface="Times New Roman" pitchFamily="18" charset="0"/>
                <a:cs typeface="Times New Roman" pitchFamily="18" charset="0"/>
              </a:rPr>
              <a:t>existential</a:t>
            </a:r>
            <a:r>
              <a:rPr lang="en-US" sz="2200" dirty="0" smtClean="0">
                <a:latin typeface="Times New Roman" pitchFamily="18" charset="0"/>
                <a:cs typeface="Times New Roman" pitchFamily="18" charset="0"/>
              </a:rPr>
              <a:t> sentences or </a:t>
            </a:r>
            <a:r>
              <a:rPr lang="en-US" sz="2200" b="1" i="1" dirty="0" smtClean="0">
                <a:latin typeface="Times New Roman" pitchFamily="18" charset="0"/>
                <a:cs typeface="Times New Roman" pitchFamily="18" charset="0"/>
              </a:rPr>
              <a:t>there be</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sentences that allow locative prepositional phrases as modifiers to follow the focus NPs. In other words they show a </a:t>
            </a:r>
            <a:r>
              <a:rPr lang="en-US" sz="2200" b="1" dirty="0" smtClean="0">
                <a:latin typeface="Times New Roman" pitchFamily="18" charset="0"/>
                <a:cs typeface="Times New Roman" pitchFamily="18" charset="0"/>
              </a:rPr>
              <a:t>‘</a:t>
            </a:r>
            <a:r>
              <a:rPr lang="en-US" sz="2200" b="1" i="1" dirty="0" smtClean="0">
                <a:latin typeface="Times New Roman" pitchFamily="18" charset="0"/>
                <a:cs typeface="Times New Roman" pitchFamily="18" charset="0"/>
              </a:rPr>
              <a:t>definiteness effect’</a:t>
            </a:r>
            <a:r>
              <a:rPr lang="en-GB" sz="2400" dirty="0" smtClean="0"/>
              <a:t> *</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over the sentence structure.  </a:t>
            </a:r>
          </a:p>
          <a:p>
            <a:pPr algn="just">
              <a:buNone/>
            </a:pPr>
            <a:r>
              <a:rPr lang="en-US" sz="2200" dirty="0" smtClean="0">
                <a:latin typeface="Times New Roman" pitchFamily="18" charset="0"/>
                <a:cs typeface="Times New Roman" pitchFamily="18" charset="0"/>
              </a:rPr>
              <a:t> </a:t>
            </a:r>
          </a:p>
          <a:p>
            <a:pPr algn="just">
              <a:buNone/>
            </a:pPr>
            <a:r>
              <a:rPr lang="en-US" sz="2200" dirty="0" smtClean="0">
                <a:latin typeface="Times New Roman" pitchFamily="18" charset="0"/>
                <a:cs typeface="Times New Roman" pitchFamily="18" charset="0"/>
              </a:rPr>
              <a:t>     a. </a:t>
            </a:r>
            <a:r>
              <a:rPr lang="en-US" sz="2200" b="1" dirty="0" smtClean="0">
                <a:latin typeface="Times New Roman" pitchFamily="18" charset="0"/>
                <a:cs typeface="Times New Roman" pitchFamily="18" charset="0"/>
              </a:rPr>
              <a:t>There is</a:t>
            </a:r>
            <a:r>
              <a:rPr lang="en-US" sz="2200" dirty="0" smtClean="0">
                <a:latin typeface="Times New Roman" pitchFamily="18" charset="0"/>
                <a:cs typeface="Times New Roman" pitchFamily="18" charset="0"/>
              </a:rPr>
              <a:t> a book in the shop window.</a:t>
            </a:r>
          </a:p>
          <a:p>
            <a:pPr algn="just">
              <a:buNone/>
            </a:pPr>
            <a:r>
              <a:rPr lang="en-US" sz="2200" dirty="0" smtClean="0">
                <a:latin typeface="Times New Roman" pitchFamily="18" charset="0"/>
                <a:cs typeface="Times New Roman" pitchFamily="18" charset="0"/>
              </a:rPr>
              <a:t>      b. </a:t>
            </a:r>
            <a:r>
              <a:rPr lang="en-US" sz="2200" b="1" dirty="0" smtClean="0">
                <a:latin typeface="Times New Roman" pitchFamily="18" charset="0"/>
                <a:cs typeface="Times New Roman" pitchFamily="18" charset="0"/>
              </a:rPr>
              <a:t>There were</a:t>
            </a:r>
            <a:r>
              <a:rPr lang="en-US" sz="2200" dirty="0" smtClean="0">
                <a:latin typeface="Times New Roman" pitchFamily="18" charset="0"/>
                <a:cs typeface="Times New Roman" pitchFamily="18" charset="0"/>
              </a:rPr>
              <a:t> some books on the table.</a:t>
            </a:r>
          </a:p>
          <a:p>
            <a:pPr algn="just">
              <a:buNone/>
            </a:pPr>
            <a:r>
              <a:rPr lang="en-US" sz="2200" dirty="0" smtClean="0">
                <a:latin typeface="Times New Roman" pitchFamily="18" charset="0"/>
                <a:cs typeface="Times New Roman" pitchFamily="18" charset="0"/>
              </a:rPr>
              <a:t> </a:t>
            </a:r>
          </a:p>
          <a:p>
            <a:pPr algn="just">
              <a:buNone/>
            </a:pPr>
            <a:r>
              <a:rPr lang="en-GB" sz="2200" dirty="0" smtClean="0">
                <a:latin typeface="Times New Roman" pitchFamily="18" charset="0"/>
                <a:cs typeface="Times New Roman" pitchFamily="18" charset="0"/>
              </a:rPr>
              <a:t> </a:t>
            </a:r>
            <a:r>
              <a:rPr lang="en-GB" sz="2400" dirty="0" smtClean="0"/>
              <a:t>*</a:t>
            </a:r>
            <a:r>
              <a:rPr lang="en-GB"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Definiteness effect’ means sensitivity to definiteness as a test for definiteness. (Abbott, B.  2004:122-149)</a:t>
            </a:r>
          </a:p>
          <a:p>
            <a:endParaRPr lang="en-US" dirty="0"/>
          </a:p>
        </p:txBody>
      </p:sp>
      <p:sp>
        <p:nvSpPr>
          <p:cNvPr id="4" name="Rectangle 3"/>
          <p:cNvSpPr/>
          <p:nvPr/>
        </p:nvSpPr>
        <p:spPr>
          <a:xfrm>
            <a:off x="228600" y="402848"/>
            <a:ext cx="8534400" cy="892552"/>
          </a:xfrm>
          <a:prstGeom prst="rect">
            <a:avLst/>
          </a:prstGeom>
        </p:spPr>
        <p:txBody>
          <a:bodyPr wrap="square">
            <a:spAutoFit/>
          </a:bodyPr>
          <a:lstStyle/>
          <a:p>
            <a:pPr lvl="0"/>
            <a:r>
              <a:rPr lang="en-GB" sz="2600" b="1" dirty="0" smtClean="0">
                <a:ln w="500">
                  <a:solidFill>
                    <a:schemeClr val="tx2">
                      <a:shade val="20000"/>
                      <a:satMod val="120000"/>
                    </a:schemeClr>
                  </a:solidFill>
                </a:ln>
                <a:solidFill>
                  <a:schemeClr val="bg1">
                    <a:lumMod val="75000"/>
                  </a:schemeClr>
                </a:solidFill>
                <a:latin typeface="Adobe Heiti Std R" pitchFamily="34" charset="-128"/>
                <a:ea typeface="Adobe Heiti Std R" pitchFamily="34" charset="-128"/>
                <a:cs typeface="+mj-cs"/>
              </a:rPr>
              <a:t>The Main Features of Definite Description (Cont..)</a:t>
            </a:r>
            <a:endParaRPr lang="en-US" sz="2600" b="1" dirty="0" smtClean="0">
              <a:ln w="500">
                <a:solidFill>
                  <a:schemeClr val="tx2">
                    <a:shade val="20000"/>
                    <a:satMod val="120000"/>
                  </a:schemeClr>
                </a:solidFill>
              </a:ln>
              <a:solidFill>
                <a:schemeClr val="bg1">
                  <a:lumMod val="75000"/>
                </a:schemeClr>
              </a:solidFill>
              <a:latin typeface="Adobe Heiti Std R" pitchFamily="34" charset="-128"/>
              <a:ea typeface="Adobe Heiti Std R" pitchFamily="34" charset="-128"/>
              <a:cs typeface="+mj-cs"/>
            </a:endParaRPr>
          </a:p>
          <a:p>
            <a:endParaRPr lang="en-US" sz="2600" b="1" dirty="0">
              <a:effectLst>
                <a:outerShdw blurRad="38100" dist="38100" dir="2700000" algn="tl">
                  <a:srgbClr val="000000">
                    <a:alpha val="43137"/>
                  </a:srgbClr>
                </a:outerShdw>
              </a:effectLst>
            </a:endParaRPr>
          </a:p>
        </p:txBody>
      </p:sp>
      <p:sp>
        <p:nvSpPr>
          <p:cNvPr id="6" name="Footer Placeholder 5"/>
          <p:cNvSpPr>
            <a:spLocks noGrp="1"/>
          </p:cNvSpPr>
          <p:nvPr>
            <p:ph type="ftr" sz="quarter" idx="11"/>
          </p:nvPr>
        </p:nvSpPr>
        <p:spPr/>
        <p:txBody>
          <a:bodyPr/>
          <a:lstStyle/>
          <a:p>
            <a:r>
              <a:rPr kumimoji="0" lang="en-US" smtClean="0"/>
              <a:t>Definiteness And Indefiniteness In English</a:t>
            </a:r>
            <a:endParaRPr kumimoji="0"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000" cap="none" dirty="0" smtClean="0">
                <a:solidFill>
                  <a:schemeClr val="bg1">
                    <a:lumMod val="75000"/>
                  </a:schemeClr>
                </a:solidFill>
                <a:latin typeface="Adobe Heiti Std R" pitchFamily="34" charset="-128"/>
                <a:ea typeface="Adobe Heiti Std R" pitchFamily="34" charset="-128"/>
              </a:rPr>
              <a:t>Forms Of Definite Description</a:t>
            </a:r>
            <a:r>
              <a:rPr lang="en-GB" sz="3200" dirty="0" smtClean="0">
                <a:latin typeface="Times New Roman" pitchFamily="18" charset="0"/>
                <a:cs typeface="Times New Roman" pitchFamily="18" charset="0"/>
              </a:rPr>
              <a:t/>
            </a:r>
            <a:br>
              <a:rPr lang="en-GB" sz="3200" dirty="0" smtClean="0">
                <a:latin typeface="Times New Roman" pitchFamily="18" charset="0"/>
                <a:cs typeface="Times New Roman" pitchFamily="18" charset="0"/>
              </a:rPr>
            </a:br>
            <a:endParaRPr lang="en-US" sz="3200" dirty="0"/>
          </a:p>
        </p:txBody>
      </p:sp>
      <p:sp>
        <p:nvSpPr>
          <p:cNvPr id="7" name="Footer Placeholder 6"/>
          <p:cNvSpPr>
            <a:spLocks noGrp="1"/>
          </p:cNvSpPr>
          <p:nvPr>
            <p:ph type="ftr" sz="quarter" idx="11"/>
          </p:nvPr>
        </p:nvSpPr>
        <p:spPr/>
        <p:txBody>
          <a:bodyPr/>
          <a:lstStyle/>
          <a:p>
            <a:r>
              <a:rPr kumimoji="0" lang="en-US" smtClean="0"/>
              <a:t>Definiteness And Indefiniteness In English</a:t>
            </a:r>
            <a:endParaRPr kumimoji="0" lang="en-US"/>
          </a:p>
        </p:txBody>
      </p:sp>
      <p:pic>
        <p:nvPicPr>
          <p:cNvPr id="8194" name="Picture 2"/>
          <p:cNvPicPr>
            <a:picLocks noChangeAspect="1" noChangeArrowheads="1"/>
          </p:cNvPicPr>
          <p:nvPr/>
        </p:nvPicPr>
        <p:blipFill>
          <a:blip r:embed="rId2" cstate="print"/>
          <a:srcRect l="25000" t="33000" r="20000" b="24000"/>
          <a:stretch>
            <a:fillRect/>
          </a:stretch>
        </p:blipFill>
        <p:spPr bwMode="auto">
          <a:xfrm>
            <a:off x="203791" y="1600200"/>
            <a:ext cx="7797209" cy="4114800"/>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GB" sz="3300" cap="none" dirty="0" smtClean="0"/>
              <a:t>Forms of Definite Description (Cont..)</a:t>
            </a:r>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630680"/>
            <a:ext cx="7239000" cy="4236720"/>
          </a:xfrm>
        </p:spPr>
        <p:txBody>
          <a:bodyPr>
            <a:normAutofit/>
          </a:bodyPr>
          <a:lstStyle/>
          <a:p>
            <a:pPr>
              <a:buNone/>
            </a:pPr>
            <a:r>
              <a:rPr lang="en-US" sz="2400" dirty="0" smtClean="0">
                <a:latin typeface="Times New Roman" pitchFamily="18" charset="0"/>
                <a:cs typeface="Times New Roman" pitchFamily="18" charset="0"/>
              </a:rPr>
              <a:t>  1- Determiners is a special class of words that limits (or   </a:t>
            </a:r>
          </a:p>
          <a:p>
            <a:pPr>
              <a:buNone/>
            </a:pPr>
            <a:r>
              <a:rPr lang="en-US" sz="2400" dirty="0" smtClean="0">
                <a:latin typeface="Times New Roman" pitchFamily="18" charset="0"/>
                <a:cs typeface="Times New Roman" pitchFamily="18" charset="0"/>
              </a:rPr>
              <a:t>      determines) the nouns that follow.    </a:t>
            </a:r>
          </a:p>
          <a:p>
            <a:pPr>
              <a:buNone/>
            </a:pPr>
            <a:r>
              <a:rPr lang="en-US" sz="2400" dirty="0" smtClean="0">
                <a:latin typeface="Times New Roman" pitchFamily="18" charset="0"/>
                <a:cs typeface="Times New Roman" pitchFamily="18" charset="0"/>
              </a:rPr>
              <a:t>      (Murcia, C &amp; Freeman, L. 1991: 19)  </a:t>
            </a:r>
          </a:p>
          <a:p>
            <a:pPr>
              <a:buNone/>
            </a:pPr>
            <a:r>
              <a:rPr lang="en-US"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2- Numbers:</a:t>
            </a:r>
            <a:r>
              <a:rPr lang="en-US" sz="2400" dirty="0" smtClean="0">
                <a:latin typeface="Times New Roman" pitchFamily="18" charset="0"/>
                <a:cs typeface="Times New Roman" pitchFamily="18" charset="0"/>
              </a:rPr>
              <a:t> cardinal numbers; </a:t>
            </a:r>
            <a:r>
              <a:rPr lang="en-US" sz="2400" b="1" i="1" dirty="0" smtClean="0">
                <a:latin typeface="Times New Roman" pitchFamily="18" charset="0"/>
                <a:cs typeface="Times New Roman" pitchFamily="18" charset="0"/>
              </a:rPr>
              <a:t>first, second, </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etc,   </a:t>
            </a:r>
          </a:p>
          <a:p>
            <a:pPr>
              <a:buNone/>
            </a:pPr>
            <a:r>
              <a:rPr lang="en-US" sz="2400" dirty="0" smtClean="0">
                <a:latin typeface="Times New Roman" pitchFamily="18" charset="0"/>
                <a:cs typeface="Times New Roman" pitchFamily="18" charset="0"/>
              </a:rPr>
              <a:t>       ordinal numbers; </a:t>
            </a:r>
            <a:r>
              <a:rPr lang="en-US" sz="2400" b="1" i="1" dirty="0" smtClean="0">
                <a:latin typeface="Times New Roman" pitchFamily="18" charset="0"/>
                <a:cs typeface="Times New Roman" pitchFamily="18" charset="0"/>
              </a:rPr>
              <a:t>one, two, </a:t>
            </a:r>
            <a:r>
              <a:rPr lang="en-US" sz="2400" dirty="0" smtClean="0">
                <a:latin typeface="Times New Roman" pitchFamily="18" charset="0"/>
                <a:cs typeface="Times New Roman" pitchFamily="18" charset="0"/>
              </a:rPr>
              <a:t>… etc </a:t>
            </a:r>
          </a:p>
          <a:p>
            <a:pPr>
              <a:buNone/>
            </a:pPr>
            <a:r>
              <a:rPr lang="en-US"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3- Proper Nouns</a:t>
            </a:r>
            <a:r>
              <a:rPr lang="en-GB" sz="2400" b="1"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names of Persons, countries , cities, ,      </a:t>
            </a:r>
          </a:p>
          <a:p>
            <a:pPr>
              <a:buNone/>
            </a:pPr>
            <a:r>
              <a:rPr lang="en-GB" sz="2400" dirty="0" smtClean="0">
                <a:latin typeface="Times New Roman" pitchFamily="18" charset="0"/>
                <a:cs typeface="Times New Roman" pitchFamily="18" charset="0"/>
              </a:rPr>
              <a:t>      ocean, places; Ali, Iraq, Erbil .... etc </a:t>
            </a:r>
            <a:endParaRPr lang="en-US" sz="2400" dirty="0" smtClean="0">
              <a:latin typeface="Times New Roman" pitchFamily="18" charset="0"/>
              <a:cs typeface="Times New Roman" pitchFamily="18" charset="0"/>
            </a:endParaRPr>
          </a:p>
          <a:p>
            <a:pPr>
              <a:buNone/>
            </a:pPr>
            <a:r>
              <a:rPr lang="en-GB" sz="2400" dirty="0" smtClean="0">
                <a:latin typeface="Times New Roman" pitchFamily="18" charset="0"/>
                <a:cs typeface="Times New Roman" pitchFamily="18" charset="0"/>
              </a:rPr>
              <a:t>  4- Adjectives; as in </a:t>
            </a:r>
            <a:r>
              <a:rPr lang="en-GB" sz="2400" b="1" i="1" dirty="0" smtClean="0">
                <a:latin typeface="Times New Roman" pitchFamily="18" charset="0"/>
                <a:cs typeface="Times New Roman" pitchFamily="18" charset="0"/>
              </a:rPr>
              <a:t>beautiful</a:t>
            </a:r>
            <a:r>
              <a:rPr lang="en-GB" sz="2400" i="1" dirty="0" smtClean="0">
                <a:latin typeface="Times New Roman" pitchFamily="18" charset="0"/>
                <a:cs typeface="Times New Roman" pitchFamily="18" charset="0"/>
              </a:rPr>
              <a:t> girl, </a:t>
            </a:r>
            <a:r>
              <a:rPr lang="en-GB" sz="2400" b="1" i="1" dirty="0" smtClean="0">
                <a:latin typeface="Times New Roman" pitchFamily="18" charset="0"/>
                <a:cs typeface="Times New Roman" pitchFamily="18" charset="0"/>
              </a:rPr>
              <a:t>yellow</a:t>
            </a:r>
            <a:r>
              <a:rPr lang="en-GB" sz="2400" i="1" dirty="0" smtClean="0">
                <a:latin typeface="Times New Roman" pitchFamily="18" charset="0"/>
                <a:cs typeface="Times New Roman" pitchFamily="18" charset="0"/>
              </a:rPr>
              <a:t> bird.</a:t>
            </a:r>
            <a:endParaRPr lang="en-US" sz="2400" dirty="0" smtClean="0">
              <a:latin typeface="Times New Roman" pitchFamily="18" charset="0"/>
              <a:cs typeface="Times New Roman" pitchFamily="18" charset="0"/>
            </a:endParaRPr>
          </a:p>
          <a:p>
            <a:pPr>
              <a:buNone/>
            </a:pPr>
            <a:r>
              <a:rPr lang="en-GB" sz="2400" dirty="0" smtClean="0">
                <a:latin typeface="Times New Roman" pitchFamily="18" charset="0"/>
                <a:cs typeface="Times New Roman" pitchFamily="18" charset="0"/>
              </a:rPr>
              <a:t>  5- Adverbs; as in </a:t>
            </a:r>
            <a:r>
              <a:rPr lang="en-GB" sz="2400" b="1" i="1" dirty="0" smtClean="0">
                <a:latin typeface="Times New Roman" pitchFamily="18" charset="0"/>
                <a:cs typeface="Times New Roman" pitchFamily="18" charset="0"/>
              </a:rPr>
              <a:t>lovelier</a:t>
            </a:r>
            <a:r>
              <a:rPr lang="en-GB" sz="2400" i="1" dirty="0" smtClean="0">
                <a:latin typeface="Times New Roman" pitchFamily="18" charset="0"/>
                <a:cs typeface="Times New Roman" pitchFamily="18" charset="0"/>
              </a:rPr>
              <a:t> lady,  </a:t>
            </a:r>
            <a:r>
              <a:rPr lang="en-GB" sz="2400" b="1" i="1" dirty="0" smtClean="0">
                <a:latin typeface="Times New Roman" pitchFamily="18" charset="0"/>
                <a:cs typeface="Times New Roman" pitchFamily="18" charset="0"/>
              </a:rPr>
              <a:t>friendlier</a:t>
            </a:r>
            <a:r>
              <a:rPr lang="en-GB" sz="2400" i="1" dirty="0" smtClean="0">
                <a:latin typeface="Times New Roman" pitchFamily="18" charset="0"/>
                <a:cs typeface="Times New Roman" pitchFamily="18" charset="0"/>
              </a:rPr>
              <a:t> talk. </a:t>
            </a:r>
            <a:endParaRPr lang="en-US" sz="2400"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kumimoji="0" lang="en-US" smtClean="0"/>
              <a:t>Definiteness And Indefiniteness In English</a:t>
            </a:r>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369</TotalTime>
  <Words>1050</Words>
  <Application>Microsoft Office PowerPoint</Application>
  <PresentationFormat>On-screen Show (4:3)</PresentationFormat>
  <Paragraphs>158</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Adobe Heiti Std R</vt:lpstr>
      <vt:lpstr>Agency FB</vt:lpstr>
      <vt:lpstr>Arial</vt:lpstr>
      <vt:lpstr>Calibri</vt:lpstr>
      <vt:lpstr>Times New Roman</vt:lpstr>
      <vt:lpstr>Trebuchet MS</vt:lpstr>
      <vt:lpstr>Wingdings</vt:lpstr>
      <vt:lpstr>Wingdings 2</vt:lpstr>
      <vt:lpstr>Opulent</vt:lpstr>
      <vt:lpstr>Definiteness And Indefiniteness In English </vt:lpstr>
      <vt:lpstr>outline</vt:lpstr>
      <vt:lpstr>Introduction</vt:lpstr>
      <vt:lpstr>What Does (In)definite Mean? </vt:lpstr>
      <vt:lpstr>PowerPoint Presentation</vt:lpstr>
      <vt:lpstr>PowerPoint Presentation</vt:lpstr>
      <vt:lpstr>PowerPoint Presentation</vt:lpstr>
      <vt:lpstr>Forms Of Definite Description </vt:lpstr>
      <vt:lpstr>Forms of Definite Description (Cont..) </vt:lpstr>
      <vt:lpstr>Some Rules on In(Definite) Articles Use:  </vt:lpstr>
      <vt:lpstr>Some Rules on In(Definite) Articles Use: (Cont..)  </vt:lpstr>
      <vt:lpstr>Noun Classification for Article Use</vt:lpstr>
      <vt:lpstr> In (Definite) Article Quiz ?? </vt:lpstr>
      <vt:lpstr> In (Definite) Article Quiz ?? </vt:lpstr>
      <vt:lpstr>Conclusion</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Definiteness And Indefiniteness In English </dc:title>
  <dc:creator>Administrator</dc:creator>
  <cp:lastModifiedBy>LGA</cp:lastModifiedBy>
  <cp:revision>144</cp:revision>
  <dcterms:created xsi:type="dcterms:W3CDTF">2006-08-16T00:00:00Z</dcterms:created>
  <dcterms:modified xsi:type="dcterms:W3CDTF">2021-11-04T20:41:19Z</dcterms:modified>
</cp:coreProperties>
</file>