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70" r:id="rId10"/>
    <p:sldId id="271" r:id="rId11"/>
    <p:sldId id="264" r:id="rId12"/>
    <p:sldId id="265" r:id="rId13"/>
    <p:sldId id="266" r:id="rId14"/>
    <p:sldId id="267" r:id="rId15"/>
    <p:sldId id="269"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83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4261706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48571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46517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26349260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70312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135965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4097122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805172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30399946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37A01D-4A13-4498-94A3-BC461F98A2EB}" type="datetimeFigureOut">
              <a:rPr lang="en-US" smtClean="0"/>
              <a:t>2/26/2023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3734908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37A01D-4A13-4498-94A3-BC461F98A2EB}"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3894355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37A01D-4A13-4498-94A3-BC461F98A2EB}" type="datetimeFigureOut">
              <a:rPr lang="en-US" smtClean="0"/>
              <a:t>2/26/2023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1173548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837A01D-4A13-4498-94A3-BC461F98A2EB}" type="datetimeFigureOut">
              <a:rPr lang="en-US" smtClean="0"/>
              <a:t>2/26/2023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3657709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37A01D-4A13-4498-94A3-BC461F98A2EB}" type="datetimeFigureOut">
              <a:rPr lang="en-US" smtClean="0"/>
              <a:t>2/26/2023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2683632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37A01D-4A13-4498-94A3-BC461F98A2EB}"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803016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37A01D-4A13-4498-94A3-BC461F98A2EB}" type="datetimeFigureOut">
              <a:rPr lang="en-US" smtClean="0"/>
              <a:t>2/26/2023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70E9F5-D49B-4363-8B7F-FE7A9731C7F4}" type="slidenum">
              <a:rPr lang="en-US" smtClean="0"/>
              <a:t>‹#›</a:t>
            </a:fld>
            <a:endParaRPr lang="en-US"/>
          </a:p>
        </p:txBody>
      </p:sp>
    </p:spTree>
    <p:extLst>
      <p:ext uri="{BB962C8B-B14F-4D97-AF65-F5344CB8AC3E}">
        <p14:creationId xmlns:p14="http://schemas.microsoft.com/office/powerpoint/2010/main" val="2344377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837A01D-4A13-4498-94A3-BC461F98A2EB}" type="datetimeFigureOut">
              <a:rPr lang="en-US" smtClean="0"/>
              <a:t>2/26/2023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E70E9F5-D49B-4363-8B7F-FE7A9731C7F4}" type="slidenum">
              <a:rPr lang="en-US" smtClean="0"/>
              <a:t>‹#›</a:t>
            </a:fld>
            <a:endParaRPr lang="en-US"/>
          </a:p>
        </p:txBody>
      </p:sp>
    </p:spTree>
    <p:extLst>
      <p:ext uri="{BB962C8B-B14F-4D97-AF65-F5344CB8AC3E}">
        <p14:creationId xmlns:p14="http://schemas.microsoft.com/office/powerpoint/2010/main" val="3226246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DD8C1-A2A3-4B58-9F76-2C5D5F4A97D6}"/>
              </a:ext>
            </a:extLst>
          </p:cNvPr>
          <p:cNvSpPr>
            <a:spLocks noGrp="1"/>
          </p:cNvSpPr>
          <p:nvPr>
            <p:ph type="ctrTitle"/>
          </p:nvPr>
        </p:nvSpPr>
        <p:spPr/>
        <p:txBody>
          <a:bodyPr/>
          <a:lstStyle/>
          <a:p>
            <a:pPr algn="ctr"/>
            <a:br>
              <a:rPr lang="en-US" sz="1800" b="0" i="0" u="none" strike="noStrike" baseline="0" dirty="0">
                <a:solidFill>
                  <a:srgbClr val="000000"/>
                </a:solidFill>
                <a:latin typeface="Times New Roman" panose="02020603050405020304" pitchFamily="18" charset="0"/>
              </a:rPr>
            </a:br>
            <a:r>
              <a:rPr lang="en-US" sz="3200" b="0" i="0" u="none" strike="noStrike" baseline="0" dirty="0">
                <a:solidFill>
                  <a:srgbClr val="000000"/>
                </a:solidFill>
                <a:latin typeface="Times New Roman" panose="02020603050405020304" pitchFamily="18" charset="0"/>
              </a:rPr>
              <a:t> </a:t>
            </a:r>
            <a:r>
              <a:rPr lang="en-US" sz="3200" b="1" i="0" u="none" strike="noStrike" baseline="0" dirty="0">
                <a:solidFill>
                  <a:srgbClr val="000000"/>
                </a:solidFill>
                <a:latin typeface="Times New Roman" panose="02020603050405020304" pitchFamily="18" charset="0"/>
              </a:rPr>
              <a:t>General Methods of Extraction and Isolation of Alkaloids </a:t>
            </a:r>
            <a:endParaRPr lang="en-US" sz="3200" dirty="0"/>
          </a:p>
        </p:txBody>
      </p:sp>
      <p:sp>
        <p:nvSpPr>
          <p:cNvPr id="3" name="Subtitle 2">
            <a:extLst>
              <a:ext uri="{FF2B5EF4-FFF2-40B4-BE49-F238E27FC236}">
                <a16:creationId xmlns:a16="http://schemas.microsoft.com/office/drawing/2014/main" id="{E46CE5F2-4631-498A-A7D8-4F81F597D6F3}"/>
              </a:ext>
            </a:extLst>
          </p:cNvPr>
          <p:cNvSpPr>
            <a:spLocks noGrp="1"/>
          </p:cNvSpPr>
          <p:nvPr>
            <p:ph type="subTitle" idx="1"/>
          </p:nvPr>
        </p:nvSpPr>
        <p:spPr/>
        <p:txBody>
          <a:bodyPr/>
          <a:lstStyle/>
          <a:p>
            <a:pPr algn="ctr"/>
            <a:r>
              <a:rPr lang="en-US" dirty="0"/>
              <a:t>Ph Faten Essam </a:t>
            </a:r>
          </a:p>
          <a:p>
            <a:pPr algn="ctr"/>
            <a:r>
              <a:rPr lang="en-US" dirty="0"/>
              <a:t>MSc pharmacy science </a:t>
            </a:r>
          </a:p>
        </p:txBody>
      </p:sp>
    </p:spTree>
    <p:extLst>
      <p:ext uri="{BB962C8B-B14F-4D97-AF65-F5344CB8AC3E}">
        <p14:creationId xmlns:p14="http://schemas.microsoft.com/office/powerpoint/2010/main" val="9254990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887476-BE2B-4F46-877A-DD4C0CDD034E}"/>
              </a:ext>
            </a:extLst>
          </p:cNvPr>
          <p:cNvSpPr>
            <a:spLocks noGrp="1"/>
          </p:cNvSpPr>
          <p:nvPr>
            <p:ph idx="1"/>
          </p:nvPr>
        </p:nvSpPr>
        <p:spPr>
          <a:xfrm>
            <a:off x="795321" y="1054460"/>
            <a:ext cx="8596668" cy="3880773"/>
          </a:xfrm>
        </p:spPr>
        <p:txBody>
          <a:bodyPr/>
          <a:lstStyle/>
          <a:p>
            <a:pPr marL="0" indent="0">
              <a:buNone/>
            </a:pPr>
            <a:r>
              <a:rPr lang="en-US" sz="2400" dirty="0">
                <a:latin typeface="Times New Roman" panose="02020603050405020304" pitchFamily="18" charset="0"/>
                <a:cs typeface="Times New Roman" panose="02020603050405020304" pitchFamily="18" charset="0"/>
              </a:rPr>
              <a:t>Organic layer (For week or neutral alkaloids) </a:t>
            </a:r>
          </a:p>
          <a:p>
            <a:pPr marL="0" indent="0">
              <a:buNone/>
            </a:pPr>
            <a:r>
              <a:rPr lang="en-US" sz="2400" dirty="0">
                <a:latin typeface="Times New Roman" panose="02020603050405020304" pitchFamily="18" charset="0"/>
                <a:cs typeface="Times New Roman" panose="02020603050405020304" pitchFamily="18" charset="0"/>
              </a:rPr>
              <a:t>-Aqueous layer (acidic layer, Tartaric acid) which have alkaloidal salt. To break the salt, add NH3 or Sodium bicarbonate. then add ethyl acetate again so will it separate into two layers again: </a:t>
            </a:r>
          </a:p>
          <a:p>
            <a:pPr>
              <a:buFontTx/>
              <a:buChar char="-"/>
            </a:pPr>
            <a:r>
              <a:rPr lang="en-US" sz="2400" dirty="0">
                <a:latin typeface="Times New Roman" panose="02020603050405020304" pitchFamily="18" charset="0"/>
                <a:cs typeface="Times New Roman" panose="02020603050405020304" pitchFamily="18" charset="0"/>
              </a:rPr>
              <a:t>Aqueous layer (Quaternary alkaloids 4º) </a:t>
            </a:r>
          </a:p>
          <a:p>
            <a:pPr>
              <a:buFontTx/>
              <a:buChar char="-"/>
            </a:pPr>
            <a:r>
              <a:rPr lang="en-US" sz="2400" dirty="0">
                <a:latin typeface="Times New Roman" panose="02020603050405020304" pitchFamily="18" charset="0"/>
                <a:cs typeface="Times New Roman" panose="02020603050405020304" pitchFamily="18" charset="0"/>
              </a:rPr>
              <a:t>Organic layer (For basic alkaloid 1</a:t>
            </a:r>
            <a:r>
              <a:rPr lang="en-US" sz="2400" baseline="30000" dirty="0">
                <a:latin typeface="Times New Roman" panose="02020603050405020304" pitchFamily="18" charset="0"/>
                <a:cs typeface="Times New Roman" panose="02020603050405020304" pitchFamily="18" charset="0"/>
              </a:rPr>
              <a:t>o</a:t>
            </a:r>
            <a:r>
              <a:rPr lang="en-US" sz="2400" dirty="0">
                <a:latin typeface="Times New Roman" panose="02020603050405020304" pitchFamily="18" charset="0"/>
                <a:cs typeface="Times New Roman" panose="02020603050405020304" pitchFamily="18" charset="0"/>
              </a:rPr>
              <a:t> ,2º,3º). </a:t>
            </a:r>
          </a:p>
          <a:p>
            <a:endParaRPr lang="en-US" dirty="0"/>
          </a:p>
        </p:txBody>
      </p:sp>
    </p:spTree>
    <p:extLst>
      <p:ext uri="{BB962C8B-B14F-4D97-AF65-F5344CB8AC3E}">
        <p14:creationId xmlns:p14="http://schemas.microsoft.com/office/powerpoint/2010/main" val="2819018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963C42-6AFD-491F-9D4B-5DF2E8FF4A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7437" y="-1761"/>
            <a:ext cx="10914292" cy="6859762"/>
          </a:xfrm>
          <a:prstGeom prst="rect">
            <a:avLst/>
          </a:prstGeom>
        </p:spPr>
      </p:pic>
    </p:spTree>
    <p:extLst>
      <p:ext uri="{BB962C8B-B14F-4D97-AF65-F5344CB8AC3E}">
        <p14:creationId xmlns:p14="http://schemas.microsoft.com/office/powerpoint/2010/main" val="1964365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64E6B0B-A289-4F39-A865-4CF3EB8CF8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3348"/>
            <a:ext cx="12197941" cy="6371303"/>
          </a:xfrm>
          <a:prstGeom prst="rect">
            <a:avLst/>
          </a:prstGeom>
        </p:spPr>
      </p:pic>
    </p:spTree>
    <p:extLst>
      <p:ext uri="{BB962C8B-B14F-4D97-AF65-F5344CB8AC3E}">
        <p14:creationId xmlns:p14="http://schemas.microsoft.com/office/powerpoint/2010/main" val="24935094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09D4332-2CDF-4818-B405-7F2588E928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9083" y="0"/>
            <a:ext cx="8406581" cy="6892929"/>
          </a:xfrm>
          <a:prstGeom prst="rect">
            <a:avLst/>
          </a:prstGeom>
        </p:spPr>
      </p:pic>
    </p:spTree>
    <p:extLst>
      <p:ext uri="{BB962C8B-B14F-4D97-AF65-F5344CB8AC3E}">
        <p14:creationId xmlns:p14="http://schemas.microsoft.com/office/powerpoint/2010/main" val="752897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DBA60-5178-4D9A-9754-07E3D9573D45}"/>
              </a:ext>
            </a:extLst>
          </p:cNvPr>
          <p:cNvSpPr>
            <a:spLocks noGrp="1"/>
          </p:cNvSpPr>
          <p:nvPr>
            <p:ph type="title"/>
          </p:nvPr>
        </p:nvSpPr>
        <p:spPr>
          <a:xfrm>
            <a:off x="677334" y="609600"/>
            <a:ext cx="8596668" cy="703006"/>
          </a:xfrm>
        </p:spPr>
        <p:txBody>
          <a:bodyPr>
            <a:normAutofit/>
          </a:bodyPr>
          <a:lstStyle/>
          <a:p>
            <a:r>
              <a:rPr lang="en-US" sz="3200" b="1" i="0" u="none" strike="noStrike" baseline="0" dirty="0">
                <a:solidFill>
                  <a:srgbClr val="000000"/>
                </a:solidFill>
                <a:latin typeface="Times New Roman" panose="02020603050405020304" pitchFamily="18" charset="0"/>
              </a:rPr>
              <a:t>Detection of alkaloid </a:t>
            </a:r>
            <a:endParaRPr lang="en-US" sz="3200" dirty="0"/>
          </a:p>
        </p:txBody>
      </p:sp>
      <p:sp>
        <p:nvSpPr>
          <p:cNvPr id="3" name="Content Placeholder 2">
            <a:extLst>
              <a:ext uri="{FF2B5EF4-FFF2-40B4-BE49-F238E27FC236}">
                <a16:creationId xmlns:a16="http://schemas.microsoft.com/office/drawing/2014/main" id="{74ABC747-1C7F-447E-8597-8244DB210687}"/>
              </a:ext>
            </a:extLst>
          </p:cNvPr>
          <p:cNvSpPr>
            <a:spLocks noGrp="1"/>
          </p:cNvSpPr>
          <p:nvPr>
            <p:ph idx="1"/>
          </p:nvPr>
        </p:nvSpPr>
        <p:spPr>
          <a:xfrm>
            <a:off x="677334" y="1312606"/>
            <a:ext cx="8596668" cy="4448536"/>
          </a:xfrm>
        </p:spPr>
        <p:txBody>
          <a:bodyPr>
            <a:normAutofit/>
          </a:bodyPr>
          <a:lstStyle/>
          <a:p>
            <a:endParaRPr lang="en-US" dirty="0"/>
          </a:p>
          <a:p>
            <a:pPr algn="l"/>
            <a:endParaRPr lang="en-US" sz="1800" b="0" i="0" u="none" strike="noStrike" baseline="0" dirty="0">
              <a:solidFill>
                <a:srgbClr val="000000"/>
              </a:solidFill>
              <a:latin typeface="Times New Roman" panose="02020603050405020304" pitchFamily="18" charset="0"/>
            </a:endParaRPr>
          </a:p>
          <a:p>
            <a:r>
              <a:rPr lang="en-US" sz="2400" i="0" u="none" strike="noStrike" baseline="0" dirty="0">
                <a:solidFill>
                  <a:srgbClr val="000000"/>
                </a:solidFill>
                <a:latin typeface="Times New Roman" panose="02020603050405020304" pitchFamily="18" charset="0"/>
                <a:cs typeface="Times New Roman" panose="02020603050405020304" pitchFamily="18" charset="0"/>
              </a:rPr>
              <a:t>Wagner's test: Reddish brown precipitate. </a:t>
            </a:r>
          </a:p>
          <a:p>
            <a:r>
              <a:rPr lang="en-US" sz="2400" i="0" u="none" strike="noStrike" baseline="0" dirty="0">
                <a:solidFill>
                  <a:srgbClr val="000000"/>
                </a:solidFill>
                <a:latin typeface="Times New Roman" panose="02020603050405020304" pitchFamily="18" charset="0"/>
                <a:cs typeface="Times New Roman" panose="02020603050405020304" pitchFamily="18" charset="0"/>
              </a:rPr>
              <a:t>Mayer’s: (HgCl2 Creamy precipitate with True alkaloid). </a:t>
            </a:r>
          </a:p>
          <a:p>
            <a:r>
              <a:rPr lang="en-US" sz="2400" i="0" u="none" strike="noStrike" baseline="0" dirty="0" err="1">
                <a:solidFill>
                  <a:srgbClr val="000000"/>
                </a:solidFill>
                <a:latin typeface="Times New Roman" panose="02020603050405020304" pitchFamily="18" charset="0"/>
                <a:cs typeface="Times New Roman" panose="02020603050405020304" pitchFamily="18" charset="0"/>
              </a:rPr>
              <a:t>Dragendroff</a:t>
            </a:r>
            <a:r>
              <a:rPr lang="en-US" sz="2400" i="0" u="none" strike="noStrike" baseline="0" dirty="0">
                <a:solidFill>
                  <a:srgbClr val="000000"/>
                </a:solidFill>
                <a:latin typeface="Times New Roman" panose="02020603050405020304" pitchFamily="18" charset="0"/>
                <a:cs typeface="Times New Roman" panose="02020603050405020304" pitchFamily="18" charset="0"/>
              </a:rPr>
              <a:t>: (Potassium Bismuth Iodide) Reddish Brown precipitate</a:t>
            </a:r>
          </a:p>
          <a:p>
            <a:r>
              <a:rPr lang="en-US" sz="2400" i="0" u="none" strike="noStrike" baseline="0" dirty="0">
                <a:solidFill>
                  <a:srgbClr val="000000"/>
                </a:solidFill>
                <a:latin typeface="Times New Roman" panose="02020603050405020304" pitchFamily="18" charset="0"/>
                <a:cs typeface="Times New Roman" panose="02020603050405020304" pitchFamily="18" charset="0"/>
              </a:rPr>
              <a:t>Hagger's test: (Picric acid) Yellow precipitate with True alkaloid. </a:t>
            </a:r>
          </a:p>
          <a:p>
            <a:r>
              <a:rPr lang="en-US" sz="2400" i="0" u="none" strike="noStrike" baseline="0" dirty="0">
                <a:solidFill>
                  <a:srgbClr val="000000"/>
                </a:solidFill>
                <a:latin typeface="Times New Roman" panose="02020603050405020304" pitchFamily="18" charset="0"/>
                <a:cs typeface="Times New Roman" panose="02020603050405020304" pitchFamily="18" charset="0"/>
              </a:rPr>
              <a:t>Tannic acid solution: different alkaloid colored precipitate. </a:t>
            </a:r>
          </a:p>
          <a:p>
            <a:pPr marL="0" indent="0">
              <a:buNone/>
            </a:pPr>
            <a:r>
              <a:rPr lang="en-US" sz="2400" i="0" u="none" strike="noStrike" baseline="0" dirty="0">
                <a:solidFill>
                  <a:srgbClr val="000000"/>
                </a:solidFill>
                <a:latin typeface="Times New Roman" panose="02020603050405020304" pitchFamily="18" charset="0"/>
                <a:cs typeface="Times New Roman" panose="02020603050405020304" pitchFamily="18" charset="0"/>
              </a:rPr>
              <a:t> </a:t>
            </a:r>
          </a:p>
          <a:p>
            <a:endParaRPr lang="en-US" sz="1800" b="0" i="0" u="none" strike="noStrike" baseline="0" dirty="0">
              <a:solidFill>
                <a:srgbClr val="000000"/>
              </a:solidFill>
              <a:latin typeface="Times New Roman" panose="02020603050405020304" pitchFamily="18" charset="0"/>
            </a:endParaRPr>
          </a:p>
          <a:p>
            <a:endParaRPr lang="en-US" sz="1800" b="0" i="0" u="none" strike="noStrike" baseline="0" dirty="0">
              <a:solidFill>
                <a:srgbClr val="000000"/>
              </a:solidFill>
              <a:latin typeface="Times New Roman" panose="02020603050405020304" pitchFamily="18" charset="0"/>
            </a:endParaRPr>
          </a:p>
          <a:p>
            <a:endParaRPr lang="en-US" dirty="0"/>
          </a:p>
        </p:txBody>
      </p:sp>
    </p:spTree>
    <p:extLst>
      <p:ext uri="{BB962C8B-B14F-4D97-AF65-F5344CB8AC3E}">
        <p14:creationId xmlns:p14="http://schemas.microsoft.com/office/powerpoint/2010/main" val="4188028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E7B69F-7965-4EF1-B252-A82CFA6AD22B}"/>
              </a:ext>
            </a:extLst>
          </p:cNvPr>
          <p:cNvSpPr>
            <a:spLocks noGrp="1"/>
          </p:cNvSpPr>
          <p:nvPr>
            <p:ph type="title"/>
          </p:nvPr>
        </p:nvSpPr>
        <p:spPr>
          <a:xfrm>
            <a:off x="656578" y="4516285"/>
            <a:ext cx="8596668" cy="1320800"/>
          </a:xfrm>
        </p:spPr>
        <p:txBody>
          <a:bodyPr>
            <a:normAutofit fontScale="90000"/>
          </a:bodyPr>
          <a:lstStyle/>
          <a:p>
            <a:r>
              <a:rPr lang="en-US" sz="2400" dirty="0">
                <a:latin typeface="Times New Roman" panose="02020603050405020304" pitchFamily="18" charset="0"/>
                <a:cs typeface="Times New Roman" panose="02020603050405020304" pitchFamily="18" charset="0"/>
              </a:rPr>
              <a:t>A : Wagner's test </a:t>
            </a: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B: </a:t>
            </a:r>
            <a:r>
              <a:rPr lang="en-US" sz="2400" b="0" i="0" dirty="0">
                <a:solidFill>
                  <a:srgbClr val="0070C0"/>
                </a:solidFill>
                <a:effectLst/>
                <a:latin typeface="Times New Roman" panose="02020603050405020304" pitchFamily="18" charset="0"/>
                <a:cs typeface="Times New Roman" panose="02020603050405020304" pitchFamily="18" charset="0"/>
              </a:rPr>
              <a:t>Meyer’s test </a:t>
            </a:r>
            <a:br>
              <a:rPr lang="en-US" sz="2400" b="0" i="0" dirty="0">
                <a:solidFill>
                  <a:srgbClr val="0070C0"/>
                </a:solidFill>
                <a:effectLst/>
                <a:latin typeface="Times New Roman" panose="02020603050405020304" pitchFamily="18" charset="0"/>
                <a:cs typeface="Times New Roman" panose="02020603050405020304" pitchFamily="18" charset="0"/>
              </a:rPr>
            </a:br>
            <a:r>
              <a:rPr lang="en-US" sz="2400" b="0" i="0" dirty="0">
                <a:solidFill>
                  <a:srgbClr val="0070C0"/>
                </a:solidFill>
                <a:effectLst/>
                <a:latin typeface="Times New Roman" panose="02020603050405020304" pitchFamily="18" charset="0"/>
                <a:cs typeface="Times New Roman" panose="02020603050405020304" pitchFamily="18" charset="0"/>
              </a:rPr>
              <a:t>C:  Dragendroff's test </a:t>
            </a:r>
            <a:br>
              <a:rPr lang="en-US" sz="1200" b="0" i="0" dirty="0">
                <a:solidFill>
                  <a:srgbClr val="111111"/>
                </a:solidFill>
                <a:effectLst/>
                <a:latin typeface="Roboto"/>
              </a:rPr>
            </a:br>
            <a:endParaRPr lang="en-US" sz="2400" dirty="0">
              <a:latin typeface="Times New Roman" panose="02020603050405020304" pitchFamily="18" charset="0"/>
              <a:cs typeface="Times New Roman" panose="02020603050405020304" pitchFamily="18" charset="0"/>
            </a:endParaRPr>
          </a:p>
        </p:txBody>
      </p:sp>
      <p:pic>
        <p:nvPicPr>
          <p:cNvPr id="7" name="Content Placeholder 6">
            <a:extLst>
              <a:ext uri="{FF2B5EF4-FFF2-40B4-BE49-F238E27FC236}">
                <a16:creationId xmlns:a16="http://schemas.microsoft.com/office/drawing/2014/main" id="{67F99839-9FD4-4492-A848-E30510FD116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3373" y="190101"/>
            <a:ext cx="9263079" cy="4104524"/>
          </a:xfrm>
        </p:spPr>
      </p:pic>
    </p:spTree>
    <p:extLst>
      <p:ext uri="{BB962C8B-B14F-4D97-AF65-F5344CB8AC3E}">
        <p14:creationId xmlns:p14="http://schemas.microsoft.com/office/powerpoint/2010/main" val="16497307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descr="Thank You Slide 01 PowerPoint Template">
            <a:extLst>
              <a:ext uri="{FF2B5EF4-FFF2-40B4-BE49-F238E27FC236}">
                <a16:creationId xmlns:a16="http://schemas.microsoft.com/office/drawing/2014/main" id="{CBF46549-6C9A-4AD1-BA4C-F80BBFA1B6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45226" y="165919"/>
            <a:ext cx="8701548" cy="6526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075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F408A-4C59-4669-8665-4694D853CDB1}"/>
              </a:ext>
            </a:extLst>
          </p:cNvPr>
          <p:cNvSpPr>
            <a:spLocks noGrp="1"/>
          </p:cNvSpPr>
          <p:nvPr>
            <p:ph type="title"/>
          </p:nvPr>
        </p:nvSpPr>
        <p:spPr>
          <a:xfrm>
            <a:off x="677334" y="299884"/>
            <a:ext cx="8596668" cy="820993"/>
          </a:xfrm>
        </p:spPr>
        <p:txBody>
          <a:bodyPr/>
          <a:lstStyle/>
          <a:p>
            <a:br>
              <a:rPr lang="en-US" sz="1800" b="0" i="0" u="none" strike="noStrike" baseline="0" dirty="0">
                <a:solidFill>
                  <a:srgbClr val="000000"/>
                </a:solidFill>
              </a:rPr>
            </a:br>
            <a:r>
              <a:rPr lang="en-US" sz="1800" b="0" i="0" u="none" strike="noStrike" baseline="0" dirty="0">
                <a:solidFill>
                  <a:srgbClr val="000000"/>
                </a:solidFill>
              </a:rPr>
              <a:t> </a:t>
            </a:r>
            <a:r>
              <a:rPr lang="en-US" sz="2800" b="1" i="0" u="none" strike="noStrike" baseline="0" dirty="0">
                <a:solidFill>
                  <a:srgbClr val="000000"/>
                </a:solidFill>
                <a:latin typeface="Times New Roman" panose="02020603050405020304" pitchFamily="18" charset="0"/>
                <a:cs typeface="Times New Roman" panose="02020603050405020304" pitchFamily="18" charset="0"/>
              </a:rPr>
              <a:t>Alkaloids </a:t>
            </a:r>
            <a:endParaRPr lang="en-US"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B5AA876-3928-4B31-8095-A778AB5C7717}"/>
              </a:ext>
            </a:extLst>
          </p:cNvPr>
          <p:cNvSpPr>
            <a:spLocks noGrp="1"/>
          </p:cNvSpPr>
          <p:nvPr>
            <p:ph idx="1"/>
          </p:nvPr>
        </p:nvSpPr>
        <p:spPr>
          <a:xfrm>
            <a:off x="677334" y="1548581"/>
            <a:ext cx="8596668" cy="4492781"/>
          </a:xfrm>
        </p:spPr>
        <p:txBody>
          <a:bodyPr/>
          <a:lstStyle/>
          <a:p>
            <a:pPr algn="l"/>
            <a:endParaRPr lang="en-US" sz="1800" b="0" i="0" u="none" strike="noStrike" baseline="0" dirty="0">
              <a:solidFill>
                <a:srgbClr val="000000"/>
              </a:solidFill>
              <a:latin typeface="Times New Roman" panose="02020603050405020304" pitchFamily="18" charset="0"/>
            </a:endParaRPr>
          </a:p>
          <a:p>
            <a:pPr algn="l">
              <a:lnSpc>
                <a:spcPct val="150000"/>
              </a:lnSpc>
            </a:pPr>
            <a:r>
              <a:rPr lang="en-US" sz="1800" b="0" i="0" u="none" strike="noStrike" baseline="0" dirty="0">
                <a:solidFill>
                  <a:srgbClr val="000000"/>
                </a:solidFill>
                <a:latin typeface="Times New Roman" panose="02020603050405020304" pitchFamily="18" charset="0"/>
              </a:rPr>
              <a:t> </a:t>
            </a:r>
            <a:r>
              <a:rPr lang="en-US" sz="2400" dirty="0">
                <a:solidFill>
                  <a:srgbClr val="000000"/>
                </a:solidFill>
                <a:latin typeface="Times New Roman" panose="02020603050405020304" pitchFamily="18" charset="0"/>
              </a:rPr>
              <a:t>Alkaloids are large group of </a:t>
            </a:r>
            <a:r>
              <a:rPr lang="en-US" sz="2400" i="0" u="none" strike="noStrike" baseline="0" dirty="0">
                <a:latin typeface="Times New Roman" panose="02020603050405020304" pitchFamily="18" charset="0"/>
                <a:cs typeface="Times New Roman" panose="02020603050405020304" pitchFamily="18" charset="0"/>
              </a:rPr>
              <a:t>basic organic compounds containing one or more  nitrogen atom usually in a hetero cyclic ring, most of them have a marked physiological action on human beings or animals</a:t>
            </a:r>
          </a:p>
          <a:p>
            <a:pPr algn="l">
              <a:lnSpc>
                <a:spcPct val="150000"/>
              </a:lnSpc>
            </a:pPr>
            <a:r>
              <a:rPr lang="en-US" sz="2400" b="1" i="0" u="none" strike="noStrike" baseline="0" dirty="0">
                <a:latin typeface="Times New Roman" panose="02020603050405020304" pitchFamily="18" charset="0"/>
                <a:cs typeface="Times New Roman" panose="02020603050405020304" pitchFamily="18" charset="0"/>
              </a:rPr>
              <a:t>The general structure is R-N</a:t>
            </a:r>
            <a:r>
              <a:rPr lang="en-US" sz="1800" b="1" i="0" u="none" strike="noStrike" baseline="0" dirty="0">
                <a:latin typeface="Calibri-Bold"/>
              </a:rPr>
              <a:t>.</a:t>
            </a:r>
            <a:endParaRPr lang="en-US" sz="2400" i="0" u="none" strike="noStrike" baseline="0" dirty="0">
              <a:solidFill>
                <a:srgbClr val="000000"/>
              </a:solidFill>
              <a:latin typeface="Times New Roman" panose="02020603050405020304" pitchFamily="18" charset="0"/>
              <a:cs typeface="Times New Roman" panose="02020603050405020304" pitchFamily="18" charset="0"/>
            </a:endParaRPr>
          </a:p>
          <a:p>
            <a:pPr marL="0" indent="0">
              <a:buNone/>
            </a:pPr>
            <a:r>
              <a:rPr lang="en-US" sz="2400" i="0" u="none" strike="noStrike" baseline="0" dirty="0">
                <a:solidFill>
                  <a:srgbClr val="000000"/>
                </a:solidFill>
                <a:latin typeface="Times New Roman" panose="02020603050405020304" pitchFamily="18" charset="0"/>
              </a:rPr>
              <a:t> </a:t>
            </a:r>
            <a:endParaRPr lang="en-US"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997226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1333F-2B7D-4520-86EB-653D222B6CC2}"/>
              </a:ext>
            </a:extLst>
          </p:cNvPr>
          <p:cNvSpPr>
            <a:spLocks noGrp="1"/>
          </p:cNvSpPr>
          <p:nvPr>
            <p:ph type="title"/>
          </p:nvPr>
        </p:nvSpPr>
        <p:spPr>
          <a:xfrm>
            <a:off x="677334" y="270387"/>
            <a:ext cx="8596668" cy="1042219"/>
          </a:xfrm>
        </p:spPr>
        <p:txBody>
          <a:bodyPr>
            <a:normAutofit fontScale="90000"/>
          </a:bodyPr>
          <a:lstStyle/>
          <a:p>
            <a:br>
              <a:rPr lang="en-US" sz="3200" b="0" i="0" u="none" strike="noStrike" baseline="0" dirty="0">
                <a:solidFill>
                  <a:srgbClr val="000000"/>
                </a:solidFill>
                <a:latin typeface="Times New Roman" panose="02020603050405020304" pitchFamily="18" charset="0"/>
              </a:rPr>
            </a:br>
            <a:r>
              <a:rPr lang="en-US" sz="3200" b="0" i="0" u="none" strike="noStrike" baseline="0" dirty="0">
                <a:solidFill>
                  <a:srgbClr val="000000"/>
                </a:solidFill>
                <a:latin typeface="Times New Roman" panose="02020603050405020304" pitchFamily="18" charset="0"/>
              </a:rPr>
              <a:t> </a:t>
            </a:r>
            <a:r>
              <a:rPr lang="en-US" sz="3200" b="1" i="0" u="none" strike="noStrike" baseline="0" dirty="0">
                <a:solidFill>
                  <a:srgbClr val="000000"/>
                </a:solidFill>
                <a:latin typeface="Times New Roman" panose="02020603050405020304" pitchFamily="18" charset="0"/>
              </a:rPr>
              <a:t>Functions of alkaloids in plants </a:t>
            </a:r>
            <a:endParaRPr lang="en-US" sz="3200" dirty="0"/>
          </a:p>
        </p:txBody>
      </p:sp>
      <p:sp>
        <p:nvSpPr>
          <p:cNvPr id="3" name="Content Placeholder 2">
            <a:extLst>
              <a:ext uri="{FF2B5EF4-FFF2-40B4-BE49-F238E27FC236}">
                <a16:creationId xmlns:a16="http://schemas.microsoft.com/office/drawing/2014/main" id="{43B40AE0-DD24-4A84-AB11-F92EA56CD1E6}"/>
              </a:ext>
            </a:extLst>
          </p:cNvPr>
          <p:cNvSpPr>
            <a:spLocks noGrp="1"/>
          </p:cNvSpPr>
          <p:nvPr>
            <p:ph idx="1"/>
          </p:nvPr>
        </p:nvSpPr>
        <p:spPr>
          <a:xfrm>
            <a:off x="913308" y="1488613"/>
            <a:ext cx="8596668" cy="4808948"/>
          </a:xfrm>
        </p:spPr>
        <p:txBody>
          <a:bodyPr>
            <a:normAutofit/>
          </a:bodyPr>
          <a:lstStyle/>
          <a:p>
            <a:pPr algn="l"/>
            <a:endParaRPr lang="en-US" sz="1800" b="0" i="0" u="none" strike="noStrike" baseline="0" dirty="0">
              <a:solidFill>
                <a:srgbClr val="000000"/>
              </a:solidFill>
              <a:latin typeface="Times New Roman" panose="02020603050405020304" pitchFamily="18" charset="0"/>
            </a:endParaRPr>
          </a:p>
          <a:p>
            <a:pPr marL="0" indent="0">
              <a:buNone/>
            </a:pPr>
            <a:r>
              <a:rPr lang="en-US" sz="2400" b="0" i="0" u="none" strike="noStrike" baseline="0" dirty="0">
                <a:solidFill>
                  <a:srgbClr val="000000"/>
                </a:solidFill>
                <a:latin typeface="Times New Roman" panose="02020603050405020304" pitchFamily="18" charset="0"/>
              </a:rPr>
              <a:t> 1. They may act as protective against insects and herbivores </a:t>
            </a:r>
            <a:r>
              <a:rPr lang="en-US" sz="2400" b="1" i="0" u="none" strike="noStrike" baseline="0" dirty="0">
                <a:solidFill>
                  <a:srgbClr val="000000"/>
                </a:solidFill>
                <a:latin typeface="Times New Roman" panose="02020603050405020304" pitchFamily="18" charset="0"/>
              </a:rPr>
              <a:t>due to </a:t>
            </a:r>
            <a:r>
              <a:rPr lang="en-US" sz="2400" b="0" i="0" u="none" strike="noStrike" baseline="0" dirty="0">
                <a:solidFill>
                  <a:srgbClr val="000000"/>
                </a:solidFill>
                <a:latin typeface="Times New Roman" panose="02020603050405020304" pitchFamily="18" charset="0"/>
              </a:rPr>
              <a:t>their bitterness and toxicity. </a:t>
            </a:r>
          </a:p>
          <a:p>
            <a:pPr marL="0" indent="0">
              <a:buNone/>
            </a:pPr>
            <a:r>
              <a:rPr lang="en-US" sz="2400" b="0" i="0" u="none" strike="noStrike" baseline="0" dirty="0">
                <a:solidFill>
                  <a:srgbClr val="000000"/>
                </a:solidFill>
                <a:latin typeface="Times New Roman" panose="02020603050405020304" pitchFamily="18" charset="0"/>
              </a:rPr>
              <a:t>2. They are, </a:t>
            </a:r>
            <a:r>
              <a:rPr lang="en-US" sz="2400" b="1" i="0" u="none" strike="noStrike" baseline="0" dirty="0">
                <a:solidFill>
                  <a:srgbClr val="000000"/>
                </a:solidFill>
                <a:latin typeface="Times New Roman" panose="02020603050405020304" pitchFamily="18" charset="0"/>
              </a:rPr>
              <a:t>in certain </a:t>
            </a:r>
            <a:r>
              <a:rPr lang="en-US" sz="2400" b="0" i="0" u="none" strike="noStrike" baseline="0" dirty="0">
                <a:solidFill>
                  <a:srgbClr val="000000"/>
                </a:solidFill>
                <a:latin typeface="Times New Roman" panose="02020603050405020304" pitchFamily="18" charset="0"/>
              </a:rPr>
              <a:t>cases, the final products of detoxification therefore considered as waste products of metabolism. </a:t>
            </a:r>
          </a:p>
          <a:p>
            <a:pPr marL="0" indent="0">
              <a:buNone/>
            </a:pPr>
            <a:r>
              <a:rPr lang="en-US" sz="2400" b="0" i="0" u="none" strike="noStrike" baseline="0" dirty="0">
                <a:solidFill>
                  <a:srgbClr val="000000"/>
                </a:solidFill>
                <a:latin typeface="Times New Roman" panose="02020603050405020304" pitchFamily="18" charset="0"/>
              </a:rPr>
              <a:t>3. They may provide nitrogen to the plant in case of nitrogen deficiency </a:t>
            </a:r>
            <a:r>
              <a:rPr lang="en-US" sz="2400" b="1" i="0" u="none" strike="noStrike" baseline="0" dirty="0">
                <a:solidFill>
                  <a:srgbClr val="000000"/>
                </a:solidFill>
                <a:latin typeface="Times New Roman" panose="02020603050405020304" pitchFamily="18" charset="0"/>
              </a:rPr>
              <a:t>(source of nitrogen</a:t>
            </a:r>
            <a:r>
              <a:rPr lang="en-US" sz="2400" b="0" i="0" u="none" strike="noStrike" baseline="0" dirty="0">
                <a:solidFill>
                  <a:srgbClr val="000000"/>
                </a:solidFill>
                <a:latin typeface="Times New Roman" panose="02020603050405020304" pitchFamily="18" charset="0"/>
              </a:rPr>
              <a:t>). </a:t>
            </a:r>
          </a:p>
          <a:p>
            <a:pPr marL="0" indent="0">
              <a:buNone/>
            </a:pPr>
            <a:r>
              <a:rPr lang="en-US" sz="2400" b="0" i="0" u="none" strike="noStrike" baseline="0" dirty="0">
                <a:solidFill>
                  <a:srgbClr val="000000"/>
                </a:solidFill>
                <a:latin typeface="Times New Roman" panose="02020603050405020304" pitchFamily="18" charset="0"/>
              </a:rPr>
              <a:t>4. They, sometimes, act as growth regulators in certain metabolic systems. </a:t>
            </a:r>
          </a:p>
          <a:p>
            <a:pPr marL="0" indent="0">
              <a:buNone/>
            </a:pPr>
            <a:r>
              <a:rPr lang="en-US" sz="2400" b="0" i="0" u="none" strike="noStrike" baseline="0" dirty="0">
                <a:solidFill>
                  <a:srgbClr val="000000"/>
                </a:solidFill>
                <a:latin typeface="Times New Roman" panose="02020603050405020304" pitchFamily="18" charset="0"/>
              </a:rPr>
              <a:t>5. They may be utilized as a source of energy </a:t>
            </a:r>
            <a:endParaRPr lang="en-US" sz="2400" dirty="0"/>
          </a:p>
        </p:txBody>
      </p:sp>
    </p:spTree>
    <p:extLst>
      <p:ext uri="{BB962C8B-B14F-4D97-AF65-F5344CB8AC3E}">
        <p14:creationId xmlns:p14="http://schemas.microsoft.com/office/powerpoint/2010/main" val="2812719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AA94D-327A-46B0-AC70-244BF34A6C0D}"/>
              </a:ext>
            </a:extLst>
          </p:cNvPr>
          <p:cNvSpPr>
            <a:spLocks noGrp="1"/>
          </p:cNvSpPr>
          <p:nvPr>
            <p:ph type="title"/>
          </p:nvPr>
        </p:nvSpPr>
        <p:spPr/>
        <p:txBody>
          <a:bodyPr/>
          <a:lstStyle/>
          <a:p>
            <a:br>
              <a:rPr lang="en-US" sz="1800" b="0" i="0" u="none" strike="noStrike" baseline="0" dirty="0">
                <a:solidFill>
                  <a:srgbClr val="000000"/>
                </a:solidFill>
                <a:latin typeface="Times New Roman" panose="02020603050405020304" pitchFamily="18" charset="0"/>
              </a:rPr>
            </a:br>
            <a:r>
              <a:rPr lang="en-US" sz="3200" b="0" i="0" u="none" strike="noStrike" baseline="0" dirty="0">
                <a:solidFill>
                  <a:srgbClr val="000000"/>
                </a:solidFill>
                <a:latin typeface="Times New Roman" panose="02020603050405020304" pitchFamily="18" charset="0"/>
              </a:rPr>
              <a:t> </a:t>
            </a:r>
            <a:r>
              <a:rPr lang="en-US" sz="3200" b="1" i="0" u="none" strike="noStrike" baseline="0" dirty="0">
                <a:solidFill>
                  <a:srgbClr val="000000"/>
                </a:solidFill>
                <a:latin typeface="Times New Roman" panose="02020603050405020304" pitchFamily="18" charset="0"/>
              </a:rPr>
              <a:t>Forms of Alkaloids </a:t>
            </a:r>
            <a:endParaRPr lang="en-US" sz="3200" dirty="0"/>
          </a:p>
        </p:txBody>
      </p:sp>
      <p:sp>
        <p:nvSpPr>
          <p:cNvPr id="3" name="Content Placeholder 2">
            <a:extLst>
              <a:ext uri="{FF2B5EF4-FFF2-40B4-BE49-F238E27FC236}">
                <a16:creationId xmlns:a16="http://schemas.microsoft.com/office/drawing/2014/main" id="{722501F1-120E-4F11-8C4D-FED97C124CD9}"/>
              </a:ext>
            </a:extLst>
          </p:cNvPr>
          <p:cNvSpPr>
            <a:spLocks noGrp="1"/>
          </p:cNvSpPr>
          <p:nvPr>
            <p:ph idx="1"/>
          </p:nvPr>
        </p:nvSpPr>
        <p:spPr>
          <a:xfrm>
            <a:off x="677334" y="1930400"/>
            <a:ext cx="8596668" cy="3880773"/>
          </a:xfrm>
        </p:spPr>
        <p:txBody>
          <a:bodyPr/>
          <a:lstStyle/>
          <a:p>
            <a:pPr marL="0" indent="0">
              <a:buNone/>
            </a:pPr>
            <a:r>
              <a:rPr lang="en-US" sz="2400" dirty="0">
                <a:latin typeface="Times New Roman" panose="02020603050405020304" pitchFamily="18" charset="0"/>
                <a:cs typeface="Times New Roman" panose="02020603050405020304" pitchFamily="18" charset="0"/>
              </a:rPr>
              <a:t>Alkaloids present In plant as :</a:t>
            </a:r>
          </a:p>
          <a:p>
            <a:endParaRPr lang="en-US" dirty="0"/>
          </a:p>
          <a:p>
            <a:r>
              <a:rPr lang="en-US" sz="2400" dirty="0">
                <a:latin typeface="Times New Roman" panose="02020603050405020304" pitchFamily="18" charset="0"/>
                <a:cs typeface="Times New Roman" panose="02020603050405020304" pitchFamily="18" charset="0"/>
              </a:rPr>
              <a:t>Free base</a:t>
            </a:r>
          </a:p>
          <a:p>
            <a:r>
              <a:rPr lang="en-US" sz="2400" dirty="0">
                <a:latin typeface="Times New Roman" panose="02020603050405020304" pitchFamily="18" charset="0"/>
                <a:cs typeface="Times New Roman" panose="02020603050405020304" pitchFamily="18" charset="0"/>
              </a:rPr>
              <a:t>Salts </a:t>
            </a:r>
          </a:p>
          <a:p>
            <a:pPr algn="l"/>
            <a:r>
              <a:rPr lang="en-US" sz="2400" dirty="0" err="1">
                <a:latin typeface="Times New Roman" panose="02020603050405020304" pitchFamily="18" charset="0"/>
                <a:cs typeface="Times New Roman" panose="02020603050405020304" pitchFamily="18" charset="0"/>
              </a:rPr>
              <a:t>Glycosidal</a:t>
            </a:r>
            <a:r>
              <a:rPr lang="en-US" sz="2400" dirty="0">
                <a:latin typeface="Times New Roman" panose="02020603050405020304" pitchFamily="18" charset="0"/>
                <a:cs typeface="Times New Roman" panose="02020603050405020304" pitchFamily="18" charset="0"/>
              </a:rPr>
              <a:t> form like  </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Solanine in </a:t>
            </a:r>
            <a:r>
              <a:rPr lang="en-US" sz="2400" b="0" i="1" u="none" strike="noStrike" baseline="0" dirty="0">
                <a:solidFill>
                  <a:srgbClr val="000000"/>
                </a:solidFill>
                <a:latin typeface="Times New Roman" panose="02020603050405020304" pitchFamily="18" charset="0"/>
                <a:cs typeface="Times New Roman" panose="02020603050405020304" pitchFamily="18" charset="0"/>
              </a:rPr>
              <a:t>Solanum </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47949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CD97-F2C7-4E43-97A6-204A8EF6A443}"/>
              </a:ext>
            </a:extLst>
          </p:cNvPr>
          <p:cNvSpPr>
            <a:spLocks noGrp="1"/>
          </p:cNvSpPr>
          <p:nvPr>
            <p:ph type="title"/>
          </p:nvPr>
        </p:nvSpPr>
        <p:spPr>
          <a:xfrm>
            <a:off x="456108" y="156238"/>
            <a:ext cx="8596668" cy="1320800"/>
          </a:xfrm>
        </p:spPr>
        <p:txBody>
          <a:bodyPr/>
          <a:lstStyle/>
          <a:p>
            <a:r>
              <a:rPr lang="en-US" dirty="0">
                <a:latin typeface="Times New Roman" panose="02020603050405020304" pitchFamily="18" charset="0"/>
                <a:cs typeface="Times New Roman" panose="02020603050405020304" pitchFamily="18" charset="0"/>
              </a:rPr>
              <a:t>Solubility of alkaloids </a:t>
            </a:r>
          </a:p>
        </p:txBody>
      </p:sp>
      <p:sp>
        <p:nvSpPr>
          <p:cNvPr id="3" name="Content Placeholder 2">
            <a:extLst>
              <a:ext uri="{FF2B5EF4-FFF2-40B4-BE49-F238E27FC236}">
                <a16:creationId xmlns:a16="http://schemas.microsoft.com/office/drawing/2014/main" id="{8FADB633-8337-4251-92CA-90B39AA215C9}"/>
              </a:ext>
            </a:extLst>
          </p:cNvPr>
          <p:cNvSpPr>
            <a:spLocks noGrp="1"/>
          </p:cNvSpPr>
          <p:nvPr>
            <p:ph idx="1"/>
          </p:nvPr>
        </p:nvSpPr>
        <p:spPr>
          <a:xfrm>
            <a:off x="737418" y="951221"/>
            <a:ext cx="8448093" cy="5139863"/>
          </a:xfrm>
        </p:spPr>
        <p:txBody>
          <a:bodyPr/>
          <a:lstStyle/>
          <a:p>
            <a:pPr algn="l"/>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 </a:t>
            </a:r>
            <a:r>
              <a:rPr lang="en-US" sz="2400" b="0" i="0" u="none" strike="noStrike" baseline="0" dirty="0">
                <a:solidFill>
                  <a:schemeClr val="accent2">
                    <a:lumMod val="75000"/>
                  </a:schemeClr>
                </a:solidFill>
                <a:latin typeface="Times New Roman" panose="02020603050405020304" pitchFamily="18" charset="0"/>
              </a:rPr>
              <a:t>Both </a:t>
            </a:r>
            <a:r>
              <a:rPr lang="en-US" sz="2400" b="1" i="0" u="none" strike="noStrike" baseline="0" dirty="0">
                <a:solidFill>
                  <a:schemeClr val="accent2">
                    <a:lumMod val="75000"/>
                  </a:schemeClr>
                </a:solidFill>
                <a:latin typeface="Times New Roman" panose="02020603050405020304" pitchFamily="18" charset="0"/>
              </a:rPr>
              <a:t>alkaloidal bases </a:t>
            </a:r>
            <a:r>
              <a:rPr lang="en-US" sz="2400" b="0" i="0" u="none" strike="noStrike" baseline="0" dirty="0">
                <a:solidFill>
                  <a:schemeClr val="accent2">
                    <a:lumMod val="75000"/>
                  </a:schemeClr>
                </a:solidFill>
                <a:latin typeface="Times New Roman" panose="02020603050405020304" pitchFamily="18" charset="0"/>
              </a:rPr>
              <a:t>and their </a:t>
            </a:r>
            <a:r>
              <a:rPr lang="en-US" sz="2400" b="1" i="0" u="none" strike="noStrike" baseline="0" dirty="0">
                <a:solidFill>
                  <a:schemeClr val="accent2">
                    <a:lumMod val="75000"/>
                  </a:schemeClr>
                </a:solidFill>
                <a:latin typeface="Times New Roman" panose="02020603050405020304" pitchFamily="18" charset="0"/>
              </a:rPr>
              <a:t>salts </a:t>
            </a:r>
            <a:r>
              <a:rPr lang="en-US" sz="2400" b="0" i="0" u="none" strike="noStrike" baseline="0" dirty="0">
                <a:solidFill>
                  <a:schemeClr val="accent2">
                    <a:lumMod val="75000"/>
                  </a:schemeClr>
                </a:solidFill>
                <a:latin typeface="Times New Roman" panose="02020603050405020304" pitchFamily="18" charset="0"/>
              </a:rPr>
              <a:t>are </a:t>
            </a:r>
            <a:r>
              <a:rPr lang="en-US" sz="2400" b="1" i="0" u="none" strike="noStrike" baseline="0" dirty="0">
                <a:solidFill>
                  <a:schemeClr val="accent2">
                    <a:lumMod val="75000"/>
                  </a:schemeClr>
                </a:solidFill>
                <a:latin typeface="Times New Roman" panose="02020603050405020304" pitchFamily="18" charset="0"/>
              </a:rPr>
              <a:t>soluble in alcohol</a:t>
            </a:r>
            <a:r>
              <a:rPr lang="en-US" sz="2800" b="0" i="0" u="none" strike="noStrike" baseline="0" dirty="0">
                <a:solidFill>
                  <a:schemeClr val="accent2">
                    <a:lumMod val="75000"/>
                  </a:schemeClr>
                </a:solidFill>
                <a:latin typeface="Times New Roman" panose="02020603050405020304" pitchFamily="18" charset="0"/>
              </a:rPr>
              <a:t>. </a:t>
            </a:r>
          </a:p>
          <a:p>
            <a:pPr marL="0" indent="0">
              <a:buNone/>
            </a:pPr>
            <a:endParaRPr lang="en-US" sz="2400" dirty="0">
              <a:solidFill>
                <a:schemeClr val="tx1"/>
              </a:solidFill>
              <a:latin typeface="Times New Roman" panose="02020603050405020304" pitchFamily="18" charset="0"/>
              <a:cs typeface="Times New Roman" panose="02020603050405020304" pitchFamily="18" charset="0"/>
            </a:endParaRPr>
          </a:p>
          <a:p>
            <a:r>
              <a:rPr lang="en-US" sz="2400" b="1" dirty="0">
                <a:solidFill>
                  <a:schemeClr val="tx1"/>
                </a:solidFill>
                <a:latin typeface="Times New Roman" panose="02020603050405020304" pitchFamily="18" charset="0"/>
                <a:cs typeface="Times New Roman" panose="02020603050405020304" pitchFamily="18" charset="0"/>
              </a:rPr>
              <a:t>Solubility of free base alkaloids </a:t>
            </a:r>
            <a:endParaRPr lang="en-US" sz="1800" b="0" i="0" u="none" strike="noStrike" baseline="0" dirty="0">
              <a:solidFill>
                <a:srgbClr val="000000"/>
              </a:solidFill>
              <a:latin typeface="Times New Roman" panose="02020603050405020304" pitchFamily="18" charset="0"/>
            </a:endParaRPr>
          </a:p>
          <a:p>
            <a:r>
              <a:rPr lang="en-US" sz="2400" b="0" i="0" u="none" strike="noStrike" baseline="0" dirty="0">
                <a:solidFill>
                  <a:srgbClr val="000000"/>
                </a:solidFill>
                <a:latin typeface="Times New Roman" panose="02020603050405020304" pitchFamily="18" charset="0"/>
              </a:rPr>
              <a:t>Generally, the </a:t>
            </a:r>
            <a:r>
              <a:rPr lang="en-US" sz="2400" b="1" i="0" u="none" strike="noStrike" baseline="0" dirty="0">
                <a:solidFill>
                  <a:srgbClr val="000000"/>
                </a:solidFill>
                <a:latin typeface="Times New Roman" panose="02020603050405020304" pitchFamily="18" charset="0"/>
              </a:rPr>
              <a:t>bases </a:t>
            </a:r>
            <a:r>
              <a:rPr lang="en-US" sz="2400" b="0" i="0" u="none" strike="noStrike" baseline="0" dirty="0">
                <a:solidFill>
                  <a:srgbClr val="000000"/>
                </a:solidFill>
                <a:latin typeface="Times New Roman" panose="02020603050405020304" pitchFamily="18" charset="0"/>
              </a:rPr>
              <a:t>are </a:t>
            </a:r>
            <a:r>
              <a:rPr lang="en-US" sz="2400" b="1" i="0" u="none" strike="noStrike" baseline="0" dirty="0">
                <a:solidFill>
                  <a:srgbClr val="000000"/>
                </a:solidFill>
                <a:latin typeface="Times New Roman" panose="02020603050405020304" pitchFamily="18" charset="0"/>
              </a:rPr>
              <a:t>soluble in organic solvents </a:t>
            </a:r>
            <a:r>
              <a:rPr lang="en-US" sz="2400" b="0" i="0" u="none" strike="noStrike" baseline="0" dirty="0">
                <a:solidFill>
                  <a:srgbClr val="000000"/>
                </a:solidFill>
                <a:latin typeface="Times New Roman" panose="02020603050405020304" pitchFamily="18" charset="0"/>
              </a:rPr>
              <a:t>and </a:t>
            </a:r>
            <a:r>
              <a:rPr lang="en-US" sz="2400" b="1" i="0" u="none" strike="noStrike" baseline="0" dirty="0">
                <a:solidFill>
                  <a:srgbClr val="000000"/>
                </a:solidFill>
                <a:latin typeface="Times New Roman" panose="02020603050405020304" pitchFamily="18" charset="0"/>
              </a:rPr>
              <a:t>insoluble in water </a:t>
            </a:r>
            <a:endParaRPr lang="en-US" sz="2400" b="0" i="0" u="none" strike="noStrike" baseline="0" dirty="0">
              <a:solidFill>
                <a:srgbClr val="000000"/>
              </a:solidFill>
              <a:latin typeface="Times New Roman" panose="02020603050405020304" pitchFamily="18" charset="0"/>
            </a:endParaRPr>
          </a:p>
          <a:p>
            <a:endParaRPr lang="en-US"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1227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7A3C5A-F298-494E-AF21-142F23886E69}"/>
              </a:ext>
            </a:extLst>
          </p:cNvPr>
          <p:cNvSpPr>
            <a:spLocks noGrp="1"/>
          </p:cNvSpPr>
          <p:nvPr>
            <p:ph idx="1"/>
          </p:nvPr>
        </p:nvSpPr>
        <p:spPr>
          <a:xfrm>
            <a:off x="677334" y="1076633"/>
            <a:ext cx="8596668" cy="4964730"/>
          </a:xfrm>
        </p:spPr>
        <p:txBody>
          <a:bodyPr/>
          <a:lstStyle/>
          <a:p>
            <a:pPr algn="l"/>
            <a:endParaRPr lang="en-US" sz="1800" b="0" i="0" u="none" strike="noStrike" baseline="0" dirty="0">
              <a:solidFill>
                <a:srgbClr val="000000"/>
              </a:solidFill>
              <a:latin typeface="Times New Roman" panose="02020603050405020304" pitchFamily="18" charset="0"/>
            </a:endParaRPr>
          </a:p>
          <a:p>
            <a:pPr marL="0" indent="0">
              <a:buNone/>
            </a:pPr>
            <a:r>
              <a:rPr lang="en-US" sz="1800" b="0" i="0" u="none" strike="noStrike" baseline="0" dirty="0">
                <a:solidFill>
                  <a:srgbClr val="000000"/>
                </a:solidFill>
                <a:latin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Exceptions</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 Bases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soluble in water</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caffeine, ephedrine, codeine, colchicine, pilocarpine and quaternary ammonium bases. </a:t>
            </a:r>
          </a:p>
          <a:p>
            <a:pPr marL="0" indent="0">
              <a:buNone/>
            </a:pPr>
            <a:endParaRPr lang="en-US" sz="2400" b="0" i="0" u="none" strike="noStrike" baseline="0" dirty="0">
              <a:solidFill>
                <a:srgbClr val="000000"/>
              </a:solidFill>
              <a:latin typeface="Times New Roman" panose="02020603050405020304" pitchFamily="18" charset="0"/>
              <a:cs typeface="Times New Roman" panose="02020603050405020304" pitchFamily="18" charset="0"/>
            </a:endParaRP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 Bases </a:t>
            </a:r>
            <a:r>
              <a:rPr lang="en-US" sz="2400" b="1" i="0" u="none" strike="noStrike" baseline="0" dirty="0">
                <a:solidFill>
                  <a:srgbClr val="000000"/>
                </a:solidFill>
                <a:latin typeface="Times New Roman" panose="02020603050405020304" pitchFamily="18" charset="0"/>
                <a:cs typeface="Times New Roman" panose="02020603050405020304" pitchFamily="18" charset="0"/>
              </a:rPr>
              <a:t>insoluble or sparingly soluble in certain organic solvents</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morphine in ether, theobromine and theophylline in benzene. </a:t>
            </a:r>
          </a:p>
        </p:txBody>
      </p:sp>
    </p:spTree>
    <p:extLst>
      <p:ext uri="{BB962C8B-B14F-4D97-AF65-F5344CB8AC3E}">
        <p14:creationId xmlns:p14="http://schemas.microsoft.com/office/powerpoint/2010/main" val="214794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7E69D-CAA5-43E5-8575-AD51456BF6F5}"/>
              </a:ext>
            </a:extLst>
          </p:cNvPr>
          <p:cNvSpPr>
            <a:spLocks noGrp="1"/>
          </p:cNvSpPr>
          <p:nvPr>
            <p:ph type="title"/>
          </p:nvPr>
        </p:nvSpPr>
        <p:spPr>
          <a:xfrm>
            <a:off x="677334" y="609600"/>
            <a:ext cx="8596668" cy="664238"/>
          </a:xfrm>
        </p:spPr>
        <p:txBody>
          <a:bodyPr/>
          <a:lstStyle/>
          <a:p>
            <a:r>
              <a:rPr lang="en-US" dirty="0">
                <a:solidFill>
                  <a:schemeClr val="tx1"/>
                </a:solidFill>
                <a:latin typeface="Times New Roman" panose="02020603050405020304" pitchFamily="18" charset="0"/>
                <a:cs typeface="Times New Roman" panose="02020603050405020304" pitchFamily="18" charset="0"/>
              </a:rPr>
              <a:t>Solubility of salts</a:t>
            </a:r>
          </a:p>
        </p:txBody>
      </p:sp>
      <p:sp>
        <p:nvSpPr>
          <p:cNvPr id="3" name="Content Placeholder 2">
            <a:extLst>
              <a:ext uri="{FF2B5EF4-FFF2-40B4-BE49-F238E27FC236}">
                <a16:creationId xmlns:a16="http://schemas.microsoft.com/office/drawing/2014/main" id="{6CEC38D9-25D9-45C7-9C1F-87914AE73643}"/>
              </a:ext>
            </a:extLst>
          </p:cNvPr>
          <p:cNvSpPr>
            <a:spLocks noGrp="1"/>
          </p:cNvSpPr>
          <p:nvPr>
            <p:ph idx="1"/>
          </p:nvPr>
        </p:nvSpPr>
        <p:spPr>
          <a:xfrm>
            <a:off x="677334" y="1703389"/>
            <a:ext cx="8596668" cy="3880773"/>
          </a:xfrm>
        </p:spPr>
        <p:txBody>
          <a:bodyPr/>
          <a:lstStyle/>
          <a:p>
            <a:pPr marL="0" indent="0">
              <a:buNone/>
            </a:pPr>
            <a:endParaRPr lang="en-US" sz="1800" b="0" i="0" u="none" strike="noStrike" baseline="0" dirty="0">
              <a:solidFill>
                <a:srgbClr val="000000"/>
              </a:solidFill>
              <a:latin typeface="Times New Roman" panose="02020603050405020304" pitchFamily="18" charset="0"/>
            </a:endParaRPr>
          </a:p>
          <a:p>
            <a:r>
              <a:rPr lang="en-US" sz="2400" b="1" i="0" u="none" strike="noStrike" baseline="0" dirty="0">
                <a:solidFill>
                  <a:srgbClr val="000000"/>
                </a:solidFill>
                <a:latin typeface="Times New Roman" panose="02020603050405020304" pitchFamily="18" charset="0"/>
              </a:rPr>
              <a:t>Salts </a:t>
            </a:r>
            <a:r>
              <a:rPr lang="en-US" sz="2400" b="0" i="0" u="none" strike="noStrike" baseline="0" dirty="0">
                <a:solidFill>
                  <a:srgbClr val="000000"/>
                </a:solidFill>
                <a:latin typeface="Times New Roman" panose="02020603050405020304" pitchFamily="18" charset="0"/>
              </a:rPr>
              <a:t>are usually </a:t>
            </a:r>
            <a:r>
              <a:rPr lang="en-US" sz="2400" b="1" i="0" u="none" strike="noStrike" baseline="0" dirty="0">
                <a:solidFill>
                  <a:srgbClr val="000000"/>
                </a:solidFill>
                <a:latin typeface="Times New Roman" panose="02020603050405020304" pitchFamily="18" charset="0"/>
              </a:rPr>
              <a:t>soluble in water </a:t>
            </a:r>
            <a:r>
              <a:rPr lang="en-US" sz="2400" b="0" i="0" u="none" strike="noStrike" baseline="0" dirty="0">
                <a:solidFill>
                  <a:srgbClr val="000000"/>
                </a:solidFill>
                <a:latin typeface="Times New Roman" panose="02020603050405020304" pitchFamily="18" charset="0"/>
              </a:rPr>
              <a:t>and, </a:t>
            </a:r>
            <a:r>
              <a:rPr lang="en-US" sz="2400" b="1" i="0" u="none" strike="noStrike" baseline="0" dirty="0">
                <a:solidFill>
                  <a:srgbClr val="000000"/>
                </a:solidFill>
                <a:latin typeface="Times New Roman" panose="02020603050405020304" pitchFamily="18" charset="0"/>
              </a:rPr>
              <a:t>insoluble or sparingly soluble in organic solvents </a:t>
            </a:r>
            <a:endParaRPr lang="en-US" sz="2400" b="0" i="0" u="none" strike="noStrike" baseline="0" dirty="0">
              <a:solidFill>
                <a:srgbClr val="000000"/>
              </a:solidFill>
              <a:latin typeface="Times New Roman" panose="02020603050405020304" pitchFamily="18" charset="0"/>
            </a:endParaRPr>
          </a:p>
          <a:p>
            <a:pPr marL="0" indent="0">
              <a:buNone/>
            </a:pPr>
            <a:endParaRPr lang="en-US" dirty="0">
              <a:solidFill>
                <a:srgbClr val="000000"/>
              </a:solidFill>
              <a:latin typeface="Times New Roman" panose="02020603050405020304" pitchFamily="18" charset="0"/>
            </a:endParaRPr>
          </a:p>
          <a:p>
            <a:pPr marL="0" indent="0">
              <a:buNone/>
            </a:pPr>
            <a:r>
              <a:rPr lang="en-US" sz="1800" b="0" i="0" u="none" strike="noStrike" baseline="0" dirty="0">
                <a:solidFill>
                  <a:srgbClr val="000000"/>
                </a:solidFill>
                <a:latin typeface="Times New Roman" panose="02020603050405020304" pitchFamily="18" charset="0"/>
              </a:rPr>
              <a:t> </a:t>
            </a:r>
            <a:r>
              <a:rPr lang="en-US" sz="2400" b="1" i="0" u="none" strike="noStrike" baseline="0" dirty="0">
                <a:solidFill>
                  <a:srgbClr val="000000"/>
                </a:solidFill>
                <a:latin typeface="Times New Roman" panose="02020603050405020304" pitchFamily="18" charset="0"/>
              </a:rPr>
              <a:t>Exceptions: </a:t>
            </a:r>
            <a:endParaRPr lang="en-US" sz="2400" b="0" i="0" u="none" strike="noStrike" baseline="0" dirty="0">
              <a:solidFill>
                <a:srgbClr val="000000"/>
              </a:solidFill>
              <a:latin typeface="Times New Roman" panose="02020603050405020304" pitchFamily="18" charset="0"/>
            </a:endParaRPr>
          </a:p>
          <a:p>
            <a:r>
              <a:rPr lang="en-US" sz="2400" b="0" i="0" u="none" strike="noStrike" baseline="0" dirty="0">
                <a:solidFill>
                  <a:srgbClr val="000000"/>
                </a:solidFill>
                <a:latin typeface="Times New Roman" panose="02020603050405020304" pitchFamily="18" charset="0"/>
              </a:rPr>
              <a:t>Salts </a:t>
            </a:r>
            <a:r>
              <a:rPr lang="en-US" sz="2400" b="1" i="0" u="none" strike="noStrike" baseline="0" dirty="0">
                <a:solidFill>
                  <a:srgbClr val="000000"/>
                </a:solidFill>
                <a:latin typeface="Times New Roman" panose="02020603050405020304" pitchFamily="18" charset="0"/>
              </a:rPr>
              <a:t>insoluble in water</a:t>
            </a:r>
            <a:r>
              <a:rPr lang="en-US" sz="2400" b="0" i="0" u="none" strike="noStrike" baseline="0" dirty="0">
                <a:solidFill>
                  <a:srgbClr val="000000"/>
                </a:solidFill>
                <a:latin typeface="Times New Roman" panose="02020603050405020304" pitchFamily="18" charset="0"/>
              </a:rPr>
              <a:t>: quinine mono sulphate. </a:t>
            </a:r>
          </a:p>
          <a:p>
            <a:r>
              <a:rPr lang="en-US" sz="2400" b="0" i="0" u="none" strike="noStrike" baseline="0" dirty="0">
                <a:solidFill>
                  <a:srgbClr val="000000"/>
                </a:solidFill>
                <a:latin typeface="Times New Roman" panose="02020603050405020304" pitchFamily="18" charset="0"/>
              </a:rPr>
              <a:t>Salts </a:t>
            </a:r>
            <a:r>
              <a:rPr lang="en-US" sz="2400" b="1" i="0" u="none" strike="noStrike" baseline="0" dirty="0">
                <a:solidFill>
                  <a:srgbClr val="000000"/>
                </a:solidFill>
                <a:latin typeface="Times New Roman" panose="02020603050405020304" pitchFamily="18" charset="0"/>
              </a:rPr>
              <a:t>soluble in organic solvents</a:t>
            </a:r>
            <a:r>
              <a:rPr lang="en-US" sz="2400" b="0" i="0" u="none" strike="noStrike" baseline="0" dirty="0">
                <a:solidFill>
                  <a:srgbClr val="000000"/>
                </a:solidFill>
                <a:latin typeface="Times New Roman" panose="02020603050405020304" pitchFamily="18" charset="0"/>
              </a:rPr>
              <a:t>: lobeline and ap-</a:t>
            </a:r>
            <a:r>
              <a:rPr lang="en-US" sz="2400" b="0" i="0" u="none" strike="noStrike" baseline="0" dirty="0" err="1">
                <a:solidFill>
                  <a:srgbClr val="000000"/>
                </a:solidFill>
                <a:latin typeface="Times New Roman" panose="02020603050405020304" pitchFamily="18" charset="0"/>
              </a:rPr>
              <a:t>oatropine</a:t>
            </a:r>
            <a:r>
              <a:rPr lang="en-US" sz="2400" b="0" i="0" u="none" strike="noStrike" baseline="0" dirty="0">
                <a:solidFill>
                  <a:srgbClr val="000000"/>
                </a:solidFill>
                <a:latin typeface="Times New Roman" panose="02020603050405020304" pitchFamily="18" charset="0"/>
              </a:rPr>
              <a:t> hydrochlorides are soluble in chloroform. </a:t>
            </a:r>
          </a:p>
          <a:p>
            <a:endParaRPr lang="en-US" dirty="0"/>
          </a:p>
        </p:txBody>
      </p:sp>
    </p:spTree>
    <p:extLst>
      <p:ext uri="{BB962C8B-B14F-4D97-AF65-F5344CB8AC3E}">
        <p14:creationId xmlns:p14="http://schemas.microsoft.com/office/powerpoint/2010/main" val="37607395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CBDFD-3E89-4662-B0BB-9EF470FB090A}"/>
              </a:ext>
            </a:extLst>
          </p:cNvPr>
          <p:cNvSpPr>
            <a:spLocks noGrp="1"/>
          </p:cNvSpPr>
          <p:nvPr>
            <p:ph type="title"/>
          </p:nvPr>
        </p:nvSpPr>
        <p:spPr>
          <a:xfrm>
            <a:off x="677334" y="352063"/>
            <a:ext cx="8596668" cy="929148"/>
          </a:xfrm>
        </p:spPr>
        <p:txBody>
          <a:bodyPr/>
          <a:lstStyle/>
          <a:p>
            <a:r>
              <a:rPr lang="en-US" dirty="0">
                <a:solidFill>
                  <a:schemeClr val="accent2"/>
                </a:solidFill>
                <a:latin typeface="Times New Roman" panose="02020603050405020304" pitchFamily="18" charset="0"/>
                <a:cs typeface="Times New Roman" panose="02020603050405020304" pitchFamily="18" charset="0"/>
              </a:rPr>
              <a:t>Notes </a:t>
            </a:r>
          </a:p>
        </p:txBody>
      </p:sp>
      <p:sp>
        <p:nvSpPr>
          <p:cNvPr id="3" name="Content Placeholder 2">
            <a:extLst>
              <a:ext uri="{FF2B5EF4-FFF2-40B4-BE49-F238E27FC236}">
                <a16:creationId xmlns:a16="http://schemas.microsoft.com/office/drawing/2014/main" id="{BF9A0688-7A12-46CB-AFAB-54F98095191D}"/>
              </a:ext>
            </a:extLst>
          </p:cNvPr>
          <p:cNvSpPr>
            <a:spLocks noGrp="1"/>
          </p:cNvSpPr>
          <p:nvPr>
            <p:ph idx="1"/>
          </p:nvPr>
        </p:nvSpPr>
        <p:spPr>
          <a:xfrm>
            <a:off x="677334" y="1106129"/>
            <a:ext cx="8596668" cy="4970207"/>
          </a:xfrm>
        </p:spPr>
        <p:txBody>
          <a:bodyPr>
            <a:normAutofit lnSpcReduction="10000"/>
          </a:bodyPr>
          <a:lstStyle/>
          <a:p>
            <a:pPr marL="0" indent="0">
              <a:buNone/>
            </a:pPr>
            <a:endParaRPr lang="en-US" sz="1800" b="0" i="0" u="none" strike="noStrike" baseline="0" dirty="0">
              <a:solidFill>
                <a:srgbClr val="000000"/>
              </a:solidFill>
              <a:latin typeface="Verdana" panose="020B0604030504040204" pitchFamily="34" charset="0"/>
            </a:endParaRP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Alkaloids occurs in plants, usually in mixtures of related compounds such as tannins, proteins, fats, resins, and pigments, which generally hinder their isolation.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Alkaloids react with acids to from salts.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Alkalis liberate most alkaloids from their salts </a:t>
            </a:r>
            <a:r>
              <a:rPr lang="en-US" sz="2400" b="0" i="0" u="none" strike="noStrike" baseline="0" dirty="0" err="1">
                <a:solidFill>
                  <a:srgbClr val="000000"/>
                </a:solidFill>
                <a:latin typeface="Times New Roman" panose="02020603050405020304" pitchFamily="18" charset="0"/>
                <a:cs typeface="Times New Roman" panose="02020603050405020304" pitchFamily="18" charset="0"/>
              </a:rPr>
              <a:t>e.g</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.NH3.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The use of strong alkali is not recommended incase of fatty drugs (</a:t>
            </a:r>
            <a:r>
              <a:rPr lang="en-US" sz="2400" b="0" i="0" u="none" strike="noStrike" baseline="0" dirty="0" err="1">
                <a:solidFill>
                  <a:srgbClr val="000000"/>
                </a:solidFill>
                <a:latin typeface="Times New Roman" panose="02020603050405020304" pitchFamily="18" charset="0"/>
                <a:cs typeface="Times New Roman" panose="02020603050405020304" pitchFamily="18" charset="0"/>
              </a:rPr>
              <a:t>e.g</a:t>
            </a:r>
            <a:r>
              <a:rPr lang="en-US" sz="2400" b="0" i="0" u="none" strike="noStrike" baseline="0" dirty="0">
                <a:solidFill>
                  <a:srgbClr val="000000"/>
                </a:solidFill>
                <a:latin typeface="Times New Roman" panose="02020603050405020304" pitchFamily="18" charset="0"/>
                <a:cs typeface="Times New Roman" panose="02020603050405020304" pitchFamily="18" charset="0"/>
              </a:rPr>
              <a:t> .seeds), to avoid saponification, which results in strong emulsions during extraction. </a:t>
            </a:r>
          </a:p>
          <a:p>
            <a:r>
              <a:rPr lang="en-US" sz="2400" b="0" i="0" u="none" strike="noStrike" baseline="0" dirty="0">
                <a:solidFill>
                  <a:srgbClr val="000000"/>
                </a:solidFill>
                <a:latin typeface="Times New Roman" panose="02020603050405020304" pitchFamily="18" charset="0"/>
                <a:cs typeface="Times New Roman" panose="02020603050405020304" pitchFamily="18" charset="0"/>
              </a:rPr>
              <a:t>Ammonia is one of the choicest alkali as it is sufficiently basic to liberate most alkaloids, as well as, volatile and completely removed after extraction </a:t>
            </a:r>
          </a:p>
          <a:p>
            <a:endParaRPr lang="en-US" dirty="0"/>
          </a:p>
        </p:txBody>
      </p:sp>
    </p:spTree>
    <p:extLst>
      <p:ext uri="{BB962C8B-B14F-4D97-AF65-F5344CB8AC3E}">
        <p14:creationId xmlns:p14="http://schemas.microsoft.com/office/powerpoint/2010/main" val="3001010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2FB20D-BFF5-4FC2-B4AF-509730483818}"/>
              </a:ext>
            </a:extLst>
          </p:cNvPr>
          <p:cNvSpPr>
            <a:spLocks noGrp="1"/>
          </p:cNvSpPr>
          <p:nvPr>
            <p:ph type="title"/>
          </p:nvPr>
        </p:nvSpPr>
        <p:spPr>
          <a:xfrm>
            <a:off x="677334" y="609600"/>
            <a:ext cx="8596668" cy="776748"/>
          </a:xfrm>
        </p:spPr>
        <p:txBody>
          <a:bodyPr/>
          <a:lstStyle/>
          <a:p>
            <a:r>
              <a:rPr lang="en-US" b="1" dirty="0">
                <a:latin typeface="Times New Roman" panose="02020603050405020304" pitchFamily="18" charset="0"/>
                <a:cs typeface="Times New Roman" panose="02020603050405020304" pitchFamily="18" charset="0"/>
              </a:rPr>
              <a:t>Extraction of alkaloids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607CC22-F715-4B65-8269-2027097CD408}"/>
              </a:ext>
            </a:extLst>
          </p:cNvPr>
          <p:cNvSpPr>
            <a:spLocks noGrp="1"/>
          </p:cNvSpPr>
          <p:nvPr>
            <p:ph idx="1"/>
          </p:nvPr>
        </p:nvSpPr>
        <p:spPr>
          <a:xfrm>
            <a:off x="929148" y="1563329"/>
            <a:ext cx="8344854" cy="4478033"/>
          </a:xfrm>
        </p:spPr>
        <p:txBody>
          <a:bodyPr>
            <a:normAutofit/>
          </a:bodyPr>
          <a:lstStyle/>
          <a:p>
            <a:pPr marL="0" indent="0">
              <a:buNone/>
            </a:pPr>
            <a:r>
              <a:rPr lang="en-US" sz="2400" b="1" dirty="0">
                <a:solidFill>
                  <a:schemeClr val="accent2">
                    <a:lumMod val="75000"/>
                  </a:schemeClr>
                </a:solidFill>
                <a:latin typeface="Times New Roman" panose="02020603050405020304" pitchFamily="18" charset="0"/>
                <a:cs typeface="Times New Roman" panose="02020603050405020304" pitchFamily="18" charset="0"/>
              </a:rPr>
              <a:t>The extraction by fractional extraction </a:t>
            </a:r>
            <a:r>
              <a:rPr lang="en-US" sz="2400" dirty="0">
                <a:latin typeface="Times New Roman" panose="02020603050405020304" pitchFamily="18" charset="0"/>
                <a:cs typeface="Times New Roman" panose="02020603050405020304" pitchFamily="18" charset="0"/>
              </a:rPr>
              <a:t>(From less Polar to more Polar). </a:t>
            </a:r>
          </a:p>
          <a:p>
            <a:pPr marL="0" indent="0">
              <a:buNone/>
            </a:pPr>
            <a:r>
              <a:rPr lang="en-US" sz="2400" dirty="0">
                <a:latin typeface="Times New Roman" panose="02020603050405020304" pitchFamily="18" charset="0"/>
                <a:cs typeface="Times New Roman" panose="02020603050405020304" pitchFamily="18" charset="0"/>
              </a:rPr>
              <a:t>1-Defeating by non-polar solvent (Petroleum Ether, benzene, hexane,….) </a:t>
            </a:r>
            <a:r>
              <a:rPr lang="en-US" sz="2400" b="1" dirty="0">
                <a:latin typeface="Times New Roman" panose="02020603050405020304" pitchFamily="18" charset="0"/>
                <a:cs typeface="Times New Roman" panose="02020603050405020304" pitchFamily="18" charset="0"/>
              </a:rPr>
              <a:t>To get rid of </a:t>
            </a:r>
            <a:r>
              <a:rPr lang="en-US" sz="2400" dirty="0">
                <a:latin typeface="Times New Roman" panose="02020603050405020304" pitchFamily="18" charset="0"/>
                <a:cs typeface="Times New Roman" panose="02020603050405020304" pitchFamily="18" charset="0"/>
              </a:rPr>
              <a:t>Chlorophyll, Wax, Volatile oil, Fixed oil. </a:t>
            </a:r>
          </a:p>
          <a:p>
            <a:pPr marL="0" indent="0">
              <a:buNone/>
            </a:pPr>
            <a:r>
              <a:rPr lang="en-US" sz="2400" dirty="0">
                <a:latin typeface="Times New Roman" panose="02020603050405020304" pitchFamily="18" charset="0"/>
                <a:cs typeface="Times New Roman" panose="02020603050405020304" pitchFamily="18" charset="0"/>
              </a:rPr>
              <a:t>2-Filtration, for marc use methanol or ethanol 95% Evaporate by rotary evaporator (to Concentrate). </a:t>
            </a:r>
          </a:p>
          <a:p>
            <a:pPr marL="0" indent="0">
              <a:buNone/>
            </a:pPr>
            <a:r>
              <a:rPr lang="en-US" sz="2400" dirty="0">
                <a:latin typeface="Times New Roman" panose="02020603050405020304" pitchFamily="18" charset="0"/>
                <a:cs typeface="Times New Roman" panose="02020603050405020304" pitchFamily="18" charset="0"/>
              </a:rPr>
              <a:t>3-Add Tartaric acid 2% and Ethyl acetate will separate into two layers</a:t>
            </a:r>
          </a:p>
        </p:txBody>
      </p:sp>
    </p:spTree>
    <p:extLst>
      <p:ext uri="{BB962C8B-B14F-4D97-AF65-F5344CB8AC3E}">
        <p14:creationId xmlns:p14="http://schemas.microsoft.com/office/powerpoint/2010/main" val="2576483443"/>
      </p:ext>
    </p:extLst>
  </p:cSld>
  <p:clrMapOvr>
    <a:masterClrMapping/>
  </p:clrMapOvr>
</p:sld>
</file>

<file path=ppt/theme/theme1.xml><?xml version="1.0" encoding="utf-8"?>
<a:theme xmlns:a="http://schemas.openxmlformats.org/drawingml/2006/main" name="Face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494</TotalTime>
  <Words>615</Words>
  <Application>Microsoft Office PowerPoint</Application>
  <PresentationFormat>Widescreen</PresentationFormat>
  <Paragraphs>66</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Calibri-Bold</vt:lpstr>
      <vt:lpstr>Roboto</vt:lpstr>
      <vt:lpstr>Times New Roman</vt:lpstr>
      <vt:lpstr>Trebuchet MS</vt:lpstr>
      <vt:lpstr>Verdana</vt:lpstr>
      <vt:lpstr>Wingdings 3</vt:lpstr>
      <vt:lpstr>Facet</vt:lpstr>
      <vt:lpstr>  General Methods of Extraction and Isolation of Alkaloids </vt:lpstr>
      <vt:lpstr>  Alkaloids </vt:lpstr>
      <vt:lpstr>  Functions of alkaloids in plants </vt:lpstr>
      <vt:lpstr>  Forms of Alkaloids </vt:lpstr>
      <vt:lpstr>Solubility of alkaloids </vt:lpstr>
      <vt:lpstr>PowerPoint Presentation</vt:lpstr>
      <vt:lpstr>Solubility of salts</vt:lpstr>
      <vt:lpstr>Notes </vt:lpstr>
      <vt:lpstr>Extraction of alkaloids</vt:lpstr>
      <vt:lpstr>PowerPoint Presentation</vt:lpstr>
      <vt:lpstr>PowerPoint Presentation</vt:lpstr>
      <vt:lpstr>PowerPoint Presentation</vt:lpstr>
      <vt:lpstr>PowerPoint Presentation</vt:lpstr>
      <vt:lpstr>Detection of alkaloid </vt:lpstr>
      <vt:lpstr>A : Wagner's test  B: Meyer’s test  C:  Dragendroff's test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General Methods of Extraction and Isolation of Alkaloids </dc:title>
  <dc:creator>faten</dc:creator>
  <cp:lastModifiedBy>faten</cp:lastModifiedBy>
  <cp:revision>31</cp:revision>
  <dcterms:created xsi:type="dcterms:W3CDTF">2023-02-23T09:40:52Z</dcterms:created>
  <dcterms:modified xsi:type="dcterms:W3CDTF">2023-02-26T12:52:34Z</dcterms:modified>
</cp:coreProperties>
</file>