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5" d="100"/>
          <a:sy n="65" d="100"/>
        </p:scale>
        <p:origin x="83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EA95BBE-B531-4289-8490-0EE14A9AC33E}"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968D396-1E00-4730-8444-A4C302A48280}" type="slidenum">
              <a:rPr lang="en-US" smtClean="0"/>
              <a:t>‹#›</a:t>
            </a:fld>
            <a:endParaRPr lang="en-US"/>
          </a:p>
        </p:txBody>
      </p:sp>
    </p:spTree>
    <p:extLst>
      <p:ext uri="{BB962C8B-B14F-4D97-AF65-F5344CB8AC3E}">
        <p14:creationId xmlns:p14="http://schemas.microsoft.com/office/powerpoint/2010/main" val="608339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A95BBE-B531-4289-8490-0EE14A9AC33E}"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968D396-1E00-4730-8444-A4C302A48280}" type="slidenum">
              <a:rPr lang="en-US" smtClean="0"/>
              <a:t>‹#›</a:t>
            </a:fld>
            <a:endParaRPr lang="en-US"/>
          </a:p>
        </p:txBody>
      </p:sp>
    </p:spTree>
    <p:extLst>
      <p:ext uri="{BB962C8B-B14F-4D97-AF65-F5344CB8AC3E}">
        <p14:creationId xmlns:p14="http://schemas.microsoft.com/office/powerpoint/2010/main" val="637944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A95BBE-B531-4289-8490-0EE14A9AC33E}"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968D396-1E00-4730-8444-A4C302A48280}"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775569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EA95BBE-B531-4289-8490-0EE14A9AC33E}" type="datetimeFigureOut">
              <a:rPr lang="en-US" smtClean="0"/>
              <a:t>12/9/2022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968D396-1E00-4730-8444-A4C302A48280}" type="slidenum">
              <a:rPr lang="en-US" smtClean="0"/>
              <a:t>‹#›</a:t>
            </a:fld>
            <a:endParaRPr lang="en-US"/>
          </a:p>
        </p:txBody>
      </p:sp>
    </p:spTree>
    <p:extLst>
      <p:ext uri="{BB962C8B-B14F-4D97-AF65-F5344CB8AC3E}">
        <p14:creationId xmlns:p14="http://schemas.microsoft.com/office/powerpoint/2010/main" val="16606867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EA95BBE-B531-4289-8490-0EE14A9AC33E}" type="datetimeFigureOut">
              <a:rPr lang="en-US" smtClean="0"/>
              <a:t>12/9/2022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968D396-1E00-4730-8444-A4C302A48280}"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38721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EA95BBE-B531-4289-8490-0EE14A9AC33E}" type="datetimeFigureOut">
              <a:rPr lang="en-US" smtClean="0"/>
              <a:t>12/9/2022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968D396-1E00-4730-8444-A4C302A48280}" type="slidenum">
              <a:rPr lang="en-US" smtClean="0"/>
              <a:t>‹#›</a:t>
            </a:fld>
            <a:endParaRPr lang="en-US"/>
          </a:p>
        </p:txBody>
      </p:sp>
    </p:spTree>
    <p:extLst>
      <p:ext uri="{BB962C8B-B14F-4D97-AF65-F5344CB8AC3E}">
        <p14:creationId xmlns:p14="http://schemas.microsoft.com/office/powerpoint/2010/main" val="22311431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A95BBE-B531-4289-8490-0EE14A9AC33E}"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968D396-1E00-4730-8444-A4C302A48280}" type="slidenum">
              <a:rPr lang="en-US" smtClean="0"/>
              <a:t>‹#›</a:t>
            </a:fld>
            <a:endParaRPr lang="en-US"/>
          </a:p>
        </p:txBody>
      </p:sp>
    </p:spTree>
    <p:extLst>
      <p:ext uri="{BB962C8B-B14F-4D97-AF65-F5344CB8AC3E}">
        <p14:creationId xmlns:p14="http://schemas.microsoft.com/office/powerpoint/2010/main" val="14961883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A95BBE-B531-4289-8490-0EE14A9AC33E}"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968D396-1E00-4730-8444-A4C302A48280}" type="slidenum">
              <a:rPr lang="en-US" smtClean="0"/>
              <a:t>‹#›</a:t>
            </a:fld>
            <a:endParaRPr lang="en-US"/>
          </a:p>
        </p:txBody>
      </p:sp>
    </p:spTree>
    <p:extLst>
      <p:ext uri="{BB962C8B-B14F-4D97-AF65-F5344CB8AC3E}">
        <p14:creationId xmlns:p14="http://schemas.microsoft.com/office/powerpoint/2010/main" val="1597504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A95BBE-B531-4289-8490-0EE14A9AC33E}"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968D396-1E00-4730-8444-A4C302A48280}" type="slidenum">
              <a:rPr lang="en-US" smtClean="0"/>
              <a:t>‹#›</a:t>
            </a:fld>
            <a:endParaRPr lang="en-US"/>
          </a:p>
        </p:txBody>
      </p:sp>
    </p:spTree>
    <p:extLst>
      <p:ext uri="{BB962C8B-B14F-4D97-AF65-F5344CB8AC3E}">
        <p14:creationId xmlns:p14="http://schemas.microsoft.com/office/powerpoint/2010/main" val="1013547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A95BBE-B531-4289-8490-0EE14A9AC33E}" type="datetimeFigureOut">
              <a:rPr lang="en-US" smtClean="0"/>
              <a:t>12/9/2022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968D396-1E00-4730-8444-A4C302A48280}" type="slidenum">
              <a:rPr lang="en-US" smtClean="0"/>
              <a:t>‹#›</a:t>
            </a:fld>
            <a:endParaRPr lang="en-US"/>
          </a:p>
        </p:txBody>
      </p:sp>
    </p:spTree>
    <p:extLst>
      <p:ext uri="{BB962C8B-B14F-4D97-AF65-F5344CB8AC3E}">
        <p14:creationId xmlns:p14="http://schemas.microsoft.com/office/powerpoint/2010/main" val="2085816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EA95BBE-B531-4289-8490-0EE14A9AC33E}" type="datetimeFigureOut">
              <a:rPr lang="en-US" smtClean="0"/>
              <a:t>12/9/2022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968D396-1E00-4730-8444-A4C302A48280}" type="slidenum">
              <a:rPr lang="en-US" smtClean="0"/>
              <a:t>‹#›</a:t>
            </a:fld>
            <a:endParaRPr lang="en-US"/>
          </a:p>
        </p:txBody>
      </p:sp>
    </p:spTree>
    <p:extLst>
      <p:ext uri="{BB962C8B-B14F-4D97-AF65-F5344CB8AC3E}">
        <p14:creationId xmlns:p14="http://schemas.microsoft.com/office/powerpoint/2010/main" val="766750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EA95BBE-B531-4289-8490-0EE14A9AC33E}" type="datetimeFigureOut">
              <a:rPr lang="en-US" smtClean="0"/>
              <a:t>12/9/2022</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968D396-1E00-4730-8444-A4C302A48280}" type="slidenum">
              <a:rPr lang="en-US" smtClean="0"/>
              <a:t>‹#›</a:t>
            </a:fld>
            <a:endParaRPr lang="en-US"/>
          </a:p>
        </p:txBody>
      </p:sp>
    </p:spTree>
    <p:extLst>
      <p:ext uri="{BB962C8B-B14F-4D97-AF65-F5344CB8AC3E}">
        <p14:creationId xmlns:p14="http://schemas.microsoft.com/office/powerpoint/2010/main" val="645610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EA95BBE-B531-4289-8490-0EE14A9AC33E}" type="datetimeFigureOut">
              <a:rPr lang="en-US" smtClean="0"/>
              <a:t>12/9/2022</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968D396-1E00-4730-8444-A4C302A48280}" type="slidenum">
              <a:rPr lang="en-US" smtClean="0"/>
              <a:t>‹#›</a:t>
            </a:fld>
            <a:endParaRPr lang="en-US"/>
          </a:p>
        </p:txBody>
      </p:sp>
    </p:spTree>
    <p:extLst>
      <p:ext uri="{BB962C8B-B14F-4D97-AF65-F5344CB8AC3E}">
        <p14:creationId xmlns:p14="http://schemas.microsoft.com/office/powerpoint/2010/main" val="3963002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A95BBE-B531-4289-8490-0EE14A9AC33E}" type="datetimeFigureOut">
              <a:rPr lang="en-US" smtClean="0"/>
              <a:t>12/9/2022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968D396-1E00-4730-8444-A4C302A48280}" type="slidenum">
              <a:rPr lang="en-US" smtClean="0"/>
              <a:t>‹#›</a:t>
            </a:fld>
            <a:endParaRPr lang="en-US"/>
          </a:p>
        </p:txBody>
      </p:sp>
    </p:spTree>
    <p:extLst>
      <p:ext uri="{BB962C8B-B14F-4D97-AF65-F5344CB8AC3E}">
        <p14:creationId xmlns:p14="http://schemas.microsoft.com/office/powerpoint/2010/main" val="3217387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A95BBE-B531-4289-8490-0EE14A9AC33E}" type="datetimeFigureOut">
              <a:rPr lang="en-US" smtClean="0"/>
              <a:t>12/9/2022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968D396-1E00-4730-8444-A4C302A48280}" type="slidenum">
              <a:rPr lang="en-US" smtClean="0"/>
              <a:t>‹#›</a:t>
            </a:fld>
            <a:endParaRPr lang="en-US"/>
          </a:p>
        </p:txBody>
      </p:sp>
    </p:spTree>
    <p:extLst>
      <p:ext uri="{BB962C8B-B14F-4D97-AF65-F5344CB8AC3E}">
        <p14:creationId xmlns:p14="http://schemas.microsoft.com/office/powerpoint/2010/main" val="2433083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A95BBE-B531-4289-8490-0EE14A9AC33E}" type="datetimeFigureOut">
              <a:rPr lang="en-US" smtClean="0"/>
              <a:t>12/9/2022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968D396-1E00-4730-8444-A4C302A48280}" type="slidenum">
              <a:rPr lang="en-US" smtClean="0"/>
              <a:t>‹#›</a:t>
            </a:fld>
            <a:endParaRPr lang="en-US"/>
          </a:p>
        </p:txBody>
      </p:sp>
    </p:spTree>
    <p:extLst>
      <p:ext uri="{BB962C8B-B14F-4D97-AF65-F5344CB8AC3E}">
        <p14:creationId xmlns:p14="http://schemas.microsoft.com/office/powerpoint/2010/main" val="3346266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EA95BBE-B531-4289-8490-0EE14A9AC33E}" type="datetimeFigureOut">
              <a:rPr lang="en-US" smtClean="0"/>
              <a:t>12/9/2022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968D396-1E00-4730-8444-A4C302A48280}" type="slidenum">
              <a:rPr lang="en-US" smtClean="0"/>
              <a:t>‹#›</a:t>
            </a:fld>
            <a:endParaRPr lang="en-US"/>
          </a:p>
        </p:txBody>
      </p:sp>
    </p:spTree>
    <p:extLst>
      <p:ext uri="{BB962C8B-B14F-4D97-AF65-F5344CB8AC3E}">
        <p14:creationId xmlns:p14="http://schemas.microsoft.com/office/powerpoint/2010/main" val="12476158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49AB2-1425-4BB3-B9F0-4C3B2B97D0F1}"/>
              </a:ext>
            </a:extLst>
          </p:cNvPr>
          <p:cNvSpPr>
            <a:spLocks noGrp="1"/>
          </p:cNvSpPr>
          <p:nvPr>
            <p:ph type="ctrTitle"/>
          </p:nvPr>
        </p:nvSpPr>
        <p:spPr>
          <a:xfrm>
            <a:off x="2456478" y="1452716"/>
            <a:ext cx="8915399" cy="2262781"/>
          </a:xfrm>
        </p:spPr>
        <p:txBody>
          <a:bodyPr>
            <a:normAutofit/>
          </a:bodyPr>
          <a:lstStyle/>
          <a:p>
            <a:pPr algn="ctr"/>
            <a:r>
              <a:rPr lang="en-US" sz="4000" b="1" dirty="0">
                <a:effectLst/>
                <a:latin typeface="Times New Roman" panose="02020603050405020304" pitchFamily="18" charset="0"/>
                <a:ea typeface="Calibri" panose="020F0502020204030204" pitchFamily="34" charset="0"/>
              </a:rPr>
              <a:t>Isolation of Anthraquinone </a:t>
            </a:r>
            <a:r>
              <a:rPr lang="en-US" sz="4000" b="1" dirty="0">
                <a:latin typeface="Times New Roman" panose="02020603050405020304" pitchFamily="18" charset="0"/>
                <a:ea typeface="Calibri" panose="020F0502020204030204" pitchFamily="34" charset="0"/>
              </a:rPr>
              <a:t>G</a:t>
            </a:r>
            <a:r>
              <a:rPr lang="en-US" sz="4000" b="1" dirty="0">
                <a:effectLst/>
                <a:latin typeface="Times New Roman" panose="02020603050405020304" pitchFamily="18" charset="0"/>
                <a:ea typeface="Calibri" panose="020F0502020204030204" pitchFamily="34" charset="0"/>
              </a:rPr>
              <a:t>lycoside from Senna Leaves </a:t>
            </a:r>
            <a:endParaRPr lang="en-US" sz="4000" dirty="0"/>
          </a:p>
        </p:txBody>
      </p:sp>
      <p:sp>
        <p:nvSpPr>
          <p:cNvPr id="3" name="Subtitle 2">
            <a:extLst>
              <a:ext uri="{FF2B5EF4-FFF2-40B4-BE49-F238E27FC236}">
                <a16:creationId xmlns:a16="http://schemas.microsoft.com/office/drawing/2014/main" id="{7C4FB61F-18F2-405B-8B8A-3E4EB63EED9D}"/>
              </a:ext>
            </a:extLst>
          </p:cNvPr>
          <p:cNvSpPr>
            <a:spLocks noGrp="1"/>
          </p:cNvSpPr>
          <p:nvPr>
            <p:ph type="subTitle" idx="1"/>
          </p:nvPr>
        </p:nvSpPr>
        <p:spPr>
          <a:xfrm>
            <a:off x="2456478" y="4279001"/>
            <a:ext cx="8915399" cy="1126283"/>
          </a:xfrm>
        </p:spPr>
        <p:txBody>
          <a:bodyPr/>
          <a:lstStyle/>
          <a:p>
            <a:pPr algn="ctr"/>
            <a:r>
              <a:rPr lang="en-US" dirty="0"/>
              <a:t>Presented by </a:t>
            </a:r>
            <a:r>
              <a:rPr lang="en-US" dirty="0" err="1"/>
              <a:t>ph</a:t>
            </a:r>
            <a:r>
              <a:rPr lang="en-US" dirty="0"/>
              <a:t> Faten Essam </a:t>
            </a:r>
          </a:p>
        </p:txBody>
      </p:sp>
    </p:spTree>
    <p:extLst>
      <p:ext uri="{BB962C8B-B14F-4D97-AF65-F5344CB8AC3E}">
        <p14:creationId xmlns:p14="http://schemas.microsoft.com/office/powerpoint/2010/main" val="24720116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1AFE9-6564-4F87-A931-8C7812E00197}"/>
              </a:ext>
            </a:extLst>
          </p:cNvPr>
          <p:cNvSpPr>
            <a:spLocks noGrp="1"/>
          </p:cNvSpPr>
          <p:nvPr>
            <p:ph type="title"/>
          </p:nvPr>
        </p:nvSpPr>
        <p:spPr/>
        <p:txBody>
          <a:bodyPr/>
          <a:lstStyle/>
          <a:p>
            <a:r>
              <a:rPr lang="en-US" sz="3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Side effects: </a:t>
            </a:r>
            <a:br>
              <a:rPr lang="en-US" sz="3600" dirty="0">
                <a:solidFill>
                  <a:srgbClr val="000000"/>
                </a:solidFill>
                <a:effectLst/>
                <a:latin typeface="Times New Roman" panose="02020603050405020304" pitchFamily="18" charset="0"/>
                <a:ea typeface="Calibri" panose="020F0502020204030204" pitchFamily="34" charset="0"/>
              </a:rPr>
            </a:br>
            <a:endParaRPr lang="en-US" dirty="0"/>
          </a:p>
        </p:txBody>
      </p:sp>
      <p:sp>
        <p:nvSpPr>
          <p:cNvPr id="3" name="Content Placeholder 2">
            <a:extLst>
              <a:ext uri="{FF2B5EF4-FFF2-40B4-BE49-F238E27FC236}">
                <a16:creationId xmlns:a16="http://schemas.microsoft.com/office/drawing/2014/main" id="{0A3CE535-856B-485B-8EE8-9FB2EB607EBF}"/>
              </a:ext>
            </a:extLst>
          </p:cNvPr>
          <p:cNvSpPr>
            <a:spLocks noGrp="1"/>
          </p:cNvSpPr>
          <p:nvPr>
            <p:ph idx="1"/>
          </p:nvPr>
        </p:nvSpPr>
        <p:spPr/>
        <p:txBody>
          <a:bodyPr>
            <a:normAutofit/>
          </a:bodyPr>
          <a:lstStyle/>
          <a:p>
            <a:r>
              <a:rPr lang="en-US" sz="2800" dirty="0">
                <a:effectLst/>
                <a:latin typeface="Times New Roman" panose="02020603050405020304" pitchFamily="18" charset="0"/>
                <a:ea typeface="Calibri" panose="020F0502020204030204" pitchFamily="34" charset="0"/>
              </a:rPr>
              <a:t>Senna can cause some side effects including stomach discomfort, cramps, and diarrhea</a:t>
            </a:r>
            <a:r>
              <a:rPr lang="en-US" sz="2400" dirty="0">
                <a:effectLst/>
                <a:latin typeface="Times New Roman" panose="02020603050405020304" pitchFamily="18" charset="0"/>
                <a:ea typeface="Calibri" panose="020F0502020204030204" pitchFamily="34" charset="0"/>
              </a:rPr>
              <a:t>.</a:t>
            </a:r>
          </a:p>
          <a:p>
            <a:endParaRPr lang="en-US" sz="2400" dirty="0">
              <a:effectLst/>
              <a:latin typeface="Times New Roman" panose="02020603050405020304" pitchFamily="18" charset="0"/>
              <a:ea typeface="Calibri" panose="020F0502020204030204" pitchFamily="34" charset="0"/>
            </a:endParaRPr>
          </a:p>
          <a:p>
            <a:r>
              <a:rPr lang="en-US" sz="2800" dirty="0">
                <a:effectLst/>
                <a:latin typeface="Times New Roman" panose="02020603050405020304" pitchFamily="18" charset="0"/>
                <a:ea typeface="Calibri" panose="020F0502020204030204" pitchFamily="34" charset="0"/>
                <a:cs typeface="Arial" panose="020B0604020202020204" pitchFamily="34" charset="0"/>
              </a:rPr>
              <a:t>Longer use can cause the bowels to stop functioning normally and might cause dependence on laxatives.</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endParaRPr lang="en-US" sz="2400" dirty="0"/>
          </a:p>
        </p:txBody>
      </p:sp>
    </p:spTree>
    <p:extLst>
      <p:ext uri="{BB962C8B-B14F-4D97-AF65-F5344CB8AC3E}">
        <p14:creationId xmlns:p14="http://schemas.microsoft.com/office/powerpoint/2010/main" val="379615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51DC8-DA8E-485B-B3B5-1D83DBE15FA6}"/>
              </a:ext>
            </a:extLst>
          </p:cNvPr>
          <p:cNvSpPr>
            <a:spLocks noGrp="1"/>
          </p:cNvSpPr>
          <p:nvPr>
            <p:ph type="title"/>
          </p:nvPr>
        </p:nvSpPr>
        <p:spPr>
          <a:xfrm>
            <a:off x="2563428" y="139020"/>
            <a:ext cx="8911687" cy="1280890"/>
          </a:xfrm>
        </p:spPr>
        <p:txBody>
          <a:bodyPr>
            <a:normAutofit fontScale="90000"/>
          </a:bodyPr>
          <a:lstStyle/>
          <a:p>
            <a:r>
              <a:rPr lang="en-US" sz="4000" b="1" dirty="0">
                <a:effectLst/>
                <a:latin typeface="Times New Roman" panose="02020603050405020304" pitchFamily="18" charset="0"/>
                <a:ea typeface="Calibri" panose="020F0502020204030204" pitchFamily="34" charset="0"/>
                <a:cs typeface="Arial" panose="020B0604020202020204" pitchFamily="34" charset="0"/>
              </a:rPr>
              <a:t>Procedure </a:t>
            </a:r>
            <a:br>
              <a:rPr lang="en-US" sz="1800" dirty="0">
                <a:effectLst/>
                <a:latin typeface="Calibri" panose="020F0502020204030204" pitchFamily="34" charset="0"/>
                <a:ea typeface="Calibri" panose="020F0502020204030204" pitchFamily="34" charset="0"/>
                <a:cs typeface="Arial" panose="020B0604020202020204" pitchFamily="34" charset="0"/>
              </a:rPr>
            </a:br>
            <a:r>
              <a:rPr lang="en-US" sz="2700" dirty="0">
                <a:effectLst/>
                <a:latin typeface="Calibri" panose="020F0502020204030204" pitchFamily="34" charset="0"/>
                <a:ea typeface="Calibri" panose="020F0502020204030204" pitchFamily="34" charset="0"/>
                <a:cs typeface="Arial" panose="020B0604020202020204" pitchFamily="34" charset="0"/>
              </a:rPr>
              <a:t>0</a:t>
            </a:r>
            <a:r>
              <a:rPr lang="en-US" sz="1800" dirty="0">
                <a:effectLst/>
                <a:latin typeface="Calibri" panose="020F0502020204030204" pitchFamily="34" charset="0"/>
                <a:ea typeface="Calibri" panose="020F0502020204030204" pitchFamily="34" charset="0"/>
                <a:cs typeface="Arial" panose="020B0604020202020204" pitchFamily="34" charset="0"/>
              </a:rPr>
              <a:t>.</a:t>
            </a:r>
            <a:r>
              <a:rPr lang="en-US" sz="27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5 gm of senna + 100 ml of water extracted by decoction method</a:t>
            </a:r>
            <a:br>
              <a:rPr lang="en-US" sz="18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pic>
        <p:nvPicPr>
          <p:cNvPr id="4" name="Content Placeholder 3">
            <a:extLst>
              <a:ext uri="{FF2B5EF4-FFF2-40B4-BE49-F238E27FC236}">
                <a16:creationId xmlns:a16="http://schemas.microsoft.com/office/drawing/2014/main" id="{B5BC497C-E1EC-42F9-9A22-DE7E23B28C79}"/>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60362" y="1357974"/>
            <a:ext cx="6353288" cy="2909395"/>
          </a:xfrm>
          <a:prstGeom prst="rect">
            <a:avLst/>
          </a:prstGeom>
          <a:noFill/>
          <a:ln>
            <a:noFill/>
          </a:ln>
        </p:spPr>
      </p:pic>
      <p:pic>
        <p:nvPicPr>
          <p:cNvPr id="5" name="Picture 4">
            <a:extLst>
              <a:ext uri="{FF2B5EF4-FFF2-40B4-BE49-F238E27FC236}">
                <a16:creationId xmlns:a16="http://schemas.microsoft.com/office/drawing/2014/main" id="{F76E70CA-EE83-458D-8118-CAC24E9E1B6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860363" y="3720342"/>
            <a:ext cx="6353288" cy="3013386"/>
          </a:xfrm>
          <a:prstGeom prst="rect">
            <a:avLst/>
          </a:prstGeom>
          <a:noFill/>
          <a:ln>
            <a:noFill/>
          </a:ln>
        </p:spPr>
      </p:pic>
    </p:spTree>
    <p:extLst>
      <p:ext uri="{BB962C8B-B14F-4D97-AF65-F5344CB8AC3E}">
        <p14:creationId xmlns:p14="http://schemas.microsoft.com/office/powerpoint/2010/main" val="3435969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6EB4949A-5EBF-4685-B713-F9A6A0B9E9FA}"/>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53265" y="958646"/>
            <a:ext cx="8737522" cy="4807398"/>
          </a:xfrm>
          <a:prstGeom prst="rect">
            <a:avLst/>
          </a:prstGeom>
          <a:noFill/>
          <a:ln>
            <a:noFill/>
          </a:ln>
        </p:spPr>
      </p:pic>
    </p:spTree>
    <p:extLst>
      <p:ext uri="{BB962C8B-B14F-4D97-AF65-F5344CB8AC3E}">
        <p14:creationId xmlns:p14="http://schemas.microsoft.com/office/powerpoint/2010/main" val="3025682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0E25B29-1383-4550-BFE2-0C8948F2EDFB}"/>
              </a:ext>
            </a:extLst>
          </p:cNvPr>
          <p:cNvPicPr>
            <a:picLocks noGrp="1" noChangeAspect="1"/>
          </p:cNvPicPr>
          <p:nvPr>
            <p:ph idx="1"/>
          </p:nvPr>
        </p:nvPicPr>
        <p:blipFill>
          <a:blip r:embed="rId2"/>
          <a:stretch>
            <a:fillRect/>
          </a:stretch>
        </p:blipFill>
        <p:spPr>
          <a:xfrm>
            <a:off x="2044547" y="1170038"/>
            <a:ext cx="9035846" cy="4517923"/>
          </a:xfrm>
        </p:spPr>
      </p:pic>
    </p:spTree>
    <p:extLst>
      <p:ext uri="{BB962C8B-B14F-4D97-AF65-F5344CB8AC3E}">
        <p14:creationId xmlns:p14="http://schemas.microsoft.com/office/powerpoint/2010/main" val="1034373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92CD4-9D5D-48CD-8CA1-E46F2CD03336}"/>
              </a:ext>
            </a:extLst>
          </p:cNvPr>
          <p:cNvSpPr>
            <a:spLocks noGrp="1"/>
          </p:cNvSpPr>
          <p:nvPr>
            <p:ph type="title"/>
          </p:nvPr>
        </p:nvSpPr>
        <p:spPr/>
        <p:txBody>
          <a:bodyPr/>
          <a:lstStyle/>
          <a:p>
            <a:r>
              <a:rPr lang="en-US" sz="3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Anthraquinone</a:t>
            </a:r>
            <a:endParaRPr lang="en-US" dirty="0"/>
          </a:p>
        </p:txBody>
      </p:sp>
      <p:sp>
        <p:nvSpPr>
          <p:cNvPr id="3" name="Content Placeholder 2">
            <a:extLst>
              <a:ext uri="{FF2B5EF4-FFF2-40B4-BE49-F238E27FC236}">
                <a16:creationId xmlns:a16="http://schemas.microsoft.com/office/drawing/2014/main" id="{C21F4A68-C6B6-4417-ACEA-350AF194E8F4}"/>
              </a:ext>
            </a:extLst>
          </p:cNvPr>
          <p:cNvSpPr>
            <a:spLocks noGrp="1"/>
          </p:cNvSpPr>
          <p:nvPr>
            <p:ph idx="1"/>
          </p:nvPr>
        </p:nvSpPr>
        <p:spPr>
          <a:xfrm>
            <a:off x="1748554" y="1540189"/>
            <a:ext cx="8915400" cy="3777622"/>
          </a:xfrm>
        </p:spPr>
        <p:txBody>
          <a:bodyPr/>
          <a:lstStyle/>
          <a:p>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are glycoside which possess anthracene or its derivatives as aglycone part in which two ketone group are attached to benzene ring.  </a:t>
            </a:r>
            <a:endParaRPr lang="en-US" sz="2400" dirty="0">
              <a:solidFill>
                <a:srgbClr val="000000"/>
              </a:solidFill>
              <a:effectLst/>
              <a:latin typeface="Times New Roman" panose="02020603050405020304" pitchFamily="18" charset="0"/>
              <a:ea typeface="Calibri" panose="020F0502020204030204" pitchFamily="34" charset="0"/>
            </a:endParaRPr>
          </a:p>
        </p:txBody>
      </p:sp>
      <p:pic>
        <p:nvPicPr>
          <p:cNvPr id="4" name="Content Placeholder 3" descr="Anthraquinone Structure.jpg">
            <a:extLst>
              <a:ext uri="{FF2B5EF4-FFF2-40B4-BE49-F238E27FC236}">
                <a16:creationId xmlns:a16="http://schemas.microsoft.com/office/drawing/2014/main" id="{1C26E1D5-5089-4850-B91B-2AD42B43330F}"/>
              </a:ext>
            </a:extLst>
          </p:cNvPr>
          <p:cNvPicPr>
            <a:picLocks noChangeAspect="1"/>
          </p:cNvPicPr>
          <p:nvPr/>
        </p:nvPicPr>
        <p:blipFill>
          <a:blip r:embed="rId2"/>
          <a:stretch>
            <a:fillRect/>
          </a:stretch>
        </p:blipFill>
        <p:spPr>
          <a:xfrm>
            <a:off x="3893574" y="2895002"/>
            <a:ext cx="3465871" cy="3029171"/>
          </a:xfrm>
          <a:prstGeom prst="rect">
            <a:avLst/>
          </a:prstGeom>
        </p:spPr>
      </p:pic>
      <p:sp>
        <p:nvSpPr>
          <p:cNvPr id="6" name="TextBox 5">
            <a:extLst>
              <a:ext uri="{FF2B5EF4-FFF2-40B4-BE49-F238E27FC236}">
                <a16:creationId xmlns:a16="http://schemas.microsoft.com/office/drawing/2014/main" id="{88D0D673-A15D-413E-95DE-0137AFDDA043}"/>
              </a:ext>
            </a:extLst>
          </p:cNvPr>
          <p:cNvSpPr txBox="1"/>
          <p:nvPr/>
        </p:nvSpPr>
        <p:spPr>
          <a:xfrm>
            <a:off x="3414582" y="6049224"/>
            <a:ext cx="6098458"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General anthraquinone  structure </a:t>
            </a:r>
          </a:p>
        </p:txBody>
      </p:sp>
    </p:spTree>
    <p:extLst>
      <p:ext uri="{BB962C8B-B14F-4D97-AF65-F5344CB8AC3E}">
        <p14:creationId xmlns:p14="http://schemas.microsoft.com/office/powerpoint/2010/main" val="223453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453C45-AC46-48B7-9C25-E63A04061AB1}"/>
              </a:ext>
            </a:extLst>
          </p:cNvPr>
          <p:cNvSpPr>
            <a:spLocks noGrp="1"/>
          </p:cNvSpPr>
          <p:nvPr>
            <p:ph idx="1"/>
          </p:nvPr>
        </p:nvSpPr>
        <p:spPr>
          <a:xfrm>
            <a:off x="1902542" y="663677"/>
            <a:ext cx="9602070" cy="5247545"/>
          </a:xfrm>
        </p:spPr>
        <p:txBody>
          <a:bodyPr/>
          <a:lstStyle/>
          <a:p>
            <a:pPr>
              <a:lnSpc>
                <a:spcPct val="150000"/>
              </a:lnSpc>
            </a:pPr>
            <a:endParaRPr lang="en-US" sz="2400" dirty="0">
              <a:latin typeface="Times New Roman" panose="02020603050405020304" pitchFamily="18" charset="0"/>
              <a:cs typeface="Times New Roman" panose="02020603050405020304" pitchFamily="18" charset="0"/>
            </a:endParaRPr>
          </a:p>
          <a:p>
            <a:pPr>
              <a:lnSpc>
                <a:spcPct val="150000"/>
              </a:lnSpc>
            </a:pPr>
            <a:r>
              <a:rPr lang="en-US" sz="2400" dirty="0">
                <a:latin typeface="Times New Roman" panose="02020603050405020304" pitchFamily="18" charset="0"/>
                <a:cs typeface="Times New Roman" panose="02020603050405020304" pitchFamily="18" charset="0"/>
              </a:rPr>
              <a:t>Anthraquinone and related glycosides are organic compounds found in some plants and have a stimulant cathartics effect , exert their action by increasing the tone of the smooth muscle in the wall of the colon and stimulate the secretion of the water and electrolytes into the large intestine.</a:t>
            </a:r>
          </a:p>
          <a:p>
            <a:endParaRPr lang="en-US" dirty="0"/>
          </a:p>
        </p:txBody>
      </p:sp>
    </p:spTree>
    <p:extLst>
      <p:ext uri="{BB962C8B-B14F-4D97-AF65-F5344CB8AC3E}">
        <p14:creationId xmlns:p14="http://schemas.microsoft.com/office/powerpoint/2010/main" val="2967031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9AB293-D1A1-45DE-8F9F-9A52FCED5AAB}"/>
              </a:ext>
            </a:extLst>
          </p:cNvPr>
          <p:cNvSpPr>
            <a:spLocks noGrp="1"/>
          </p:cNvSpPr>
          <p:nvPr>
            <p:ph idx="1"/>
          </p:nvPr>
        </p:nvSpPr>
        <p:spPr>
          <a:xfrm>
            <a:off x="1955032" y="1396181"/>
            <a:ext cx="8915400" cy="3777622"/>
          </a:xfrm>
        </p:spPr>
        <p:txBody>
          <a:bodyPr>
            <a:normAutofit lnSpcReduction="10000"/>
          </a:bodyPr>
          <a:lstStyle/>
          <a:p>
            <a:pPr algn="just">
              <a:lnSpc>
                <a:spcPct val="150000"/>
              </a:lnSpc>
              <a:buFont typeface="Wingdings" pitchFamily="2" charset="2"/>
              <a:buChar char="v"/>
            </a:pPr>
            <a:r>
              <a:rPr lang="en-US" sz="2400" dirty="0">
                <a:latin typeface="Times New Roman" panose="02020603050405020304" pitchFamily="18" charset="0"/>
                <a:cs typeface="Times New Roman" panose="02020603050405020304" pitchFamily="18" charset="0"/>
              </a:rPr>
              <a:t>After the oral administration, the Anthraquinone glycosides are hydrolyzed in the colon by the action of enzymes of the micro flora, to the pharmacologically active free aglycone which usually produce their effect in 8-12 hour after administration, these agents are indicated for constipation in patient who do not respond to milder drugs and for bowel evacuation before investigation procedures or surgery.</a:t>
            </a:r>
          </a:p>
          <a:p>
            <a:pPr algn="just">
              <a:lnSpc>
                <a:spcPct val="150000"/>
              </a:lnSpc>
              <a:buFont typeface="Wingdings" pitchFamily="2" charset="2"/>
              <a:buChar char="v"/>
            </a:pPr>
            <a:endParaRPr lang="en-US"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06788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E5BA2-901C-4897-A3E7-596736CC960F}"/>
              </a:ext>
            </a:extLst>
          </p:cNvPr>
          <p:cNvSpPr>
            <a:spLocks noGrp="1"/>
          </p:cNvSpPr>
          <p:nvPr>
            <p:ph type="title"/>
          </p:nvPr>
        </p:nvSpPr>
        <p:spPr>
          <a:xfrm>
            <a:off x="1640156" y="489155"/>
            <a:ext cx="8911687" cy="1280890"/>
          </a:xfrm>
        </p:spPr>
        <p:txBody>
          <a:bodyPr>
            <a:normAutofit/>
          </a:bodyPr>
          <a:lstStyle/>
          <a:p>
            <a:r>
              <a:rPr lang="en-US" b="1" dirty="0">
                <a:effectLst/>
                <a:latin typeface="Times New Roman" panose="02020603050405020304" pitchFamily="18" charset="0"/>
                <a:ea typeface="Calibri" panose="020F0502020204030204" pitchFamily="34" charset="0"/>
              </a:rPr>
              <a:t>Plant used in this lab</a:t>
            </a:r>
            <a:endParaRPr lang="en-US" dirty="0"/>
          </a:p>
        </p:txBody>
      </p:sp>
      <p:sp>
        <p:nvSpPr>
          <p:cNvPr id="3" name="Content Placeholder 2">
            <a:extLst>
              <a:ext uri="{FF2B5EF4-FFF2-40B4-BE49-F238E27FC236}">
                <a16:creationId xmlns:a16="http://schemas.microsoft.com/office/drawing/2014/main" id="{041C5068-EA5F-4D25-A29B-0DB02F81F77D}"/>
              </a:ext>
            </a:extLst>
          </p:cNvPr>
          <p:cNvSpPr>
            <a:spLocks noGrp="1"/>
          </p:cNvSpPr>
          <p:nvPr>
            <p:ph idx="1"/>
          </p:nvPr>
        </p:nvSpPr>
        <p:spPr>
          <a:xfrm>
            <a:off x="1143870" y="1691149"/>
            <a:ext cx="8915400" cy="3777622"/>
          </a:xfrm>
        </p:spPr>
        <p:txBody>
          <a:bodyPr/>
          <a:lstStyle/>
          <a:p>
            <a:pPr marL="0" marR="0">
              <a:lnSpc>
                <a:spcPct val="150000"/>
              </a:lnSpc>
              <a:spcBef>
                <a:spcPts val="0"/>
              </a:spcBef>
              <a:spcAft>
                <a:spcPts val="0"/>
              </a:spcAft>
            </a:pP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common name : Senna </a:t>
            </a:r>
            <a:endParaRPr lang="en-US" sz="3200" dirty="0">
              <a:solidFill>
                <a:srgbClr val="000000"/>
              </a:solidFill>
              <a:effectLst/>
              <a:latin typeface="Times New Roman" panose="02020603050405020304" pitchFamily="18" charset="0"/>
              <a:ea typeface="Calibri" panose="020F0502020204030204" pitchFamily="34" charset="0"/>
            </a:endParaRPr>
          </a:p>
          <a:p>
            <a:pPr marL="0" marR="0">
              <a:lnSpc>
                <a:spcPct val="150000"/>
              </a:lnSpc>
              <a:spcBef>
                <a:spcPts val="0"/>
              </a:spcBef>
              <a:spcAft>
                <a:spcPts val="0"/>
              </a:spcAft>
            </a:pP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Scientific name : </a:t>
            </a:r>
            <a:r>
              <a:rPr lang="en-US" sz="3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Cassia senna </a:t>
            </a:r>
            <a:endParaRPr lang="en-US" sz="3200" dirty="0">
              <a:solidFill>
                <a:srgbClr val="000000"/>
              </a:solidFill>
              <a:effectLst/>
              <a:latin typeface="Times New Roman" panose="02020603050405020304" pitchFamily="18" charset="0"/>
              <a:ea typeface="Calibri" panose="020F0502020204030204" pitchFamily="34" charset="0"/>
            </a:endParaRPr>
          </a:p>
          <a:p>
            <a:endParaRPr lang="en-US" dirty="0"/>
          </a:p>
        </p:txBody>
      </p:sp>
      <p:pic>
        <p:nvPicPr>
          <p:cNvPr id="4" name="Content Placeholder 3" descr="Senna.jpg">
            <a:extLst>
              <a:ext uri="{FF2B5EF4-FFF2-40B4-BE49-F238E27FC236}">
                <a16:creationId xmlns:a16="http://schemas.microsoft.com/office/drawing/2014/main" id="{682B26AC-AC88-4E2F-90E7-2464B934F2C7}"/>
              </a:ext>
            </a:extLst>
          </p:cNvPr>
          <p:cNvPicPr>
            <a:picLocks noChangeAspect="1"/>
          </p:cNvPicPr>
          <p:nvPr/>
        </p:nvPicPr>
        <p:blipFill>
          <a:blip r:embed="rId2"/>
          <a:stretch>
            <a:fillRect/>
          </a:stretch>
        </p:blipFill>
        <p:spPr>
          <a:xfrm>
            <a:off x="6887498" y="2316886"/>
            <a:ext cx="4970206" cy="388972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735450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39C36-ECF9-4AC2-ADBC-0A057F937D2B}"/>
              </a:ext>
            </a:extLst>
          </p:cNvPr>
          <p:cNvSpPr>
            <a:spLocks noGrp="1"/>
          </p:cNvSpPr>
          <p:nvPr>
            <p:ph type="title"/>
          </p:nvPr>
        </p:nvSpPr>
        <p:spPr>
          <a:xfrm>
            <a:off x="1640156" y="520871"/>
            <a:ext cx="8911687" cy="1280890"/>
          </a:xfrm>
        </p:spPr>
        <p:txBody>
          <a:bodyPr>
            <a:normAutofit/>
          </a:bodyPr>
          <a:lstStyle/>
          <a:p>
            <a:r>
              <a:rPr lang="en-US" b="1" dirty="0">
                <a:effectLst/>
                <a:latin typeface="Times New Roman" panose="02020603050405020304" pitchFamily="18" charset="0"/>
                <a:ea typeface="Calibri" panose="020F0502020204030204" pitchFamily="34" charset="0"/>
              </a:rPr>
              <a:t>Anthraquinone glycoside content</a:t>
            </a:r>
            <a:endParaRPr lang="en-US" dirty="0"/>
          </a:p>
        </p:txBody>
      </p:sp>
      <p:sp>
        <p:nvSpPr>
          <p:cNvPr id="3" name="Content Placeholder 2">
            <a:extLst>
              <a:ext uri="{FF2B5EF4-FFF2-40B4-BE49-F238E27FC236}">
                <a16:creationId xmlns:a16="http://schemas.microsoft.com/office/drawing/2014/main" id="{1E624CDA-1885-4217-AAB3-1DED0BA053CE}"/>
              </a:ext>
            </a:extLst>
          </p:cNvPr>
          <p:cNvSpPr>
            <a:spLocks noGrp="1"/>
          </p:cNvSpPr>
          <p:nvPr>
            <p:ph idx="1"/>
          </p:nvPr>
        </p:nvSpPr>
        <p:spPr>
          <a:xfrm>
            <a:off x="1488959" y="2244213"/>
            <a:ext cx="8915400" cy="3777622"/>
          </a:xfrm>
        </p:spPr>
        <p:txBody>
          <a:bodyPr/>
          <a:lstStyle/>
          <a:p>
            <a:pPr marL="342900" marR="0" lvl="0" indent="-342900" rtl="0">
              <a:lnSpc>
                <a:spcPct val="150000"/>
              </a:lnSpc>
              <a:spcBef>
                <a:spcPts val="0"/>
              </a:spcBef>
              <a:spcAft>
                <a:spcPts val="0"/>
              </a:spcAft>
              <a:buFont typeface="Times New Roman" panose="02020603050405020304" pitchFamily="18"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Sennoside A and Sennoside B(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rhein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dianthrone)</a:t>
            </a:r>
            <a:endParaRPr lang="en-US" sz="2400" dirty="0">
              <a:solidFill>
                <a:srgbClr val="000000"/>
              </a:solidFill>
              <a:effectLst/>
              <a:latin typeface="Times New Roman" panose="02020603050405020304" pitchFamily="18" charset="0"/>
              <a:ea typeface="Calibri" panose="020F0502020204030204" pitchFamily="34" charset="0"/>
            </a:endParaRPr>
          </a:p>
          <a:p>
            <a:pPr marL="342900" marR="0" lvl="0" indent="-342900">
              <a:lnSpc>
                <a:spcPct val="150000"/>
              </a:lnSpc>
              <a:spcBef>
                <a:spcPts val="0"/>
              </a:spcBef>
              <a:spcAft>
                <a:spcPts val="0"/>
              </a:spcAft>
              <a:buFont typeface="Times New Roman" panose="02020603050405020304" pitchFamily="18"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Sennoside C and Sennoside D( one molecule of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rhein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 one molecule of aloe-emodin )</a:t>
            </a:r>
            <a:endParaRPr lang="en-US" sz="2400" dirty="0">
              <a:solidFill>
                <a:srgbClr val="000000"/>
              </a:solidFill>
              <a:effectLst/>
              <a:latin typeface="Times New Roman" panose="02020603050405020304" pitchFamily="18" charset="0"/>
              <a:ea typeface="Calibri" panose="020F0502020204030204" pitchFamily="34" charset="0"/>
            </a:endParaRPr>
          </a:p>
          <a:p>
            <a:endParaRPr lang="en-US" dirty="0"/>
          </a:p>
        </p:txBody>
      </p:sp>
    </p:spTree>
    <p:extLst>
      <p:ext uri="{BB962C8B-B14F-4D97-AF65-F5344CB8AC3E}">
        <p14:creationId xmlns:p14="http://schemas.microsoft.com/office/powerpoint/2010/main" val="1246184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A5482977-B5C9-4BB3-A41A-034D94A50D0C}"/>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67665" y="1902542"/>
            <a:ext cx="6120580" cy="392307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97475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0E97A-0C56-4ED5-9A1B-70B107613923}"/>
              </a:ext>
            </a:extLst>
          </p:cNvPr>
          <p:cNvSpPr>
            <a:spLocks noGrp="1"/>
          </p:cNvSpPr>
          <p:nvPr>
            <p:ph type="title"/>
          </p:nvPr>
        </p:nvSpPr>
        <p:spPr/>
        <p:txBody>
          <a:bodyPr/>
          <a:lstStyle/>
          <a:p>
            <a:r>
              <a:rPr lang="en-US" sz="3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Medicinal Uses: </a:t>
            </a:r>
            <a:br>
              <a:rPr lang="en-US" sz="3600" dirty="0">
                <a:solidFill>
                  <a:srgbClr val="000000"/>
                </a:solidFill>
                <a:effectLst/>
                <a:latin typeface="Times New Roman" panose="02020603050405020304" pitchFamily="18" charset="0"/>
                <a:ea typeface="Calibri" panose="020F0502020204030204" pitchFamily="34" charset="0"/>
              </a:rPr>
            </a:br>
            <a:endParaRPr lang="en-US" dirty="0"/>
          </a:p>
        </p:txBody>
      </p:sp>
      <p:sp>
        <p:nvSpPr>
          <p:cNvPr id="3" name="Content Placeholder 2">
            <a:extLst>
              <a:ext uri="{FF2B5EF4-FFF2-40B4-BE49-F238E27FC236}">
                <a16:creationId xmlns:a16="http://schemas.microsoft.com/office/drawing/2014/main" id="{7F5760AC-858F-44DB-998D-22934058F011}"/>
              </a:ext>
            </a:extLst>
          </p:cNvPr>
          <p:cNvSpPr>
            <a:spLocks noGrp="1"/>
          </p:cNvSpPr>
          <p:nvPr>
            <p:ph idx="1"/>
          </p:nvPr>
        </p:nvSpPr>
        <p:spPr/>
        <p:txBody>
          <a:bodyPr/>
          <a:lstStyle/>
          <a:p>
            <a:pPr marL="342900" marR="0" lvl="0" indent="-342900">
              <a:lnSpc>
                <a:spcPct val="150000"/>
              </a:lnSpc>
              <a:spcBef>
                <a:spcPts val="0"/>
              </a:spcBef>
              <a:spcAft>
                <a:spcPts val="0"/>
              </a:spcAft>
              <a:buFont typeface="Times New Roman" panose="02020603050405020304" pitchFamily="18"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Cathartic </a:t>
            </a:r>
            <a:endParaRPr lang="en-US" sz="2400" dirty="0">
              <a:solidFill>
                <a:srgbClr val="000000"/>
              </a:solidFill>
              <a:effectLst/>
              <a:latin typeface="Times New Roman" panose="02020603050405020304" pitchFamily="18" charset="0"/>
              <a:ea typeface="Calibri" panose="020F0502020204030204" pitchFamily="34" charset="0"/>
            </a:endParaRPr>
          </a:p>
          <a:p>
            <a:pPr marL="342900" marR="0" lvl="0" indent="-342900">
              <a:lnSpc>
                <a:spcPct val="150000"/>
              </a:lnSpc>
              <a:spcBef>
                <a:spcPts val="0"/>
              </a:spcBef>
              <a:spcAft>
                <a:spcPts val="0"/>
              </a:spcAft>
              <a:buFont typeface="Times New Roman" panose="02020603050405020304" pitchFamily="18"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Treatment of irritable bowel syndrome </a:t>
            </a:r>
            <a:endParaRPr lang="en-US" sz="2400" dirty="0">
              <a:solidFill>
                <a:srgbClr val="000000"/>
              </a:solidFill>
              <a:effectLst/>
              <a:latin typeface="Times New Roman" panose="02020603050405020304" pitchFamily="18" charset="0"/>
              <a:ea typeface="Calibri" panose="020F0502020204030204" pitchFamily="34" charset="0"/>
            </a:endParaRPr>
          </a:p>
          <a:p>
            <a:pPr marL="342900" marR="0" lvl="0" indent="-342900">
              <a:lnSpc>
                <a:spcPct val="150000"/>
              </a:lnSpc>
              <a:spcBef>
                <a:spcPts val="0"/>
              </a:spcBef>
              <a:spcAft>
                <a:spcPts val="0"/>
              </a:spcAft>
              <a:buFont typeface="Times New Roman" panose="02020603050405020304" pitchFamily="18"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Treat skin disorder</a:t>
            </a:r>
            <a:endParaRPr lang="en-US" sz="2400" dirty="0">
              <a:solidFill>
                <a:srgbClr val="000000"/>
              </a:solidFill>
              <a:effectLst/>
              <a:latin typeface="Times New Roman" panose="02020603050405020304" pitchFamily="18" charset="0"/>
              <a:ea typeface="Calibri" panose="020F0502020204030204" pitchFamily="34" charset="0"/>
            </a:endParaRPr>
          </a:p>
          <a:p>
            <a:pPr marL="342900" marR="0" lvl="0" indent="-342900">
              <a:lnSpc>
                <a:spcPct val="150000"/>
              </a:lnSpc>
              <a:spcBef>
                <a:spcPts val="0"/>
              </a:spcBef>
              <a:spcAft>
                <a:spcPts val="0"/>
              </a:spcAft>
              <a:buFont typeface="Times New Roman" panose="02020603050405020304" pitchFamily="18" charset="0"/>
              <a:buChar char="-"/>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Clean digestive from worms</a:t>
            </a:r>
            <a:endParaRPr lang="en-US" sz="2400" dirty="0">
              <a:solidFill>
                <a:srgbClr val="000000"/>
              </a:solidFill>
              <a:effectLst/>
              <a:latin typeface="Times New Roman" panose="02020603050405020304" pitchFamily="18" charset="0"/>
              <a:ea typeface="Calibri" panose="020F0502020204030204" pitchFamily="34" charset="0"/>
            </a:endParaRPr>
          </a:p>
          <a:p>
            <a:endParaRPr lang="en-US" dirty="0"/>
          </a:p>
        </p:txBody>
      </p:sp>
    </p:spTree>
    <p:extLst>
      <p:ext uri="{BB962C8B-B14F-4D97-AF65-F5344CB8AC3E}">
        <p14:creationId xmlns:p14="http://schemas.microsoft.com/office/powerpoint/2010/main" val="3647215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E42377-5460-42C8-9F50-6509D79FB50A}"/>
              </a:ext>
            </a:extLst>
          </p:cNvPr>
          <p:cNvSpPr>
            <a:spLocks noGrp="1"/>
          </p:cNvSpPr>
          <p:nvPr>
            <p:ph idx="1"/>
          </p:nvPr>
        </p:nvSpPr>
        <p:spPr>
          <a:xfrm>
            <a:off x="2132012" y="1322439"/>
            <a:ext cx="8915400" cy="3777622"/>
          </a:xfrm>
        </p:spPr>
        <p:txBody>
          <a:bodyPr/>
          <a:lstStyle/>
          <a:p>
            <a:pPr marL="0" marR="0">
              <a:lnSpc>
                <a:spcPct val="150000"/>
              </a:lnSpc>
              <a:spcBef>
                <a:spcPts val="0"/>
              </a:spcBef>
              <a:spcAft>
                <a:spcPts val="0"/>
              </a:spcAft>
            </a:pP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phytoconstituents principally responsible for its characteristic action are two anthraquinone glycosides :</a:t>
            </a:r>
            <a:endParaRPr lang="en-US" sz="2800" dirty="0">
              <a:solidFill>
                <a:srgbClr val="000000"/>
              </a:solidFill>
              <a:effectLst/>
              <a:latin typeface="Times New Roman" panose="02020603050405020304" pitchFamily="18" charset="0"/>
              <a:ea typeface="Calibri" panose="020F0502020204030204" pitchFamily="34" charset="0"/>
            </a:endParaRPr>
          </a:p>
          <a:p>
            <a:r>
              <a:rPr lang="en-US" sz="2800" dirty="0">
                <a:effectLst/>
                <a:latin typeface="Times New Roman" panose="02020603050405020304" pitchFamily="18" charset="0"/>
                <a:ea typeface="Calibri" panose="020F0502020204030204" pitchFamily="34" charset="0"/>
              </a:rPr>
              <a:t>Sennoside A and Sennoside which together are responsible for up to 40 – 60% activity of crude senna. </a:t>
            </a:r>
            <a:endParaRPr lang="en-US" sz="2800" dirty="0"/>
          </a:p>
        </p:txBody>
      </p:sp>
    </p:spTree>
    <p:extLst>
      <p:ext uri="{BB962C8B-B14F-4D97-AF65-F5344CB8AC3E}">
        <p14:creationId xmlns:p14="http://schemas.microsoft.com/office/powerpoint/2010/main" val="249075072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41</TotalTime>
  <Words>297</Words>
  <Application>Microsoft Office PowerPoint</Application>
  <PresentationFormat>Widescreen</PresentationFormat>
  <Paragraphs>26</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Century Gothic</vt:lpstr>
      <vt:lpstr>Times New Roman</vt:lpstr>
      <vt:lpstr>Wingdings</vt:lpstr>
      <vt:lpstr>Wingdings 3</vt:lpstr>
      <vt:lpstr>Wisp</vt:lpstr>
      <vt:lpstr>Isolation of Anthraquinone Glycoside from Senna Leaves </vt:lpstr>
      <vt:lpstr>Anthraquinone</vt:lpstr>
      <vt:lpstr>PowerPoint Presentation</vt:lpstr>
      <vt:lpstr>PowerPoint Presentation</vt:lpstr>
      <vt:lpstr>Plant used in this lab</vt:lpstr>
      <vt:lpstr>Anthraquinone glycoside content</vt:lpstr>
      <vt:lpstr>PowerPoint Presentation</vt:lpstr>
      <vt:lpstr>Medicinal Uses:  </vt:lpstr>
      <vt:lpstr>PowerPoint Presentation</vt:lpstr>
      <vt:lpstr>Side effects:  </vt:lpstr>
      <vt:lpstr>Procedure  0.5 gm of senna + 100 ml of water extracted by decoction method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Isolation of anthraquinone glycoside from Senna leaves </dc:title>
  <dc:creator>faten</dc:creator>
  <cp:lastModifiedBy>faten</cp:lastModifiedBy>
  <cp:revision>24</cp:revision>
  <dcterms:created xsi:type="dcterms:W3CDTF">2022-12-09T10:46:32Z</dcterms:created>
  <dcterms:modified xsi:type="dcterms:W3CDTF">2022-12-09T11:28:04Z</dcterms:modified>
</cp:coreProperties>
</file>